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1"/>
  </p:notesMasterIdLst>
  <p:sldIdLst>
    <p:sldId id="256" r:id="rId2"/>
    <p:sldId id="258" r:id="rId3"/>
    <p:sldId id="266" r:id="rId4"/>
    <p:sldId id="267" r:id="rId5"/>
    <p:sldId id="268" r:id="rId6"/>
    <p:sldId id="269" r:id="rId7"/>
    <p:sldId id="270" r:id="rId8"/>
    <p:sldId id="271" r:id="rId9"/>
    <p:sldId id="338" r:id="rId10"/>
    <p:sldId id="339" r:id="rId11"/>
    <p:sldId id="340" r:id="rId12"/>
    <p:sldId id="273" r:id="rId13"/>
    <p:sldId id="274" r:id="rId14"/>
    <p:sldId id="331" r:id="rId15"/>
    <p:sldId id="291" r:id="rId16"/>
    <p:sldId id="297" r:id="rId17"/>
    <p:sldId id="298" r:id="rId18"/>
    <p:sldId id="299" r:id="rId19"/>
    <p:sldId id="341" r:id="rId20"/>
    <p:sldId id="300" r:id="rId21"/>
    <p:sldId id="342" r:id="rId22"/>
    <p:sldId id="301" r:id="rId23"/>
    <p:sldId id="332" r:id="rId24"/>
    <p:sldId id="333" r:id="rId25"/>
    <p:sldId id="302" r:id="rId26"/>
    <p:sldId id="292" r:id="rId27"/>
    <p:sldId id="293" r:id="rId28"/>
    <p:sldId id="294" r:id="rId29"/>
    <p:sldId id="295" r:id="rId30"/>
    <p:sldId id="296" r:id="rId31"/>
    <p:sldId id="303" r:id="rId32"/>
    <p:sldId id="304" r:id="rId33"/>
    <p:sldId id="305" r:id="rId34"/>
    <p:sldId id="306" r:id="rId35"/>
    <p:sldId id="334" r:id="rId36"/>
    <p:sldId id="335" r:id="rId37"/>
    <p:sldId id="336" r:id="rId38"/>
    <p:sldId id="337" r:id="rId39"/>
    <p:sldId id="308" r:id="rId40"/>
    <p:sldId id="309" r:id="rId41"/>
    <p:sldId id="310" r:id="rId42"/>
    <p:sldId id="311" r:id="rId43"/>
    <p:sldId id="343" r:id="rId44"/>
    <p:sldId id="344" r:id="rId45"/>
    <p:sldId id="316" r:id="rId46"/>
    <p:sldId id="317" r:id="rId47"/>
    <p:sldId id="318" r:id="rId48"/>
    <p:sldId id="319" r:id="rId49"/>
    <p:sldId id="320" r:id="rId50"/>
    <p:sldId id="321" r:id="rId51"/>
    <p:sldId id="322" r:id="rId52"/>
    <p:sldId id="323" r:id="rId53"/>
    <p:sldId id="324" r:id="rId54"/>
    <p:sldId id="325" r:id="rId55"/>
    <p:sldId id="326" r:id="rId56"/>
    <p:sldId id="327" r:id="rId57"/>
    <p:sldId id="328" r:id="rId58"/>
    <p:sldId id="329" r:id="rId59"/>
    <p:sldId id="330" r:id="rId6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3294" y="-13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406C7-FA9C-4486-BBBF-5A78C450C040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F6869-881B-4BC4-9B6A-CB5876BB4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3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F6869-881B-4BC4-9B6A-CB5876BB4C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08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424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424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3540" y="1051305"/>
            <a:ext cx="4070985" cy="3891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424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5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7078" y="-76352"/>
            <a:ext cx="8149843" cy="1300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2424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257046"/>
            <a:ext cx="8412480" cy="4674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facebook.com/Viet-Nam-Trade-Office-to-Belgium-EU-and-Luxembourg-622268075064456/" TargetMode="External"/><Relationship Id="rId11" Type="http://schemas.openxmlformats.org/officeDocument/2006/relationships/image" Target="../media/image46.png"/><Relationship Id="rId5" Type="http://schemas.openxmlformats.org/officeDocument/2006/relationships/hyperlink" Target="mailto:BE@moit.gov.vn" TargetMode="External"/><Relationship Id="rId10" Type="http://schemas.openxmlformats.org/officeDocument/2006/relationships/hyperlink" Target="https://www.cbi.eu/disclaimer/" TargetMode="External"/><Relationship Id="rId4" Type="http://schemas.openxmlformats.org/officeDocument/2006/relationships/image" Target="../media/image42.png"/><Relationship Id="rId9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601469"/>
            <a:ext cx="1524000" cy="1522095"/>
          </a:xfrm>
          <a:custGeom>
            <a:avLst/>
            <a:gdLst/>
            <a:ahLst/>
            <a:cxnLst/>
            <a:rect l="l" t="t" r="r" b="b"/>
            <a:pathLst>
              <a:path w="1524000" h="1522095">
                <a:moveTo>
                  <a:pt x="762000" y="0"/>
                </a:moveTo>
                <a:lnTo>
                  <a:pt x="713740" y="1269"/>
                </a:lnTo>
                <a:lnTo>
                  <a:pt x="666115" y="5714"/>
                </a:lnTo>
                <a:lnTo>
                  <a:pt x="619759" y="13334"/>
                </a:lnTo>
                <a:lnTo>
                  <a:pt x="574675" y="22859"/>
                </a:lnTo>
                <a:lnTo>
                  <a:pt x="529590" y="35559"/>
                </a:lnTo>
                <a:lnTo>
                  <a:pt x="486409" y="51434"/>
                </a:lnTo>
                <a:lnTo>
                  <a:pt x="444500" y="68579"/>
                </a:lnTo>
                <a:lnTo>
                  <a:pt x="403859" y="88900"/>
                </a:lnTo>
                <a:lnTo>
                  <a:pt x="364490" y="111759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904" y="191769"/>
                </a:lnTo>
                <a:lnTo>
                  <a:pt x="222884" y="222884"/>
                </a:lnTo>
                <a:lnTo>
                  <a:pt x="192404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5775"/>
                </a:lnTo>
                <a:lnTo>
                  <a:pt x="36195" y="528954"/>
                </a:lnTo>
                <a:lnTo>
                  <a:pt x="23495" y="573404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8989"/>
                </a:lnTo>
                <a:lnTo>
                  <a:pt x="5715" y="856614"/>
                </a:lnTo>
                <a:lnTo>
                  <a:pt x="13334" y="902969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19"/>
                </a:lnTo>
                <a:lnTo>
                  <a:pt x="69215" y="1078229"/>
                </a:lnTo>
                <a:lnTo>
                  <a:pt x="89534" y="1118869"/>
                </a:lnTo>
                <a:lnTo>
                  <a:pt x="111759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4" y="1266825"/>
                </a:lnTo>
                <a:lnTo>
                  <a:pt x="222884" y="1299209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6204"/>
                </a:lnTo>
                <a:lnTo>
                  <a:pt x="364490" y="1410969"/>
                </a:lnTo>
                <a:lnTo>
                  <a:pt x="403859" y="1433194"/>
                </a:lnTo>
                <a:lnTo>
                  <a:pt x="444500" y="1453514"/>
                </a:lnTo>
                <a:lnTo>
                  <a:pt x="486409" y="1471294"/>
                </a:lnTo>
                <a:lnTo>
                  <a:pt x="529590" y="1486534"/>
                </a:lnTo>
                <a:lnTo>
                  <a:pt x="574675" y="1499234"/>
                </a:lnTo>
                <a:lnTo>
                  <a:pt x="619759" y="1509394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094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4"/>
                </a:lnTo>
                <a:lnTo>
                  <a:pt x="949325" y="1499234"/>
                </a:lnTo>
                <a:lnTo>
                  <a:pt x="994409" y="1486534"/>
                </a:lnTo>
                <a:lnTo>
                  <a:pt x="1037590" y="1471294"/>
                </a:lnTo>
                <a:lnTo>
                  <a:pt x="1079500" y="1453514"/>
                </a:lnTo>
                <a:lnTo>
                  <a:pt x="1120140" y="1433194"/>
                </a:lnTo>
                <a:lnTo>
                  <a:pt x="1159509" y="1410969"/>
                </a:lnTo>
                <a:lnTo>
                  <a:pt x="1197609" y="1386204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09"/>
                </a:lnTo>
                <a:lnTo>
                  <a:pt x="1331595" y="1266825"/>
                </a:lnTo>
                <a:lnTo>
                  <a:pt x="1360804" y="1231900"/>
                </a:lnTo>
                <a:lnTo>
                  <a:pt x="1387475" y="1195704"/>
                </a:lnTo>
                <a:lnTo>
                  <a:pt x="1412240" y="1158239"/>
                </a:lnTo>
                <a:lnTo>
                  <a:pt x="1434465" y="1118869"/>
                </a:lnTo>
                <a:lnTo>
                  <a:pt x="1454784" y="1078229"/>
                </a:lnTo>
                <a:lnTo>
                  <a:pt x="1472565" y="1036319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69"/>
                </a:lnTo>
                <a:lnTo>
                  <a:pt x="1518284" y="856614"/>
                </a:lnTo>
                <a:lnTo>
                  <a:pt x="1522729" y="808989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3404"/>
                </a:lnTo>
                <a:lnTo>
                  <a:pt x="1487804" y="528954"/>
                </a:lnTo>
                <a:lnTo>
                  <a:pt x="1472565" y="485775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4"/>
                </a:lnTo>
                <a:lnTo>
                  <a:pt x="1331595" y="255269"/>
                </a:lnTo>
                <a:lnTo>
                  <a:pt x="1301115" y="222884"/>
                </a:lnTo>
                <a:lnTo>
                  <a:pt x="1268095" y="191769"/>
                </a:lnTo>
                <a:lnTo>
                  <a:pt x="1233804" y="163194"/>
                </a:lnTo>
                <a:lnTo>
                  <a:pt x="1197609" y="136525"/>
                </a:lnTo>
                <a:lnTo>
                  <a:pt x="1159509" y="111759"/>
                </a:lnTo>
                <a:lnTo>
                  <a:pt x="1120140" y="88900"/>
                </a:lnTo>
                <a:lnTo>
                  <a:pt x="1079500" y="68579"/>
                </a:lnTo>
                <a:lnTo>
                  <a:pt x="1037590" y="51434"/>
                </a:lnTo>
                <a:lnTo>
                  <a:pt x="994409" y="35559"/>
                </a:lnTo>
                <a:lnTo>
                  <a:pt x="949325" y="22859"/>
                </a:lnTo>
                <a:lnTo>
                  <a:pt x="904240" y="13334"/>
                </a:lnTo>
                <a:lnTo>
                  <a:pt x="857884" y="5714"/>
                </a:lnTo>
                <a:lnTo>
                  <a:pt x="810259" y="1269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601469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3334"/>
                </a:lnTo>
                <a:lnTo>
                  <a:pt x="574675" y="22859"/>
                </a:lnTo>
                <a:lnTo>
                  <a:pt x="530225" y="35559"/>
                </a:lnTo>
                <a:lnTo>
                  <a:pt x="487045" y="51434"/>
                </a:lnTo>
                <a:lnTo>
                  <a:pt x="444500" y="68579"/>
                </a:lnTo>
                <a:lnTo>
                  <a:pt x="403860" y="88900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1769"/>
                </a:lnTo>
                <a:lnTo>
                  <a:pt x="222885" y="222884"/>
                </a:lnTo>
                <a:lnTo>
                  <a:pt x="192405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5775"/>
                </a:lnTo>
                <a:lnTo>
                  <a:pt x="35560" y="528954"/>
                </a:lnTo>
                <a:lnTo>
                  <a:pt x="22860" y="573404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8989"/>
                </a:lnTo>
                <a:lnTo>
                  <a:pt x="5715" y="856614"/>
                </a:lnTo>
                <a:lnTo>
                  <a:pt x="12700" y="902969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19"/>
                </a:lnTo>
                <a:lnTo>
                  <a:pt x="69215" y="1078229"/>
                </a:lnTo>
                <a:lnTo>
                  <a:pt x="88900" y="1118869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2885" y="1299209"/>
                </a:lnTo>
                <a:lnTo>
                  <a:pt x="255905" y="1330325"/>
                </a:lnTo>
                <a:lnTo>
                  <a:pt x="290195" y="1358900"/>
                </a:lnTo>
                <a:lnTo>
                  <a:pt x="327025" y="1386204"/>
                </a:lnTo>
                <a:lnTo>
                  <a:pt x="364490" y="1410969"/>
                </a:lnTo>
                <a:lnTo>
                  <a:pt x="403860" y="1433194"/>
                </a:lnTo>
                <a:lnTo>
                  <a:pt x="444500" y="1453514"/>
                </a:lnTo>
                <a:lnTo>
                  <a:pt x="487045" y="1471294"/>
                </a:lnTo>
                <a:lnTo>
                  <a:pt x="530225" y="1486534"/>
                </a:lnTo>
                <a:lnTo>
                  <a:pt x="574675" y="1499234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4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9394"/>
                </a:lnTo>
                <a:lnTo>
                  <a:pt x="950595" y="1499234"/>
                </a:lnTo>
                <a:lnTo>
                  <a:pt x="995045" y="1486534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0775" y="1433194"/>
                </a:lnTo>
                <a:lnTo>
                  <a:pt x="1160145" y="1410969"/>
                </a:lnTo>
                <a:lnTo>
                  <a:pt x="1198245" y="1386204"/>
                </a:lnTo>
                <a:lnTo>
                  <a:pt x="1234440" y="1358900"/>
                </a:lnTo>
                <a:lnTo>
                  <a:pt x="1269365" y="1330325"/>
                </a:lnTo>
                <a:lnTo>
                  <a:pt x="1301750" y="1299209"/>
                </a:lnTo>
                <a:lnTo>
                  <a:pt x="1332865" y="1266825"/>
                </a:lnTo>
                <a:lnTo>
                  <a:pt x="1361440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4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69"/>
                </a:lnTo>
                <a:lnTo>
                  <a:pt x="1519554" y="856614"/>
                </a:lnTo>
                <a:lnTo>
                  <a:pt x="1524000" y="808989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269"/>
                </a:lnTo>
                <a:lnTo>
                  <a:pt x="1301750" y="222884"/>
                </a:lnTo>
                <a:lnTo>
                  <a:pt x="1269365" y="191769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59"/>
                </a:lnTo>
                <a:lnTo>
                  <a:pt x="1120775" y="88900"/>
                </a:lnTo>
                <a:lnTo>
                  <a:pt x="1080135" y="68579"/>
                </a:lnTo>
                <a:lnTo>
                  <a:pt x="1038225" y="51434"/>
                </a:lnTo>
                <a:lnTo>
                  <a:pt x="995045" y="35559"/>
                </a:lnTo>
                <a:lnTo>
                  <a:pt x="950595" y="22859"/>
                </a:lnTo>
                <a:lnTo>
                  <a:pt x="904875" y="13334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60210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5"/>
                </a:moveTo>
                <a:lnTo>
                  <a:pt x="1524000" y="713105"/>
                </a:lnTo>
                <a:lnTo>
                  <a:pt x="1519555" y="665480"/>
                </a:lnTo>
                <a:lnTo>
                  <a:pt x="1511935" y="619125"/>
                </a:lnTo>
                <a:lnTo>
                  <a:pt x="1502410" y="574040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5" y="443865"/>
                </a:lnTo>
                <a:lnTo>
                  <a:pt x="1435735" y="403225"/>
                </a:lnTo>
                <a:lnTo>
                  <a:pt x="1413510" y="363855"/>
                </a:lnTo>
                <a:lnTo>
                  <a:pt x="1388745" y="326390"/>
                </a:lnTo>
                <a:lnTo>
                  <a:pt x="1362075" y="290195"/>
                </a:lnTo>
                <a:lnTo>
                  <a:pt x="1332864" y="255905"/>
                </a:lnTo>
                <a:lnTo>
                  <a:pt x="1301750" y="222885"/>
                </a:lnTo>
                <a:lnTo>
                  <a:pt x="1269364" y="192405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8900"/>
                </a:lnTo>
                <a:lnTo>
                  <a:pt x="1080135" y="69215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5715"/>
                </a:lnTo>
                <a:lnTo>
                  <a:pt x="810895" y="1270"/>
                </a:lnTo>
                <a:lnTo>
                  <a:pt x="762635" y="0"/>
                </a:lnTo>
                <a:lnTo>
                  <a:pt x="714375" y="1270"/>
                </a:lnTo>
                <a:lnTo>
                  <a:pt x="666750" y="5715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5"/>
                </a:lnTo>
                <a:lnTo>
                  <a:pt x="403860" y="88900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5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3855"/>
                </a:lnTo>
                <a:lnTo>
                  <a:pt x="89535" y="403225"/>
                </a:lnTo>
                <a:lnTo>
                  <a:pt x="69214" y="443865"/>
                </a:lnTo>
                <a:lnTo>
                  <a:pt x="51435" y="486410"/>
                </a:lnTo>
                <a:lnTo>
                  <a:pt x="36195" y="529590"/>
                </a:lnTo>
                <a:lnTo>
                  <a:pt x="22860" y="574040"/>
                </a:lnTo>
                <a:lnTo>
                  <a:pt x="13335" y="619125"/>
                </a:lnTo>
                <a:lnTo>
                  <a:pt x="5714" y="665480"/>
                </a:lnTo>
                <a:lnTo>
                  <a:pt x="1270" y="713105"/>
                </a:lnTo>
                <a:lnTo>
                  <a:pt x="0" y="761365"/>
                </a:lnTo>
                <a:lnTo>
                  <a:pt x="1270" y="809625"/>
                </a:lnTo>
                <a:lnTo>
                  <a:pt x="5714" y="856615"/>
                </a:lnTo>
                <a:lnTo>
                  <a:pt x="13335" y="902970"/>
                </a:lnTo>
                <a:lnTo>
                  <a:pt x="22860" y="948690"/>
                </a:lnTo>
                <a:lnTo>
                  <a:pt x="36195" y="993140"/>
                </a:lnTo>
                <a:lnTo>
                  <a:pt x="51435" y="1036320"/>
                </a:lnTo>
                <a:lnTo>
                  <a:pt x="69214" y="1078230"/>
                </a:lnTo>
                <a:lnTo>
                  <a:pt x="89535" y="1118870"/>
                </a:lnTo>
                <a:lnTo>
                  <a:pt x="111760" y="1158240"/>
                </a:lnTo>
                <a:lnTo>
                  <a:pt x="136525" y="1196340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210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5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5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8520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5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5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210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40"/>
                </a:lnTo>
                <a:lnTo>
                  <a:pt x="1413510" y="1158240"/>
                </a:lnTo>
                <a:lnTo>
                  <a:pt x="1435735" y="1118870"/>
                </a:lnTo>
                <a:lnTo>
                  <a:pt x="1456055" y="1078230"/>
                </a:lnTo>
                <a:lnTo>
                  <a:pt x="1473835" y="1036320"/>
                </a:lnTo>
                <a:lnTo>
                  <a:pt x="1489075" y="993140"/>
                </a:lnTo>
                <a:lnTo>
                  <a:pt x="1502410" y="948690"/>
                </a:lnTo>
                <a:lnTo>
                  <a:pt x="1511935" y="902970"/>
                </a:lnTo>
                <a:lnTo>
                  <a:pt x="1519555" y="856615"/>
                </a:lnTo>
                <a:lnTo>
                  <a:pt x="1524000" y="809625"/>
                </a:lnTo>
                <a:lnTo>
                  <a:pt x="1525270" y="761365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432685" y="5909309"/>
            <a:ext cx="2226310" cy="403860"/>
            <a:chOff x="2432685" y="5909309"/>
            <a:chExt cx="2226310" cy="403860"/>
          </a:xfrm>
        </p:grpSpPr>
        <p:sp>
          <p:nvSpPr>
            <p:cNvPr id="6" name="object 6"/>
            <p:cNvSpPr/>
            <p:nvPr/>
          </p:nvSpPr>
          <p:spPr>
            <a:xfrm>
              <a:off x="2432685" y="5909309"/>
              <a:ext cx="2226310" cy="4038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46401" y="5934074"/>
              <a:ext cx="2168525" cy="337820"/>
            </a:xfrm>
            <a:custGeom>
              <a:avLst/>
              <a:gdLst/>
              <a:ahLst/>
              <a:cxnLst/>
              <a:rect l="l" t="t" r="r" b="b"/>
              <a:pathLst>
                <a:path w="2168525" h="337820">
                  <a:moveTo>
                    <a:pt x="1605661" y="0"/>
                  </a:moveTo>
                  <a:lnTo>
                    <a:pt x="1511681" y="0"/>
                  </a:lnTo>
                  <a:lnTo>
                    <a:pt x="1384300" y="337820"/>
                  </a:lnTo>
                  <a:lnTo>
                    <a:pt x="1475104" y="337820"/>
                  </a:lnTo>
                  <a:lnTo>
                    <a:pt x="1498091" y="278765"/>
                  </a:lnTo>
                  <a:lnTo>
                    <a:pt x="1708277" y="278765"/>
                  </a:lnTo>
                  <a:lnTo>
                    <a:pt x="1684020" y="212090"/>
                  </a:lnTo>
                  <a:lnTo>
                    <a:pt x="1521714" y="212090"/>
                  </a:lnTo>
                  <a:lnTo>
                    <a:pt x="1557782" y="104140"/>
                  </a:lnTo>
                  <a:lnTo>
                    <a:pt x="1644141" y="104140"/>
                  </a:lnTo>
                  <a:lnTo>
                    <a:pt x="1605661" y="0"/>
                  </a:lnTo>
                  <a:close/>
                </a:path>
                <a:path w="2168525" h="337820">
                  <a:moveTo>
                    <a:pt x="1708277" y="278765"/>
                  </a:moveTo>
                  <a:lnTo>
                    <a:pt x="1616837" y="278765"/>
                  </a:lnTo>
                  <a:lnTo>
                    <a:pt x="1638046" y="337820"/>
                  </a:lnTo>
                  <a:lnTo>
                    <a:pt x="1729994" y="337820"/>
                  </a:lnTo>
                  <a:lnTo>
                    <a:pt x="1708277" y="278765"/>
                  </a:lnTo>
                  <a:close/>
                </a:path>
                <a:path w="2168525" h="337820">
                  <a:moveTo>
                    <a:pt x="1644141" y="104140"/>
                  </a:moveTo>
                  <a:lnTo>
                    <a:pt x="1557782" y="104140"/>
                  </a:lnTo>
                  <a:lnTo>
                    <a:pt x="1593850" y="212090"/>
                  </a:lnTo>
                  <a:lnTo>
                    <a:pt x="1684020" y="212090"/>
                  </a:lnTo>
                  <a:lnTo>
                    <a:pt x="1644141" y="104140"/>
                  </a:lnTo>
                  <a:close/>
                </a:path>
                <a:path w="2168525" h="337820">
                  <a:moveTo>
                    <a:pt x="1894204" y="0"/>
                  </a:moveTo>
                  <a:lnTo>
                    <a:pt x="1808988" y="0"/>
                  </a:lnTo>
                  <a:lnTo>
                    <a:pt x="1752981" y="337820"/>
                  </a:lnTo>
                  <a:lnTo>
                    <a:pt x="1838833" y="337820"/>
                  </a:lnTo>
                  <a:lnTo>
                    <a:pt x="1866773" y="143509"/>
                  </a:lnTo>
                  <a:lnTo>
                    <a:pt x="1947672" y="143509"/>
                  </a:lnTo>
                  <a:lnTo>
                    <a:pt x="1894204" y="0"/>
                  </a:lnTo>
                  <a:close/>
                </a:path>
                <a:path w="2168525" h="337820">
                  <a:moveTo>
                    <a:pt x="1947672" y="143509"/>
                  </a:moveTo>
                  <a:lnTo>
                    <a:pt x="1866773" y="143509"/>
                  </a:lnTo>
                  <a:lnTo>
                    <a:pt x="1943353" y="337820"/>
                  </a:lnTo>
                  <a:lnTo>
                    <a:pt x="1977516" y="337820"/>
                  </a:lnTo>
                  <a:lnTo>
                    <a:pt x="2042160" y="180340"/>
                  </a:lnTo>
                  <a:lnTo>
                    <a:pt x="1961388" y="180340"/>
                  </a:lnTo>
                  <a:lnTo>
                    <a:pt x="1947672" y="143509"/>
                  </a:lnTo>
                  <a:close/>
                </a:path>
                <a:path w="2168525" h="337820">
                  <a:moveTo>
                    <a:pt x="2139188" y="143509"/>
                  </a:moveTo>
                  <a:lnTo>
                    <a:pt x="2057781" y="143509"/>
                  </a:lnTo>
                  <a:lnTo>
                    <a:pt x="2082038" y="337820"/>
                  </a:lnTo>
                  <a:lnTo>
                    <a:pt x="2168398" y="337820"/>
                  </a:lnTo>
                  <a:lnTo>
                    <a:pt x="2139188" y="143509"/>
                  </a:lnTo>
                  <a:close/>
                </a:path>
                <a:path w="2168525" h="337820">
                  <a:moveTo>
                    <a:pt x="2118106" y="0"/>
                  </a:moveTo>
                  <a:lnTo>
                    <a:pt x="2032253" y="0"/>
                  </a:lnTo>
                  <a:lnTo>
                    <a:pt x="1961388" y="180340"/>
                  </a:lnTo>
                  <a:lnTo>
                    <a:pt x="2042160" y="180340"/>
                  </a:lnTo>
                  <a:lnTo>
                    <a:pt x="2057781" y="143509"/>
                  </a:lnTo>
                  <a:lnTo>
                    <a:pt x="2139188" y="143509"/>
                  </a:lnTo>
                  <a:lnTo>
                    <a:pt x="2118106" y="0"/>
                  </a:lnTo>
                  <a:close/>
                </a:path>
                <a:path w="2168525" h="337820">
                  <a:moveTo>
                    <a:pt x="1101978" y="0"/>
                  </a:moveTo>
                  <a:lnTo>
                    <a:pt x="1015491" y="0"/>
                  </a:lnTo>
                  <a:lnTo>
                    <a:pt x="1015491" y="337820"/>
                  </a:lnTo>
                  <a:lnTo>
                    <a:pt x="1101978" y="337820"/>
                  </a:lnTo>
                  <a:lnTo>
                    <a:pt x="1101978" y="130809"/>
                  </a:lnTo>
                  <a:lnTo>
                    <a:pt x="1202054" y="130809"/>
                  </a:lnTo>
                  <a:lnTo>
                    <a:pt x="1101978" y="0"/>
                  </a:lnTo>
                  <a:close/>
                </a:path>
                <a:path w="2168525" h="337820">
                  <a:moveTo>
                    <a:pt x="1202054" y="130809"/>
                  </a:moveTo>
                  <a:lnTo>
                    <a:pt x="1101978" y="130809"/>
                  </a:lnTo>
                  <a:lnTo>
                    <a:pt x="1259839" y="337820"/>
                  </a:lnTo>
                  <a:lnTo>
                    <a:pt x="1346327" y="337820"/>
                  </a:lnTo>
                  <a:lnTo>
                    <a:pt x="1346327" y="207009"/>
                  </a:lnTo>
                  <a:lnTo>
                    <a:pt x="1259839" y="207009"/>
                  </a:lnTo>
                  <a:lnTo>
                    <a:pt x="1202054" y="130809"/>
                  </a:lnTo>
                  <a:close/>
                </a:path>
                <a:path w="2168525" h="337820">
                  <a:moveTo>
                    <a:pt x="1346327" y="0"/>
                  </a:moveTo>
                  <a:lnTo>
                    <a:pt x="1259839" y="0"/>
                  </a:lnTo>
                  <a:lnTo>
                    <a:pt x="1259839" y="207009"/>
                  </a:lnTo>
                  <a:lnTo>
                    <a:pt x="1346327" y="207009"/>
                  </a:lnTo>
                  <a:lnTo>
                    <a:pt x="1346327" y="0"/>
                  </a:lnTo>
                  <a:close/>
                </a:path>
                <a:path w="2168525" h="337820">
                  <a:moveTo>
                    <a:pt x="906018" y="73025"/>
                  </a:moveTo>
                  <a:lnTo>
                    <a:pt x="820165" y="73025"/>
                  </a:lnTo>
                  <a:lnTo>
                    <a:pt x="820165" y="337820"/>
                  </a:lnTo>
                  <a:lnTo>
                    <a:pt x="906018" y="337820"/>
                  </a:lnTo>
                  <a:lnTo>
                    <a:pt x="906018" y="73025"/>
                  </a:lnTo>
                  <a:close/>
                </a:path>
                <a:path w="2168525" h="337820">
                  <a:moveTo>
                    <a:pt x="977519" y="0"/>
                  </a:moveTo>
                  <a:lnTo>
                    <a:pt x="749935" y="0"/>
                  </a:lnTo>
                  <a:lnTo>
                    <a:pt x="749935" y="73025"/>
                  </a:lnTo>
                  <a:lnTo>
                    <a:pt x="977519" y="73025"/>
                  </a:lnTo>
                  <a:lnTo>
                    <a:pt x="977519" y="0"/>
                  </a:lnTo>
                  <a:close/>
                </a:path>
                <a:path w="2168525" h="337820">
                  <a:moveTo>
                    <a:pt x="726313" y="0"/>
                  </a:moveTo>
                  <a:lnTo>
                    <a:pt x="537844" y="0"/>
                  </a:lnTo>
                  <a:lnTo>
                    <a:pt x="537844" y="337820"/>
                  </a:lnTo>
                  <a:lnTo>
                    <a:pt x="726313" y="337820"/>
                  </a:lnTo>
                  <a:lnTo>
                    <a:pt x="726313" y="264795"/>
                  </a:lnTo>
                  <a:lnTo>
                    <a:pt x="624332" y="264795"/>
                  </a:lnTo>
                  <a:lnTo>
                    <a:pt x="624332" y="204470"/>
                  </a:lnTo>
                  <a:lnTo>
                    <a:pt x="720725" y="204470"/>
                  </a:lnTo>
                  <a:lnTo>
                    <a:pt x="720725" y="130809"/>
                  </a:lnTo>
                  <a:lnTo>
                    <a:pt x="624332" y="130809"/>
                  </a:lnTo>
                  <a:lnTo>
                    <a:pt x="624332" y="73025"/>
                  </a:lnTo>
                  <a:lnTo>
                    <a:pt x="726313" y="73025"/>
                  </a:lnTo>
                  <a:lnTo>
                    <a:pt x="726313" y="0"/>
                  </a:lnTo>
                  <a:close/>
                </a:path>
                <a:path w="2168525" h="337820">
                  <a:moveTo>
                    <a:pt x="468884" y="0"/>
                  </a:moveTo>
                  <a:lnTo>
                    <a:pt x="382397" y="0"/>
                  </a:lnTo>
                  <a:lnTo>
                    <a:pt x="382397" y="337820"/>
                  </a:lnTo>
                  <a:lnTo>
                    <a:pt x="468884" y="337820"/>
                  </a:lnTo>
                  <a:lnTo>
                    <a:pt x="468884" y="0"/>
                  </a:lnTo>
                  <a:close/>
                </a:path>
                <a:path w="2168525" h="337820">
                  <a:moveTo>
                    <a:pt x="93853" y="0"/>
                  </a:moveTo>
                  <a:lnTo>
                    <a:pt x="0" y="0"/>
                  </a:lnTo>
                  <a:lnTo>
                    <a:pt x="139319" y="337820"/>
                  </a:lnTo>
                  <a:lnTo>
                    <a:pt x="206375" y="337820"/>
                  </a:lnTo>
                  <a:lnTo>
                    <a:pt x="261747" y="205740"/>
                  </a:lnTo>
                  <a:lnTo>
                    <a:pt x="173481" y="205740"/>
                  </a:lnTo>
                  <a:lnTo>
                    <a:pt x="93853" y="0"/>
                  </a:lnTo>
                  <a:close/>
                </a:path>
                <a:path w="2168525" h="337820">
                  <a:moveTo>
                    <a:pt x="347599" y="0"/>
                  </a:moveTo>
                  <a:lnTo>
                    <a:pt x="254254" y="0"/>
                  </a:lnTo>
                  <a:lnTo>
                    <a:pt x="173481" y="205740"/>
                  </a:lnTo>
                  <a:lnTo>
                    <a:pt x="261747" y="205740"/>
                  </a:lnTo>
                  <a:lnTo>
                    <a:pt x="347599" y="0"/>
                  </a:lnTo>
                  <a:close/>
                </a:path>
              </a:pathLst>
            </a:custGeom>
            <a:solidFill>
              <a:srgbClr val="242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46401" y="5934074"/>
              <a:ext cx="2168525" cy="337820"/>
            </a:xfrm>
            <a:custGeom>
              <a:avLst/>
              <a:gdLst/>
              <a:ahLst/>
              <a:cxnLst/>
              <a:rect l="l" t="t" r="r" b="b"/>
              <a:pathLst>
                <a:path w="2168525" h="337820">
                  <a:moveTo>
                    <a:pt x="1557782" y="104140"/>
                  </a:moveTo>
                  <a:lnTo>
                    <a:pt x="1521714" y="212090"/>
                  </a:lnTo>
                  <a:lnTo>
                    <a:pt x="1593850" y="212090"/>
                  </a:lnTo>
                  <a:lnTo>
                    <a:pt x="1557782" y="104140"/>
                  </a:lnTo>
                  <a:close/>
                </a:path>
                <a:path w="2168525" h="337820">
                  <a:moveTo>
                    <a:pt x="1808988" y="0"/>
                  </a:moveTo>
                  <a:lnTo>
                    <a:pt x="1894204" y="0"/>
                  </a:lnTo>
                  <a:lnTo>
                    <a:pt x="1961388" y="180340"/>
                  </a:lnTo>
                  <a:lnTo>
                    <a:pt x="2032253" y="0"/>
                  </a:lnTo>
                  <a:lnTo>
                    <a:pt x="2118106" y="0"/>
                  </a:lnTo>
                  <a:lnTo>
                    <a:pt x="2168398" y="337820"/>
                  </a:lnTo>
                  <a:lnTo>
                    <a:pt x="2082038" y="337820"/>
                  </a:lnTo>
                  <a:lnTo>
                    <a:pt x="2057781" y="143509"/>
                  </a:lnTo>
                  <a:lnTo>
                    <a:pt x="1977516" y="337820"/>
                  </a:lnTo>
                  <a:lnTo>
                    <a:pt x="1943353" y="337820"/>
                  </a:lnTo>
                  <a:lnTo>
                    <a:pt x="1866773" y="143509"/>
                  </a:lnTo>
                  <a:lnTo>
                    <a:pt x="1838833" y="337820"/>
                  </a:lnTo>
                  <a:lnTo>
                    <a:pt x="1752981" y="337820"/>
                  </a:lnTo>
                  <a:lnTo>
                    <a:pt x="1808988" y="0"/>
                  </a:lnTo>
                  <a:close/>
                </a:path>
                <a:path w="2168525" h="337820">
                  <a:moveTo>
                    <a:pt x="1511681" y="0"/>
                  </a:moveTo>
                  <a:lnTo>
                    <a:pt x="1605661" y="0"/>
                  </a:lnTo>
                  <a:lnTo>
                    <a:pt x="1729994" y="337820"/>
                  </a:lnTo>
                  <a:lnTo>
                    <a:pt x="1638046" y="337820"/>
                  </a:lnTo>
                  <a:lnTo>
                    <a:pt x="1616837" y="278765"/>
                  </a:lnTo>
                  <a:lnTo>
                    <a:pt x="1498091" y="278765"/>
                  </a:lnTo>
                  <a:lnTo>
                    <a:pt x="1475104" y="337820"/>
                  </a:lnTo>
                  <a:lnTo>
                    <a:pt x="1384300" y="337820"/>
                  </a:lnTo>
                  <a:lnTo>
                    <a:pt x="1511681" y="0"/>
                  </a:lnTo>
                  <a:close/>
                </a:path>
                <a:path w="2168525" h="337820">
                  <a:moveTo>
                    <a:pt x="1015491" y="0"/>
                  </a:moveTo>
                  <a:lnTo>
                    <a:pt x="1101978" y="0"/>
                  </a:lnTo>
                  <a:lnTo>
                    <a:pt x="1259839" y="207009"/>
                  </a:lnTo>
                  <a:lnTo>
                    <a:pt x="1259839" y="0"/>
                  </a:lnTo>
                  <a:lnTo>
                    <a:pt x="1346327" y="0"/>
                  </a:lnTo>
                  <a:lnTo>
                    <a:pt x="1346327" y="337820"/>
                  </a:lnTo>
                  <a:lnTo>
                    <a:pt x="1259839" y="337820"/>
                  </a:lnTo>
                  <a:lnTo>
                    <a:pt x="1101978" y="130809"/>
                  </a:lnTo>
                  <a:lnTo>
                    <a:pt x="1101978" y="337820"/>
                  </a:lnTo>
                  <a:lnTo>
                    <a:pt x="1015491" y="337820"/>
                  </a:lnTo>
                  <a:lnTo>
                    <a:pt x="1015491" y="0"/>
                  </a:lnTo>
                  <a:close/>
                </a:path>
                <a:path w="2168525" h="337820">
                  <a:moveTo>
                    <a:pt x="749935" y="0"/>
                  </a:moveTo>
                  <a:lnTo>
                    <a:pt x="977519" y="0"/>
                  </a:lnTo>
                  <a:lnTo>
                    <a:pt x="977519" y="73025"/>
                  </a:lnTo>
                  <a:lnTo>
                    <a:pt x="906018" y="73025"/>
                  </a:lnTo>
                  <a:lnTo>
                    <a:pt x="906018" y="337820"/>
                  </a:lnTo>
                  <a:lnTo>
                    <a:pt x="820165" y="337820"/>
                  </a:lnTo>
                  <a:lnTo>
                    <a:pt x="820165" y="73025"/>
                  </a:lnTo>
                  <a:lnTo>
                    <a:pt x="749935" y="73025"/>
                  </a:lnTo>
                  <a:lnTo>
                    <a:pt x="749935" y="0"/>
                  </a:lnTo>
                  <a:close/>
                </a:path>
                <a:path w="2168525" h="337820">
                  <a:moveTo>
                    <a:pt x="537844" y="0"/>
                  </a:moveTo>
                  <a:lnTo>
                    <a:pt x="726313" y="0"/>
                  </a:lnTo>
                  <a:lnTo>
                    <a:pt x="726313" y="73025"/>
                  </a:lnTo>
                  <a:lnTo>
                    <a:pt x="624332" y="73025"/>
                  </a:lnTo>
                  <a:lnTo>
                    <a:pt x="624332" y="130809"/>
                  </a:lnTo>
                  <a:lnTo>
                    <a:pt x="720725" y="130809"/>
                  </a:lnTo>
                  <a:lnTo>
                    <a:pt x="720725" y="204470"/>
                  </a:lnTo>
                  <a:lnTo>
                    <a:pt x="624332" y="204470"/>
                  </a:lnTo>
                  <a:lnTo>
                    <a:pt x="624332" y="264795"/>
                  </a:lnTo>
                  <a:lnTo>
                    <a:pt x="726313" y="264795"/>
                  </a:lnTo>
                  <a:lnTo>
                    <a:pt x="726313" y="337820"/>
                  </a:lnTo>
                  <a:lnTo>
                    <a:pt x="537844" y="337820"/>
                  </a:lnTo>
                  <a:lnTo>
                    <a:pt x="537844" y="0"/>
                  </a:lnTo>
                  <a:close/>
                </a:path>
                <a:path w="2168525" h="337820">
                  <a:moveTo>
                    <a:pt x="382397" y="0"/>
                  </a:moveTo>
                  <a:lnTo>
                    <a:pt x="468884" y="0"/>
                  </a:lnTo>
                  <a:lnTo>
                    <a:pt x="468884" y="337820"/>
                  </a:lnTo>
                  <a:lnTo>
                    <a:pt x="382397" y="337820"/>
                  </a:lnTo>
                  <a:lnTo>
                    <a:pt x="382397" y="0"/>
                  </a:lnTo>
                  <a:close/>
                </a:path>
                <a:path w="2168525" h="337820">
                  <a:moveTo>
                    <a:pt x="0" y="0"/>
                  </a:moveTo>
                  <a:lnTo>
                    <a:pt x="93853" y="0"/>
                  </a:lnTo>
                  <a:lnTo>
                    <a:pt x="173481" y="205740"/>
                  </a:lnTo>
                  <a:lnTo>
                    <a:pt x="254254" y="0"/>
                  </a:lnTo>
                  <a:lnTo>
                    <a:pt x="347599" y="0"/>
                  </a:lnTo>
                  <a:lnTo>
                    <a:pt x="206375" y="337820"/>
                  </a:lnTo>
                  <a:lnTo>
                    <a:pt x="139319" y="337820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04800" y="231140"/>
            <a:ext cx="86868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nl-NL" sz="2400" spc="-355" dirty="0" smtClean="0">
                <a:solidFill>
                  <a:srgbClr val="FF0000"/>
                </a:solidFill>
              </a:rPr>
              <a:t>Why </a:t>
            </a:r>
            <a:r>
              <a:rPr sz="2400" spc="5" dirty="0" smtClean="0">
                <a:solidFill>
                  <a:srgbClr val="FF0000"/>
                </a:solidFill>
              </a:rPr>
              <a:t>Vietnam</a:t>
            </a:r>
            <a:r>
              <a:rPr sz="2400" spc="5" dirty="0">
                <a:solidFill>
                  <a:srgbClr val="FF0000"/>
                </a:solidFill>
              </a:rPr>
              <a:t>: </a:t>
            </a:r>
            <a:r>
              <a:rPr lang="nl-NL" sz="2400" spc="5" dirty="0" smtClean="0">
                <a:solidFill>
                  <a:srgbClr val="FF0000"/>
                </a:solidFill>
              </a:rPr>
              <a:t>a </a:t>
            </a:r>
            <a:r>
              <a:rPr sz="2400" spc="30" dirty="0" smtClean="0">
                <a:solidFill>
                  <a:srgbClr val="FF0000"/>
                </a:solidFill>
              </a:rPr>
              <a:t>Destination </a:t>
            </a:r>
            <a:r>
              <a:rPr sz="2400" spc="20" dirty="0">
                <a:solidFill>
                  <a:srgbClr val="FF0000"/>
                </a:solidFill>
              </a:rPr>
              <a:t>for </a:t>
            </a:r>
            <a:r>
              <a:rPr sz="2400" spc="30" dirty="0">
                <a:solidFill>
                  <a:srgbClr val="FF0000"/>
                </a:solidFill>
              </a:rPr>
              <a:t>your </a:t>
            </a:r>
            <a:r>
              <a:rPr lang="en-US" sz="2400" spc="30" dirty="0" smtClean="0">
                <a:solidFill>
                  <a:srgbClr val="FF0000"/>
                </a:solidFill>
              </a:rPr>
              <a:t>business </a:t>
            </a:r>
            <a:r>
              <a:rPr sz="2400" spc="35" dirty="0" smtClean="0">
                <a:solidFill>
                  <a:srgbClr val="FF0000"/>
                </a:solidFill>
              </a:rPr>
              <a:t>success</a:t>
            </a:r>
            <a:r>
              <a:rPr lang="nl-NL" sz="2400" spc="30" dirty="0" smtClean="0">
                <a:solidFill>
                  <a:srgbClr val="FF0000"/>
                </a:solidFill>
              </a:rPr>
              <a:t>?</a:t>
            </a:r>
            <a:endParaRPr sz="2400" dirty="0"/>
          </a:p>
        </p:txBody>
      </p:sp>
      <p:sp>
        <p:nvSpPr>
          <p:cNvPr id="10" name="object 10"/>
          <p:cNvSpPr/>
          <p:nvPr/>
        </p:nvSpPr>
        <p:spPr>
          <a:xfrm>
            <a:off x="0" y="762000"/>
            <a:ext cx="9143238" cy="4102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44779" y="5130165"/>
            <a:ext cx="7422515" cy="426084"/>
            <a:chOff x="144779" y="5130165"/>
            <a:chExt cx="7422515" cy="426084"/>
          </a:xfrm>
        </p:grpSpPr>
        <p:sp>
          <p:nvSpPr>
            <p:cNvPr id="12" name="object 12"/>
            <p:cNvSpPr/>
            <p:nvPr/>
          </p:nvSpPr>
          <p:spPr>
            <a:xfrm>
              <a:off x="146049" y="5130165"/>
              <a:ext cx="7421245" cy="42608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4779" y="5151120"/>
              <a:ext cx="7369809" cy="37401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793615" y="5765685"/>
            <a:ext cx="1463040" cy="3161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vert="horz" wrap="square" lIns="0" tIns="69215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545"/>
              </a:spcBef>
            </a:pPr>
            <a:r>
              <a:rPr lang="nl-NL" sz="1600" spc="-5" dirty="0" smtClean="0">
                <a:solidFill>
                  <a:srgbClr val="FF0000"/>
                </a:solidFill>
                <a:latin typeface="Arial Black"/>
                <a:cs typeface="Arial Black"/>
              </a:rPr>
              <a:t>5th</a:t>
            </a:r>
            <a:r>
              <a:rPr sz="1600" spc="-35" dirty="0" smtClean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00" spc="-5" dirty="0">
                <a:solidFill>
                  <a:srgbClr val="FF0000"/>
                </a:solidFill>
                <a:latin typeface="Arial Black"/>
                <a:cs typeface="Arial Black"/>
              </a:rPr>
              <a:t>Edition</a:t>
            </a:r>
            <a:endParaRPr sz="1600" dirty="0">
              <a:latin typeface="Arial Black"/>
              <a:cs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10714" y="1017905"/>
            <a:ext cx="4634229" cy="111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68398" y="1084834"/>
            <a:ext cx="40887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FFFFFF"/>
                </a:solidFill>
              </a:rPr>
              <a:t>WHY VIETNAM</a:t>
            </a:r>
            <a:r>
              <a:rPr sz="4000" spc="-50" dirty="0">
                <a:solidFill>
                  <a:srgbClr val="FFFFFF"/>
                </a:solidFill>
              </a:rPr>
              <a:t> </a:t>
            </a:r>
            <a:r>
              <a:rPr sz="4000" spc="-5" dirty="0">
                <a:solidFill>
                  <a:srgbClr val="FFFFFF"/>
                </a:solidFill>
              </a:rPr>
              <a:t>?</a:t>
            </a:r>
            <a:endParaRPr sz="4000"/>
          </a:p>
        </p:txBody>
      </p:sp>
      <p:pic>
        <p:nvPicPr>
          <p:cNvPr id="4" name="Picture 2" descr="C:\Users\VNtra\Desktop\176409769_1910678129080522_7485271773843016261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28813"/>
            <a:ext cx="4572000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75816"/>
            <a:ext cx="1524000" cy="1522095"/>
          </a:xfrm>
          <a:custGeom>
            <a:avLst/>
            <a:gdLst/>
            <a:ahLst/>
            <a:cxnLst/>
            <a:rect l="l" t="t" r="r" b="b"/>
            <a:pathLst>
              <a:path w="1524000" h="1522095">
                <a:moveTo>
                  <a:pt x="762000" y="0"/>
                </a:moveTo>
                <a:lnTo>
                  <a:pt x="713740" y="1270"/>
                </a:lnTo>
                <a:lnTo>
                  <a:pt x="666115" y="5714"/>
                </a:lnTo>
                <a:lnTo>
                  <a:pt x="619759" y="13335"/>
                </a:lnTo>
                <a:lnTo>
                  <a:pt x="574675" y="22860"/>
                </a:lnTo>
                <a:lnTo>
                  <a:pt x="529590" y="35560"/>
                </a:lnTo>
                <a:lnTo>
                  <a:pt x="486409" y="50800"/>
                </a:lnTo>
                <a:lnTo>
                  <a:pt x="444500" y="68580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1770"/>
                </a:lnTo>
                <a:lnTo>
                  <a:pt x="222884" y="222885"/>
                </a:lnTo>
                <a:lnTo>
                  <a:pt x="192404" y="255270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3855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5775"/>
                </a:lnTo>
                <a:lnTo>
                  <a:pt x="36195" y="528955"/>
                </a:lnTo>
                <a:lnTo>
                  <a:pt x="23495" y="573405"/>
                </a:lnTo>
                <a:lnTo>
                  <a:pt x="13334" y="619125"/>
                </a:lnTo>
                <a:lnTo>
                  <a:pt x="5715" y="665480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8989"/>
                </a:lnTo>
                <a:lnTo>
                  <a:pt x="5715" y="856614"/>
                </a:lnTo>
                <a:lnTo>
                  <a:pt x="13334" y="902970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30"/>
                </a:lnTo>
                <a:lnTo>
                  <a:pt x="89534" y="1118870"/>
                </a:lnTo>
                <a:lnTo>
                  <a:pt x="111759" y="1158239"/>
                </a:lnTo>
                <a:lnTo>
                  <a:pt x="136525" y="1195705"/>
                </a:lnTo>
                <a:lnTo>
                  <a:pt x="163195" y="1231900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6205"/>
                </a:lnTo>
                <a:lnTo>
                  <a:pt x="364490" y="1410335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80"/>
                </a:lnTo>
                <a:lnTo>
                  <a:pt x="713740" y="1520825"/>
                </a:lnTo>
                <a:lnTo>
                  <a:pt x="762000" y="1522095"/>
                </a:lnTo>
                <a:lnTo>
                  <a:pt x="810259" y="1520825"/>
                </a:lnTo>
                <a:lnTo>
                  <a:pt x="857884" y="1516380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335"/>
                </a:lnTo>
                <a:lnTo>
                  <a:pt x="1197609" y="1386205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1900"/>
                </a:lnTo>
                <a:lnTo>
                  <a:pt x="1387475" y="1195705"/>
                </a:lnTo>
                <a:lnTo>
                  <a:pt x="1412240" y="1158239"/>
                </a:lnTo>
                <a:lnTo>
                  <a:pt x="1434465" y="1118870"/>
                </a:lnTo>
                <a:lnTo>
                  <a:pt x="1454784" y="1078230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70"/>
                </a:lnTo>
                <a:lnTo>
                  <a:pt x="1518284" y="856614"/>
                </a:lnTo>
                <a:lnTo>
                  <a:pt x="1522729" y="808989"/>
                </a:lnTo>
                <a:lnTo>
                  <a:pt x="1524000" y="761364"/>
                </a:lnTo>
                <a:lnTo>
                  <a:pt x="1522729" y="713105"/>
                </a:lnTo>
                <a:lnTo>
                  <a:pt x="1518284" y="665480"/>
                </a:lnTo>
                <a:lnTo>
                  <a:pt x="1510665" y="619125"/>
                </a:lnTo>
                <a:lnTo>
                  <a:pt x="1500504" y="573405"/>
                </a:lnTo>
                <a:lnTo>
                  <a:pt x="1487804" y="528955"/>
                </a:lnTo>
                <a:lnTo>
                  <a:pt x="1472565" y="485775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5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270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8580"/>
                </a:lnTo>
                <a:lnTo>
                  <a:pt x="1037590" y="50800"/>
                </a:lnTo>
                <a:lnTo>
                  <a:pt x="994409" y="35560"/>
                </a:lnTo>
                <a:lnTo>
                  <a:pt x="949325" y="22860"/>
                </a:lnTo>
                <a:lnTo>
                  <a:pt x="904240" y="13335"/>
                </a:lnTo>
                <a:lnTo>
                  <a:pt x="857884" y="5714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265" y="157645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5479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5714"/>
                </a:lnTo>
                <a:lnTo>
                  <a:pt x="810895" y="1270"/>
                </a:lnTo>
                <a:lnTo>
                  <a:pt x="762635" y="0"/>
                </a:ln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8900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9535" y="403225"/>
                </a:lnTo>
                <a:lnTo>
                  <a:pt x="69214" y="443864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2970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229"/>
                </a:lnTo>
                <a:lnTo>
                  <a:pt x="89535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210"/>
                </a:lnTo>
                <a:lnTo>
                  <a:pt x="255905" y="1330325"/>
                </a:lnTo>
                <a:lnTo>
                  <a:pt x="290830" y="1358900"/>
                </a:lnTo>
                <a:lnTo>
                  <a:pt x="327025" y="1386204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4"/>
                </a:lnTo>
                <a:lnTo>
                  <a:pt x="1234439" y="1358900"/>
                </a:lnTo>
                <a:lnTo>
                  <a:pt x="1269364" y="1330325"/>
                </a:lnTo>
                <a:lnTo>
                  <a:pt x="1301750" y="1299210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5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70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889" y="3479419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2700"/>
                </a:lnTo>
                <a:lnTo>
                  <a:pt x="573405" y="22859"/>
                </a:lnTo>
                <a:lnTo>
                  <a:pt x="528955" y="35559"/>
                </a:lnTo>
                <a:lnTo>
                  <a:pt x="485775" y="50800"/>
                </a:lnTo>
                <a:lnTo>
                  <a:pt x="443865" y="68579"/>
                </a:lnTo>
                <a:lnTo>
                  <a:pt x="403225" y="88900"/>
                </a:lnTo>
                <a:lnTo>
                  <a:pt x="363855" y="111759"/>
                </a:lnTo>
                <a:lnTo>
                  <a:pt x="326390" y="136524"/>
                </a:lnTo>
                <a:lnTo>
                  <a:pt x="290195" y="163194"/>
                </a:lnTo>
                <a:lnTo>
                  <a:pt x="255270" y="191769"/>
                </a:lnTo>
                <a:lnTo>
                  <a:pt x="222885" y="222884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6389"/>
                </a:lnTo>
                <a:lnTo>
                  <a:pt x="111125" y="363854"/>
                </a:lnTo>
                <a:lnTo>
                  <a:pt x="88900" y="403224"/>
                </a:lnTo>
                <a:lnTo>
                  <a:pt x="68580" y="444499"/>
                </a:lnTo>
                <a:lnTo>
                  <a:pt x="50800" y="486409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09624"/>
                </a:lnTo>
                <a:lnTo>
                  <a:pt x="5715" y="857249"/>
                </a:lnTo>
                <a:lnTo>
                  <a:pt x="12700" y="903604"/>
                </a:lnTo>
                <a:lnTo>
                  <a:pt x="22860" y="949324"/>
                </a:lnTo>
                <a:lnTo>
                  <a:pt x="35560" y="993774"/>
                </a:lnTo>
                <a:lnTo>
                  <a:pt x="50800" y="1036954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6974"/>
                </a:lnTo>
                <a:lnTo>
                  <a:pt x="163195" y="1233169"/>
                </a:lnTo>
                <a:lnTo>
                  <a:pt x="191770" y="1268094"/>
                </a:lnTo>
                <a:lnTo>
                  <a:pt x="222885" y="1300479"/>
                </a:lnTo>
                <a:lnTo>
                  <a:pt x="255270" y="1331594"/>
                </a:lnTo>
                <a:lnTo>
                  <a:pt x="290195" y="1360169"/>
                </a:lnTo>
                <a:lnTo>
                  <a:pt x="326390" y="1387474"/>
                </a:lnTo>
                <a:lnTo>
                  <a:pt x="363855" y="1411604"/>
                </a:lnTo>
                <a:lnTo>
                  <a:pt x="403225" y="1434464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7649"/>
                </a:lnTo>
                <a:lnTo>
                  <a:pt x="713105" y="1522094"/>
                </a:lnTo>
                <a:lnTo>
                  <a:pt x="760730" y="1523999"/>
                </a:lnTo>
                <a:lnTo>
                  <a:pt x="808990" y="1522094"/>
                </a:lnTo>
                <a:lnTo>
                  <a:pt x="856615" y="1517649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4464"/>
                </a:lnTo>
                <a:lnTo>
                  <a:pt x="1158240" y="1411604"/>
                </a:lnTo>
                <a:lnTo>
                  <a:pt x="1195705" y="1387474"/>
                </a:lnTo>
                <a:lnTo>
                  <a:pt x="1231900" y="1360169"/>
                </a:lnTo>
                <a:lnTo>
                  <a:pt x="1266825" y="1331594"/>
                </a:lnTo>
                <a:lnTo>
                  <a:pt x="1299210" y="1300479"/>
                </a:lnTo>
                <a:lnTo>
                  <a:pt x="1330325" y="1268094"/>
                </a:lnTo>
                <a:lnTo>
                  <a:pt x="1358900" y="1233169"/>
                </a:lnTo>
                <a:lnTo>
                  <a:pt x="1385570" y="1196974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6954"/>
                </a:lnTo>
                <a:lnTo>
                  <a:pt x="1486535" y="993774"/>
                </a:lnTo>
                <a:lnTo>
                  <a:pt x="1499235" y="949324"/>
                </a:lnTo>
                <a:lnTo>
                  <a:pt x="1508760" y="903604"/>
                </a:lnTo>
                <a:lnTo>
                  <a:pt x="1516380" y="857249"/>
                </a:lnTo>
                <a:lnTo>
                  <a:pt x="1520825" y="809624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114"/>
                </a:lnTo>
                <a:lnTo>
                  <a:pt x="1508760" y="619759"/>
                </a:lnTo>
                <a:lnTo>
                  <a:pt x="1499235" y="574039"/>
                </a:lnTo>
                <a:lnTo>
                  <a:pt x="1486535" y="529589"/>
                </a:lnTo>
                <a:lnTo>
                  <a:pt x="1470660" y="486409"/>
                </a:lnTo>
                <a:lnTo>
                  <a:pt x="1453515" y="444499"/>
                </a:lnTo>
                <a:lnTo>
                  <a:pt x="1433195" y="403224"/>
                </a:lnTo>
                <a:lnTo>
                  <a:pt x="1410335" y="363854"/>
                </a:lnTo>
                <a:lnTo>
                  <a:pt x="1385570" y="326389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2884"/>
                </a:lnTo>
                <a:lnTo>
                  <a:pt x="1266825" y="191769"/>
                </a:lnTo>
                <a:lnTo>
                  <a:pt x="1231900" y="163194"/>
                </a:lnTo>
                <a:lnTo>
                  <a:pt x="1195705" y="136524"/>
                </a:lnTo>
                <a:lnTo>
                  <a:pt x="1158240" y="111759"/>
                </a:lnTo>
                <a:lnTo>
                  <a:pt x="1118870" y="88900"/>
                </a:lnTo>
                <a:lnTo>
                  <a:pt x="1078230" y="68579"/>
                </a:lnTo>
                <a:lnTo>
                  <a:pt x="1036320" y="50800"/>
                </a:lnTo>
                <a:lnTo>
                  <a:pt x="993140" y="35559"/>
                </a:lnTo>
                <a:lnTo>
                  <a:pt x="948690" y="22859"/>
                </a:lnTo>
                <a:lnTo>
                  <a:pt x="902970" y="12700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72934" y="3480053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40"/>
                </a:lnTo>
                <a:lnTo>
                  <a:pt x="1518285" y="666115"/>
                </a:lnTo>
                <a:lnTo>
                  <a:pt x="1510665" y="619760"/>
                </a:lnTo>
                <a:lnTo>
                  <a:pt x="1501140" y="574040"/>
                </a:lnTo>
                <a:lnTo>
                  <a:pt x="1488440" y="529590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860"/>
                </a:lnTo>
                <a:lnTo>
                  <a:pt x="1412240" y="364490"/>
                </a:lnTo>
                <a:lnTo>
                  <a:pt x="1387475" y="326390"/>
                </a:lnTo>
                <a:lnTo>
                  <a:pt x="1360805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2405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8900"/>
                </a:lnTo>
                <a:lnTo>
                  <a:pt x="1079500" y="69215"/>
                </a:lnTo>
                <a:lnTo>
                  <a:pt x="1037590" y="50800"/>
                </a:lnTo>
                <a:lnTo>
                  <a:pt x="994410" y="35560"/>
                </a:lnTo>
                <a:lnTo>
                  <a:pt x="949960" y="22860"/>
                </a:lnTo>
                <a:lnTo>
                  <a:pt x="904240" y="13335"/>
                </a:lnTo>
                <a:lnTo>
                  <a:pt x="857885" y="5715"/>
                </a:lnTo>
                <a:lnTo>
                  <a:pt x="810260" y="1270"/>
                </a:lnTo>
                <a:lnTo>
                  <a:pt x="762000" y="0"/>
                </a:lnTo>
                <a:lnTo>
                  <a:pt x="713740" y="1270"/>
                </a:lnTo>
                <a:lnTo>
                  <a:pt x="666750" y="5715"/>
                </a:lnTo>
                <a:lnTo>
                  <a:pt x="619760" y="13335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6410" y="50800"/>
                </a:lnTo>
                <a:lnTo>
                  <a:pt x="444500" y="69215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5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4490"/>
                </a:lnTo>
                <a:lnTo>
                  <a:pt x="89535" y="403860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29590"/>
                </a:lnTo>
                <a:lnTo>
                  <a:pt x="23495" y="574040"/>
                </a:lnTo>
                <a:lnTo>
                  <a:pt x="13335" y="619760"/>
                </a:lnTo>
                <a:lnTo>
                  <a:pt x="6350" y="666115"/>
                </a:lnTo>
                <a:lnTo>
                  <a:pt x="1905" y="713740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250"/>
                </a:lnTo>
                <a:lnTo>
                  <a:pt x="13335" y="904240"/>
                </a:lnTo>
                <a:lnTo>
                  <a:pt x="23495" y="949325"/>
                </a:lnTo>
                <a:lnTo>
                  <a:pt x="36195" y="993775"/>
                </a:lnTo>
                <a:lnTo>
                  <a:pt x="51435" y="1036955"/>
                </a:lnTo>
                <a:lnTo>
                  <a:pt x="69215" y="1079500"/>
                </a:lnTo>
                <a:lnTo>
                  <a:pt x="89535" y="1120140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3520" y="1300480"/>
                </a:lnTo>
                <a:lnTo>
                  <a:pt x="255905" y="1331595"/>
                </a:lnTo>
                <a:lnTo>
                  <a:pt x="290830" y="1360170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6410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19760" y="1510665"/>
                </a:lnTo>
                <a:lnTo>
                  <a:pt x="666750" y="1517650"/>
                </a:lnTo>
                <a:lnTo>
                  <a:pt x="713740" y="1522095"/>
                </a:lnTo>
                <a:lnTo>
                  <a:pt x="762000" y="1524000"/>
                </a:lnTo>
                <a:lnTo>
                  <a:pt x="810260" y="1522095"/>
                </a:lnTo>
                <a:lnTo>
                  <a:pt x="857885" y="1517650"/>
                </a:lnTo>
                <a:lnTo>
                  <a:pt x="904240" y="1510665"/>
                </a:lnTo>
                <a:lnTo>
                  <a:pt x="949960" y="1500505"/>
                </a:lnTo>
                <a:lnTo>
                  <a:pt x="994410" y="1487805"/>
                </a:lnTo>
                <a:lnTo>
                  <a:pt x="1037590" y="1472565"/>
                </a:lnTo>
                <a:lnTo>
                  <a:pt x="1079500" y="1454785"/>
                </a:lnTo>
                <a:lnTo>
                  <a:pt x="1120140" y="1434465"/>
                </a:lnTo>
                <a:lnTo>
                  <a:pt x="1159510" y="1412240"/>
                </a:lnTo>
                <a:lnTo>
                  <a:pt x="1197610" y="1387475"/>
                </a:lnTo>
                <a:lnTo>
                  <a:pt x="1233805" y="1360170"/>
                </a:lnTo>
                <a:lnTo>
                  <a:pt x="1268095" y="1331595"/>
                </a:lnTo>
                <a:lnTo>
                  <a:pt x="1301115" y="1300480"/>
                </a:lnTo>
                <a:lnTo>
                  <a:pt x="1331595" y="1268095"/>
                </a:lnTo>
                <a:lnTo>
                  <a:pt x="1360805" y="1233170"/>
                </a:lnTo>
                <a:lnTo>
                  <a:pt x="1387475" y="1196975"/>
                </a:lnTo>
                <a:lnTo>
                  <a:pt x="1412240" y="1159510"/>
                </a:lnTo>
                <a:lnTo>
                  <a:pt x="1435100" y="1120140"/>
                </a:lnTo>
                <a:lnTo>
                  <a:pt x="1454785" y="1079500"/>
                </a:lnTo>
                <a:lnTo>
                  <a:pt x="1472565" y="1036955"/>
                </a:lnTo>
                <a:lnTo>
                  <a:pt x="1488440" y="993775"/>
                </a:lnTo>
                <a:lnTo>
                  <a:pt x="1501140" y="949325"/>
                </a:lnTo>
                <a:lnTo>
                  <a:pt x="1510665" y="904240"/>
                </a:lnTo>
                <a:lnTo>
                  <a:pt x="1518285" y="857250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08508" y="555885"/>
            <a:ext cx="8623300" cy="493331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200" spc="-5" dirty="0">
                <a:solidFill>
                  <a:srgbClr val="16165D"/>
                </a:solidFill>
                <a:latin typeface="Arial"/>
                <a:cs typeface="Arial"/>
              </a:rPr>
              <a:t>According to the </a:t>
            </a:r>
            <a:r>
              <a:rPr sz="2200" b="1" spc="-5" dirty="0">
                <a:solidFill>
                  <a:srgbClr val="16165D"/>
                </a:solidFill>
                <a:latin typeface="Arial"/>
                <a:cs typeface="Arial"/>
              </a:rPr>
              <a:t>US </a:t>
            </a:r>
            <a:r>
              <a:rPr sz="2200" b="1" dirty="0">
                <a:solidFill>
                  <a:srgbClr val="16165D"/>
                </a:solidFill>
                <a:latin typeface="Arial"/>
                <a:cs typeface="Arial"/>
              </a:rPr>
              <a:t>News </a:t>
            </a:r>
            <a:r>
              <a:rPr sz="2200" b="1" spc="-5" dirty="0">
                <a:solidFill>
                  <a:srgbClr val="16165D"/>
                </a:solidFill>
                <a:latin typeface="Arial"/>
                <a:cs typeface="Arial"/>
              </a:rPr>
              <a:t>and World Report of</a:t>
            </a:r>
            <a:r>
              <a:rPr sz="2200" b="1" spc="114" dirty="0">
                <a:solidFill>
                  <a:srgbClr val="16165D"/>
                </a:solidFill>
                <a:latin typeface="Arial"/>
                <a:cs typeface="Arial"/>
              </a:rPr>
              <a:t> </a:t>
            </a:r>
            <a:r>
              <a:rPr sz="2200" b="1" spc="-5" dirty="0" smtClean="0">
                <a:solidFill>
                  <a:srgbClr val="16165D"/>
                </a:solidFill>
                <a:latin typeface="Arial"/>
                <a:cs typeface="Arial"/>
              </a:rPr>
              <a:t>202</a:t>
            </a:r>
            <a:r>
              <a:rPr lang="nl-NL" sz="2200" b="1" spc="-5" dirty="0" smtClean="0">
                <a:solidFill>
                  <a:srgbClr val="16165D"/>
                </a:solidFill>
                <a:latin typeface="Arial"/>
                <a:cs typeface="Arial"/>
              </a:rPr>
              <a:t>1</a:t>
            </a:r>
            <a:r>
              <a:rPr sz="2200" spc="-5" dirty="0" smtClean="0">
                <a:solidFill>
                  <a:srgbClr val="16165D"/>
                </a:solidFill>
                <a:latin typeface="Arial"/>
                <a:cs typeface="Arial"/>
              </a:rPr>
              <a:t>:</a:t>
            </a:r>
            <a:endParaRPr sz="2200" dirty="0">
              <a:latin typeface="Arial"/>
              <a:cs typeface="Arial"/>
            </a:endParaRPr>
          </a:p>
          <a:p>
            <a:pPr marL="12700" marR="822960">
              <a:lnSpc>
                <a:spcPct val="86200"/>
              </a:lnSpc>
              <a:spcBef>
                <a:spcPts val="795"/>
              </a:spcBef>
            </a:pPr>
            <a:r>
              <a:rPr sz="2000" b="1" dirty="0">
                <a:solidFill>
                  <a:srgbClr val="171766"/>
                </a:solidFill>
                <a:latin typeface="Arial"/>
                <a:cs typeface="Arial"/>
              </a:rPr>
              <a:t>#8 </a:t>
            </a:r>
            <a:r>
              <a:rPr sz="2000" b="1" spc="-5" dirty="0">
                <a:solidFill>
                  <a:srgbClr val="171766"/>
                </a:solidFill>
                <a:latin typeface="Arial"/>
                <a:cs typeface="Arial"/>
              </a:rPr>
              <a:t>in Best </a:t>
            </a:r>
            <a:r>
              <a:rPr sz="2000" b="1" dirty="0">
                <a:solidFill>
                  <a:srgbClr val="171766"/>
                </a:solidFill>
                <a:latin typeface="Arial"/>
                <a:cs typeface="Arial"/>
              </a:rPr>
              <a:t>Countries to </a:t>
            </a:r>
            <a:r>
              <a:rPr sz="2000" b="1" spc="-5" dirty="0">
                <a:solidFill>
                  <a:srgbClr val="171766"/>
                </a:solidFill>
                <a:latin typeface="Arial"/>
                <a:cs typeface="Arial"/>
              </a:rPr>
              <a:t>Invest In (remaining from </a:t>
            </a:r>
            <a:r>
              <a:rPr sz="2000" b="1" dirty="0">
                <a:solidFill>
                  <a:srgbClr val="171766"/>
                </a:solidFill>
                <a:latin typeface="Arial"/>
                <a:cs typeface="Arial"/>
              </a:rPr>
              <a:t>2019)</a:t>
            </a: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, </a:t>
            </a: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based </a:t>
            </a: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on  opinions of </a:t>
            </a: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more than 6000 business decisions </a:t>
            </a: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makers </a:t>
            </a:r>
            <a:r>
              <a:rPr sz="2000" spc="-10" dirty="0">
                <a:solidFill>
                  <a:srgbClr val="171766"/>
                </a:solidFill>
                <a:latin typeface="Arial"/>
                <a:cs typeface="Arial"/>
              </a:rPr>
              <a:t>on </a:t>
            </a: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eight  different</a:t>
            </a:r>
            <a:r>
              <a:rPr sz="2000" spc="-10" dirty="0">
                <a:solidFill>
                  <a:srgbClr val="1717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categories:</a:t>
            </a:r>
            <a:endParaRPr sz="2000" dirty="0">
              <a:latin typeface="Arial"/>
              <a:cs typeface="Arial"/>
            </a:endParaRPr>
          </a:p>
          <a:p>
            <a:pPr marL="811530" lvl="1" indent="-344805">
              <a:lnSpc>
                <a:spcPct val="100000"/>
              </a:lnSpc>
              <a:spcBef>
                <a:spcPts val="254"/>
              </a:spcBef>
              <a:buClr>
                <a:srgbClr val="FF0000"/>
              </a:buClr>
              <a:buSzPct val="150000"/>
              <a:buChar char="•"/>
              <a:tabLst>
                <a:tab pos="810895" algn="l"/>
                <a:tab pos="811530" algn="l"/>
              </a:tabLst>
            </a:pP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Corruption;</a:t>
            </a:r>
            <a:endParaRPr sz="2000" dirty="0">
              <a:latin typeface="Arial"/>
              <a:cs typeface="Arial"/>
            </a:endParaRPr>
          </a:p>
          <a:p>
            <a:pPr marL="811530" lvl="1" indent="-344805">
              <a:lnSpc>
                <a:spcPct val="100000"/>
              </a:lnSpc>
              <a:spcBef>
                <a:spcPts val="480"/>
              </a:spcBef>
              <a:buClr>
                <a:srgbClr val="FF0000"/>
              </a:buClr>
              <a:buSzPct val="150000"/>
              <a:buChar char="•"/>
              <a:tabLst>
                <a:tab pos="810895" algn="l"/>
                <a:tab pos="811530" algn="l"/>
              </a:tabLst>
            </a:pP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Dynamism;</a:t>
            </a:r>
            <a:endParaRPr sz="2000" dirty="0">
              <a:latin typeface="Arial"/>
              <a:cs typeface="Arial"/>
            </a:endParaRPr>
          </a:p>
          <a:p>
            <a:pPr marL="811530" lvl="1" indent="-344805">
              <a:lnSpc>
                <a:spcPct val="100000"/>
              </a:lnSpc>
              <a:spcBef>
                <a:spcPts val="505"/>
              </a:spcBef>
              <a:buClr>
                <a:srgbClr val="FF0000"/>
              </a:buClr>
              <a:buSzPct val="150000"/>
              <a:buChar char="•"/>
              <a:tabLst>
                <a:tab pos="810895" algn="l"/>
                <a:tab pos="811530" algn="l"/>
              </a:tabLst>
            </a:pP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Economic</a:t>
            </a:r>
            <a:r>
              <a:rPr sz="2000" spc="-30" dirty="0">
                <a:solidFill>
                  <a:srgbClr val="1717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stability;</a:t>
            </a:r>
            <a:endParaRPr sz="2000" dirty="0">
              <a:latin typeface="Arial"/>
              <a:cs typeface="Arial"/>
            </a:endParaRPr>
          </a:p>
          <a:p>
            <a:pPr marL="811530" lvl="1" indent="-344805">
              <a:lnSpc>
                <a:spcPct val="100000"/>
              </a:lnSpc>
              <a:spcBef>
                <a:spcPts val="505"/>
              </a:spcBef>
              <a:buClr>
                <a:srgbClr val="FF0000"/>
              </a:buClr>
              <a:buSzPct val="150000"/>
              <a:buChar char="•"/>
              <a:tabLst>
                <a:tab pos="810895" algn="l"/>
                <a:tab pos="811530" algn="l"/>
              </a:tabLst>
            </a:pP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Entrepreneurship;</a:t>
            </a:r>
            <a:endParaRPr sz="2000" dirty="0">
              <a:latin typeface="Arial"/>
              <a:cs typeface="Arial"/>
            </a:endParaRPr>
          </a:p>
          <a:p>
            <a:pPr marL="811530" lvl="1" indent="-344805">
              <a:lnSpc>
                <a:spcPct val="100000"/>
              </a:lnSpc>
              <a:spcBef>
                <a:spcPts val="515"/>
              </a:spcBef>
              <a:buClr>
                <a:srgbClr val="FF0000"/>
              </a:buClr>
              <a:buSzPct val="150000"/>
              <a:buChar char="•"/>
              <a:tabLst>
                <a:tab pos="810895" algn="l"/>
                <a:tab pos="811530" algn="l"/>
              </a:tabLst>
            </a:pP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Favorable </a:t>
            </a: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tax</a:t>
            </a:r>
            <a:r>
              <a:rPr sz="2000" spc="-25" dirty="0">
                <a:solidFill>
                  <a:srgbClr val="17176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environment;</a:t>
            </a:r>
            <a:endParaRPr sz="2000" dirty="0">
              <a:latin typeface="Arial"/>
              <a:cs typeface="Arial"/>
            </a:endParaRPr>
          </a:p>
          <a:p>
            <a:pPr marL="811530" lvl="1" indent="-344805">
              <a:lnSpc>
                <a:spcPct val="100000"/>
              </a:lnSpc>
              <a:spcBef>
                <a:spcPts val="505"/>
              </a:spcBef>
              <a:buClr>
                <a:srgbClr val="FF0000"/>
              </a:buClr>
              <a:buSzPct val="150000"/>
              <a:buChar char="•"/>
              <a:tabLst>
                <a:tab pos="810895" algn="l"/>
                <a:tab pos="811530" algn="l"/>
              </a:tabLst>
            </a:pP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Innovation;</a:t>
            </a:r>
            <a:endParaRPr sz="2000" dirty="0">
              <a:latin typeface="Arial"/>
              <a:cs typeface="Arial"/>
            </a:endParaRPr>
          </a:p>
          <a:p>
            <a:pPr marL="811530" lvl="1" indent="-344805">
              <a:lnSpc>
                <a:spcPct val="100000"/>
              </a:lnSpc>
              <a:spcBef>
                <a:spcPts val="515"/>
              </a:spcBef>
              <a:buClr>
                <a:srgbClr val="FF0000"/>
              </a:buClr>
              <a:buSzPct val="150000"/>
              <a:buChar char="•"/>
              <a:tabLst>
                <a:tab pos="810895" algn="l"/>
                <a:tab pos="811530" algn="l"/>
              </a:tabLst>
            </a:pP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Skilled </a:t>
            </a: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labour </a:t>
            </a: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force;</a:t>
            </a:r>
            <a:r>
              <a:rPr sz="2000" spc="-15" dirty="0">
                <a:solidFill>
                  <a:srgbClr val="1717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and</a:t>
            </a:r>
            <a:endParaRPr sz="2000" dirty="0">
              <a:latin typeface="Arial"/>
              <a:cs typeface="Arial"/>
            </a:endParaRPr>
          </a:p>
          <a:p>
            <a:pPr marL="811530" lvl="1" indent="-344805">
              <a:lnSpc>
                <a:spcPct val="100000"/>
              </a:lnSpc>
              <a:spcBef>
                <a:spcPts val="725"/>
              </a:spcBef>
              <a:buClr>
                <a:srgbClr val="FF0000"/>
              </a:buClr>
              <a:buSzPct val="150000"/>
              <a:buChar char="•"/>
              <a:tabLst>
                <a:tab pos="810895" algn="l"/>
                <a:tab pos="811530" algn="l"/>
              </a:tabLst>
            </a:pP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Technological</a:t>
            </a:r>
            <a:r>
              <a:rPr sz="2000" spc="-35" dirty="0">
                <a:solidFill>
                  <a:srgbClr val="17176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expertise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ts val="2365"/>
              </a:lnSpc>
              <a:spcBef>
                <a:spcPts val="565"/>
              </a:spcBef>
            </a:pP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Besides, Vietnam also </a:t>
            </a: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obtained </a:t>
            </a:r>
            <a:r>
              <a:rPr sz="2000" b="1" spc="-5" dirty="0">
                <a:solidFill>
                  <a:srgbClr val="171766"/>
                </a:solidFill>
                <a:latin typeface="Arial"/>
                <a:cs typeface="Arial"/>
              </a:rPr>
              <a:t>#12 in Best Countries </a:t>
            </a:r>
            <a:r>
              <a:rPr sz="2000" b="1" dirty="0">
                <a:solidFill>
                  <a:srgbClr val="171766"/>
                </a:solidFill>
                <a:latin typeface="Arial"/>
                <a:cs typeface="Arial"/>
              </a:rPr>
              <a:t>to </a:t>
            </a:r>
            <a:r>
              <a:rPr sz="2000" b="1" spc="-5" dirty="0">
                <a:solidFill>
                  <a:srgbClr val="171766"/>
                </a:solidFill>
                <a:latin typeface="Arial"/>
                <a:cs typeface="Arial"/>
              </a:rPr>
              <a:t>Start </a:t>
            </a:r>
            <a:r>
              <a:rPr sz="2000" b="1" dirty="0">
                <a:solidFill>
                  <a:srgbClr val="171766"/>
                </a:solidFill>
                <a:latin typeface="Arial"/>
                <a:cs typeface="Arial"/>
              </a:rPr>
              <a:t>a</a:t>
            </a:r>
            <a:r>
              <a:rPr sz="2000" b="1" spc="70" dirty="0">
                <a:solidFill>
                  <a:srgbClr val="171766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171766"/>
                </a:solidFill>
                <a:latin typeface="Arial"/>
                <a:cs typeface="Arial"/>
              </a:rPr>
              <a:t>Business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ts val="2365"/>
              </a:lnSpc>
            </a:pP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and </a:t>
            </a:r>
            <a:r>
              <a:rPr sz="2000" b="1" dirty="0">
                <a:solidFill>
                  <a:srgbClr val="171766"/>
                </a:solidFill>
                <a:latin typeface="Arial"/>
                <a:cs typeface="Arial"/>
              </a:rPr>
              <a:t>#19 in </a:t>
            </a:r>
            <a:r>
              <a:rPr sz="2000" b="1" spc="-5" dirty="0">
                <a:solidFill>
                  <a:srgbClr val="171766"/>
                </a:solidFill>
                <a:latin typeface="Arial"/>
                <a:cs typeface="Arial"/>
              </a:rPr>
              <a:t>Open </a:t>
            </a:r>
            <a:r>
              <a:rPr sz="2000" b="1" dirty="0">
                <a:solidFill>
                  <a:srgbClr val="171766"/>
                </a:solidFill>
                <a:latin typeface="Arial"/>
                <a:cs typeface="Arial"/>
              </a:rPr>
              <a:t>for </a:t>
            </a:r>
            <a:r>
              <a:rPr sz="2000" b="1" spc="-5" dirty="0">
                <a:solidFill>
                  <a:srgbClr val="171766"/>
                </a:solidFill>
                <a:latin typeface="Arial"/>
                <a:cs typeface="Arial"/>
              </a:rPr>
              <a:t>Business</a:t>
            </a:r>
            <a:r>
              <a:rPr sz="2000" b="1" spc="-10" dirty="0">
                <a:solidFill>
                  <a:srgbClr val="171766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171766"/>
                </a:solidFill>
                <a:latin typeface="Arial"/>
                <a:cs typeface="Arial"/>
              </a:rPr>
              <a:t>Ranking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73911"/>
            <a:ext cx="1524000" cy="1522095"/>
          </a:xfrm>
          <a:custGeom>
            <a:avLst/>
            <a:gdLst/>
            <a:ahLst/>
            <a:cxnLst/>
            <a:rect l="l" t="t" r="r" b="b"/>
            <a:pathLst>
              <a:path w="1524000" h="1522095">
                <a:moveTo>
                  <a:pt x="762000" y="0"/>
                </a:moveTo>
                <a:lnTo>
                  <a:pt x="713740" y="1269"/>
                </a:lnTo>
                <a:lnTo>
                  <a:pt x="666115" y="5714"/>
                </a:lnTo>
                <a:lnTo>
                  <a:pt x="619759" y="12700"/>
                </a:lnTo>
                <a:lnTo>
                  <a:pt x="574675" y="22860"/>
                </a:lnTo>
                <a:lnTo>
                  <a:pt x="529590" y="35560"/>
                </a:lnTo>
                <a:lnTo>
                  <a:pt x="486409" y="50800"/>
                </a:lnTo>
                <a:lnTo>
                  <a:pt x="444500" y="68579"/>
                </a:lnTo>
                <a:lnTo>
                  <a:pt x="403859" y="88900"/>
                </a:lnTo>
                <a:lnTo>
                  <a:pt x="364490" y="111125"/>
                </a:lnTo>
                <a:lnTo>
                  <a:pt x="326390" y="135889"/>
                </a:lnTo>
                <a:lnTo>
                  <a:pt x="290195" y="163194"/>
                </a:lnTo>
                <a:lnTo>
                  <a:pt x="255904" y="191769"/>
                </a:lnTo>
                <a:lnTo>
                  <a:pt x="222884" y="222885"/>
                </a:lnTo>
                <a:lnTo>
                  <a:pt x="192404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5775"/>
                </a:lnTo>
                <a:lnTo>
                  <a:pt x="36195" y="528954"/>
                </a:lnTo>
                <a:lnTo>
                  <a:pt x="23495" y="573404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5" y="856614"/>
                </a:lnTo>
                <a:lnTo>
                  <a:pt x="13334" y="902969"/>
                </a:lnTo>
                <a:lnTo>
                  <a:pt x="23495" y="948689"/>
                </a:lnTo>
                <a:lnTo>
                  <a:pt x="36195" y="992504"/>
                </a:lnTo>
                <a:lnTo>
                  <a:pt x="51434" y="1036319"/>
                </a:lnTo>
                <a:lnTo>
                  <a:pt x="69215" y="1078229"/>
                </a:lnTo>
                <a:lnTo>
                  <a:pt x="89534" y="1118869"/>
                </a:lnTo>
                <a:lnTo>
                  <a:pt x="111759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5569"/>
                </a:lnTo>
                <a:lnTo>
                  <a:pt x="364490" y="1410335"/>
                </a:lnTo>
                <a:lnTo>
                  <a:pt x="403859" y="1433194"/>
                </a:lnTo>
                <a:lnTo>
                  <a:pt x="444500" y="1452879"/>
                </a:lnTo>
                <a:lnTo>
                  <a:pt x="486409" y="1470660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8760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094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8760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0660"/>
                </a:lnTo>
                <a:lnTo>
                  <a:pt x="1079500" y="1452879"/>
                </a:lnTo>
                <a:lnTo>
                  <a:pt x="1120140" y="1433194"/>
                </a:lnTo>
                <a:lnTo>
                  <a:pt x="1159509" y="1410335"/>
                </a:lnTo>
                <a:lnTo>
                  <a:pt x="1197609" y="1385569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1900"/>
                </a:lnTo>
                <a:lnTo>
                  <a:pt x="1387475" y="1195704"/>
                </a:lnTo>
                <a:lnTo>
                  <a:pt x="1412240" y="1158239"/>
                </a:lnTo>
                <a:lnTo>
                  <a:pt x="1434465" y="1118869"/>
                </a:lnTo>
                <a:lnTo>
                  <a:pt x="1454784" y="1078229"/>
                </a:lnTo>
                <a:lnTo>
                  <a:pt x="1472565" y="1036319"/>
                </a:lnTo>
                <a:lnTo>
                  <a:pt x="1487804" y="992504"/>
                </a:lnTo>
                <a:lnTo>
                  <a:pt x="1500504" y="948689"/>
                </a:lnTo>
                <a:lnTo>
                  <a:pt x="1510665" y="902969"/>
                </a:lnTo>
                <a:lnTo>
                  <a:pt x="1518284" y="856614"/>
                </a:lnTo>
                <a:lnTo>
                  <a:pt x="1522729" y="808989"/>
                </a:lnTo>
                <a:lnTo>
                  <a:pt x="1524000" y="760729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3404"/>
                </a:lnTo>
                <a:lnTo>
                  <a:pt x="1487804" y="528954"/>
                </a:lnTo>
                <a:lnTo>
                  <a:pt x="1472565" y="485775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4"/>
                </a:lnTo>
                <a:lnTo>
                  <a:pt x="1331595" y="255269"/>
                </a:lnTo>
                <a:lnTo>
                  <a:pt x="1301115" y="222885"/>
                </a:lnTo>
                <a:lnTo>
                  <a:pt x="1268095" y="191769"/>
                </a:lnTo>
                <a:lnTo>
                  <a:pt x="1233804" y="163194"/>
                </a:lnTo>
                <a:lnTo>
                  <a:pt x="1197609" y="135889"/>
                </a:lnTo>
                <a:lnTo>
                  <a:pt x="1159509" y="111125"/>
                </a:lnTo>
                <a:lnTo>
                  <a:pt x="1120140" y="88900"/>
                </a:lnTo>
                <a:lnTo>
                  <a:pt x="1079500" y="68579"/>
                </a:lnTo>
                <a:lnTo>
                  <a:pt x="1037590" y="50800"/>
                </a:lnTo>
                <a:lnTo>
                  <a:pt x="994409" y="35560"/>
                </a:lnTo>
                <a:lnTo>
                  <a:pt x="949325" y="22860"/>
                </a:lnTo>
                <a:lnTo>
                  <a:pt x="904240" y="12700"/>
                </a:lnTo>
                <a:lnTo>
                  <a:pt x="857884" y="5714"/>
                </a:lnTo>
                <a:lnTo>
                  <a:pt x="810259" y="1269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73911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0800"/>
                </a:lnTo>
                <a:lnTo>
                  <a:pt x="444500" y="68579"/>
                </a:lnTo>
                <a:lnTo>
                  <a:pt x="403860" y="88900"/>
                </a:lnTo>
                <a:lnTo>
                  <a:pt x="364490" y="111125"/>
                </a:lnTo>
                <a:lnTo>
                  <a:pt x="327025" y="135889"/>
                </a:lnTo>
                <a:lnTo>
                  <a:pt x="290195" y="163194"/>
                </a:lnTo>
                <a:lnTo>
                  <a:pt x="255905" y="191769"/>
                </a:lnTo>
                <a:lnTo>
                  <a:pt x="222885" y="222885"/>
                </a:lnTo>
                <a:lnTo>
                  <a:pt x="192405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5775"/>
                </a:lnTo>
                <a:lnTo>
                  <a:pt x="35560" y="528954"/>
                </a:lnTo>
                <a:lnTo>
                  <a:pt x="22860" y="573404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5" y="856614"/>
                </a:lnTo>
                <a:lnTo>
                  <a:pt x="12700" y="902969"/>
                </a:lnTo>
                <a:lnTo>
                  <a:pt x="22860" y="948689"/>
                </a:lnTo>
                <a:lnTo>
                  <a:pt x="35560" y="992504"/>
                </a:lnTo>
                <a:lnTo>
                  <a:pt x="50800" y="1036319"/>
                </a:lnTo>
                <a:lnTo>
                  <a:pt x="69215" y="1078229"/>
                </a:lnTo>
                <a:lnTo>
                  <a:pt x="88900" y="1118869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8900"/>
                </a:lnTo>
                <a:lnTo>
                  <a:pt x="327025" y="1385569"/>
                </a:lnTo>
                <a:lnTo>
                  <a:pt x="364490" y="1410335"/>
                </a:lnTo>
                <a:lnTo>
                  <a:pt x="403860" y="1433194"/>
                </a:lnTo>
                <a:lnTo>
                  <a:pt x="444500" y="1452879"/>
                </a:lnTo>
                <a:lnTo>
                  <a:pt x="487045" y="1470660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8760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4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8760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0660"/>
                </a:lnTo>
                <a:lnTo>
                  <a:pt x="1080135" y="1452879"/>
                </a:lnTo>
                <a:lnTo>
                  <a:pt x="1120775" y="1433194"/>
                </a:lnTo>
                <a:lnTo>
                  <a:pt x="1160145" y="1410335"/>
                </a:lnTo>
                <a:lnTo>
                  <a:pt x="1198245" y="1385569"/>
                </a:lnTo>
                <a:lnTo>
                  <a:pt x="1234440" y="1358900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4" y="1078229"/>
                </a:lnTo>
                <a:lnTo>
                  <a:pt x="1473835" y="1036319"/>
                </a:lnTo>
                <a:lnTo>
                  <a:pt x="1489075" y="992504"/>
                </a:lnTo>
                <a:lnTo>
                  <a:pt x="1501775" y="948689"/>
                </a:lnTo>
                <a:lnTo>
                  <a:pt x="1511935" y="902969"/>
                </a:lnTo>
                <a:lnTo>
                  <a:pt x="1519554" y="856614"/>
                </a:lnTo>
                <a:lnTo>
                  <a:pt x="1524000" y="808989"/>
                </a:lnTo>
                <a:lnTo>
                  <a:pt x="1525270" y="760729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269"/>
                </a:lnTo>
                <a:lnTo>
                  <a:pt x="1301750" y="222885"/>
                </a:lnTo>
                <a:lnTo>
                  <a:pt x="1269365" y="191769"/>
                </a:lnTo>
                <a:lnTo>
                  <a:pt x="1234440" y="163194"/>
                </a:lnTo>
                <a:lnTo>
                  <a:pt x="1198245" y="135889"/>
                </a:lnTo>
                <a:lnTo>
                  <a:pt x="1160145" y="111125"/>
                </a:lnTo>
                <a:lnTo>
                  <a:pt x="1120775" y="88900"/>
                </a:lnTo>
                <a:lnTo>
                  <a:pt x="1080135" y="68579"/>
                </a:lnTo>
                <a:lnTo>
                  <a:pt x="1038225" y="50800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2700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74546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1525270" y="761364"/>
                </a:moveTo>
                <a:lnTo>
                  <a:pt x="1524000" y="713104"/>
                </a:lnTo>
                <a:lnTo>
                  <a:pt x="1519555" y="665479"/>
                </a:lnTo>
                <a:lnTo>
                  <a:pt x="1511935" y="619125"/>
                </a:lnTo>
                <a:lnTo>
                  <a:pt x="1502410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5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269"/>
                </a:lnTo>
                <a:lnTo>
                  <a:pt x="1301750" y="222884"/>
                </a:lnTo>
                <a:lnTo>
                  <a:pt x="1269364" y="191769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59"/>
                </a:lnTo>
                <a:lnTo>
                  <a:pt x="1121410" y="88900"/>
                </a:lnTo>
                <a:lnTo>
                  <a:pt x="1080135" y="68579"/>
                </a:lnTo>
                <a:lnTo>
                  <a:pt x="1038225" y="50800"/>
                </a:lnTo>
                <a:lnTo>
                  <a:pt x="995045" y="35559"/>
                </a:lnTo>
                <a:lnTo>
                  <a:pt x="950595" y="22859"/>
                </a:lnTo>
                <a:lnTo>
                  <a:pt x="904875" y="13334"/>
                </a:lnTo>
                <a:lnTo>
                  <a:pt x="858520" y="5714"/>
                </a:lnTo>
                <a:lnTo>
                  <a:pt x="810895" y="1269"/>
                </a:lnTo>
                <a:lnTo>
                  <a:pt x="762635" y="0"/>
                </a:lnTo>
                <a:lnTo>
                  <a:pt x="714375" y="1269"/>
                </a:lnTo>
                <a:lnTo>
                  <a:pt x="666750" y="5714"/>
                </a:lnTo>
                <a:lnTo>
                  <a:pt x="620395" y="13334"/>
                </a:lnTo>
                <a:lnTo>
                  <a:pt x="574675" y="22859"/>
                </a:lnTo>
                <a:lnTo>
                  <a:pt x="530225" y="35559"/>
                </a:lnTo>
                <a:lnTo>
                  <a:pt x="487045" y="50800"/>
                </a:lnTo>
                <a:lnTo>
                  <a:pt x="445135" y="68579"/>
                </a:lnTo>
                <a:lnTo>
                  <a:pt x="403860" y="88900"/>
                </a:lnTo>
                <a:lnTo>
                  <a:pt x="364489" y="111759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1769"/>
                </a:lnTo>
                <a:lnTo>
                  <a:pt x="223520" y="222884"/>
                </a:lnTo>
                <a:lnTo>
                  <a:pt x="192405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9535" y="403225"/>
                </a:lnTo>
                <a:lnTo>
                  <a:pt x="69214" y="443864"/>
                </a:lnTo>
                <a:lnTo>
                  <a:pt x="51435" y="485775"/>
                </a:lnTo>
                <a:lnTo>
                  <a:pt x="36195" y="528954"/>
                </a:lnTo>
                <a:lnTo>
                  <a:pt x="22860" y="573404"/>
                </a:lnTo>
                <a:lnTo>
                  <a:pt x="13335" y="619125"/>
                </a:lnTo>
                <a:lnTo>
                  <a:pt x="5714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8989"/>
                </a:lnTo>
                <a:lnTo>
                  <a:pt x="5714" y="856614"/>
                </a:lnTo>
                <a:lnTo>
                  <a:pt x="13335" y="902969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8869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3520" y="1299209"/>
                </a:lnTo>
                <a:lnTo>
                  <a:pt x="255905" y="1330325"/>
                </a:lnTo>
                <a:lnTo>
                  <a:pt x="290830" y="1358900"/>
                </a:lnTo>
                <a:lnTo>
                  <a:pt x="327025" y="1386204"/>
                </a:lnTo>
                <a:lnTo>
                  <a:pt x="364489" y="1410334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4"/>
                </a:lnTo>
                <a:lnTo>
                  <a:pt x="574675" y="1499234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4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4"/>
                </a:lnTo>
                <a:lnTo>
                  <a:pt x="950595" y="1499234"/>
                </a:lnTo>
                <a:lnTo>
                  <a:pt x="995045" y="1486534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334"/>
                </a:lnTo>
                <a:lnTo>
                  <a:pt x="1198245" y="1386204"/>
                </a:lnTo>
                <a:lnTo>
                  <a:pt x="1234439" y="1358900"/>
                </a:lnTo>
                <a:lnTo>
                  <a:pt x="1269364" y="1330325"/>
                </a:lnTo>
                <a:lnTo>
                  <a:pt x="1301750" y="1299209"/>
                </a:lnTo>
                <a:lnTo>
                  <a:pt x="1332864" y="1266825"/>
                </a:lnTo>
                <a:lnTo>
                  <a:pt x="1362075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69"/>
                </a:lnTo>
                <a:lnTo>
                  <a:pt x="1519555" y="856614"/>
                </a:lnTo>
                <a:lnTo>
                  <a:pt x="1524000" y="808989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247135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59"/>
                </a:lnTo>
                <a:lnTo>
                  <a:pt x="69215" y="444500"/>
                </a:lnTo>
                <a:lnTo>
                  <a:pt x="50800" y="486409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59"/>
                </a:lnTo>
                <a:lnTo>
                  <a:pt x="5715" y="857250"/>
                </a:lnTo>
                <a:lnTo>
                  <a:pt x="12700" y="904239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7589"/>
                </a:lnTo>
                <a:lnTo>
                  <a:pt x="69215" y="1079500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2885" y="1300480"/>
                </a:lnTo>
                <a:lnTo>
                  <a:pt x="255905" y="1331595"/>
                </a:lnTo>
                <a:lnTo>
                  <a:pt x="290195" y="1360170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7045" y="1472564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20395" y="1510664"/>
                </a:lnTo>
                <a:lnTo>
                  <a:pt x="666750" y="1517650"/>
                </a:lnTo>
                <a:lnTo>
                  <a:pt x="714375" y="1522095"/>
                </a:lnTo>
                <a:lnTo>
                  <a:pt x="762635" y="1524000"/>
                </a:lnTo>
                <a:lnTo>
                  <a:pt x="810895" y="1522095"/>
                </a:lnTo>
                <a:lnTo>
                  <a:pt x="857885" y="1517650"/>
                </a:lnTo>
                <a:lnTo>
                  <a:pt x="904875" y="1510664"/>
                </a:lnTo>
                <a:lnTo>
                  <a:pt x="950595" y="1500505"/>
                </a:lnTo>
                <a:lnTo>
                  <a:pt x="995045" y="1487805"/>
                </a:lnTo>
                <a:lnTo>
                  <a:pt x="1038225" y="1472564"/>
                </a:lnTo>
                <a:lnTo>
                  <a:pt x="1080135" y="1454784"/>
                </a:lnTo>
                <a:lnTo>
                  <a:pt x="1120775" y="1434464"/>
                </a:lnTo>
                <a:lnTo>
                  <a:pt x="1160145" y="1412239"/>
                </a:lnTo>
                <a:lnTo>
                  <a:pt x="1198245" y="1387475"/>
                </a:lnTo>
                <a:lnTo>
                  <a:pt x="1234440" y="1360170"/>
                </a:lnTo>
                <a:lnTo>
                  <a:pt x="1269365" y="1331595"/>
                </a:lnTo>
                <a:lnTo>
                  <a:pt x="1301750" y="1300480"/>
                </a:lnTo>
                <a:lnTo>
                  <a:pt x="1332865" y="1268095"/>
                </a:lnTo>
                <a:lnTo>
                  <a:pt x="1361440" y="1233170"/>
                </a:lnTo>
                <a:lnTo>
                  <a:pt x="1388745" y="1196975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500"/>
                </a:lnTo>
                <a:lnTo>
                  <a:pt x="1473835" y="1037589"/>
                </a:lnTo>
                <a:lnTo>
                  <a:pt x="1489075" y="993775"/>
                </a:lnTo>
                <a:lnTo>
                  <a:pt x="1501775" y="949325"/>
                </a:lnTo>
                <a:lnTo>
                  <a:pt x="1511935" y="904239"/>
                </a:lnTo>
                <a:lnTo>
                  <a:pt x="1519555" y="857250"/>
                </a:lnTo>
                <a:lnTo>
                  <a:pt x="1524000" y="810259"/>
                </a:lnTo>
                <a:lnTo>
                  <a:pt x="1525270" y="762000"/>
                </a:lnTo>
                <a:lnTo>
                  <a:pt x="1524000" y="713739"/>
                </a:lnTo>
                <a:lnTo>
                  <a:pt x="1519555" y="666114"/>
                </a:lnTo>
                <a:lnTo>
                  <a:pt x="1511935" y="619759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09"/>
                </a:lnTo>
                <a:lnTo>
                  <a:pt x="1456055" y="444500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72934" y="324777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3739"/>
                </a:lnTo>
                <a:lnTo>
                  <a:pt x="1518285" y="666114"/>
                </a:lnTo>
                <a:lnTo>
                  <a:pt x="1510665" y="619759"/>
                </a:lnTo>
                <a:lnTo>
                  <a:pt x="1501140" y="574039"/>
                </a:lnTo>
                <a:lnTo>
                  <a:pt x="1488440" y="529589"/>
                </a:lnTo>
                <a:lnTo>
                  <a:pt x="1472565" y="486409"/>
                </a:lnTo>
                <a:lnTo>
                  <a:pt x="1454785" y="444499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5" y="290194"/>
                </a:lnTo>
                <a:lnTo>
                  <a:pt x="1331595" y="255904"/>
                </a:lnTo>
                <a:lnTo>
                  <a:pt x="1301115" y="222884"/>
                </a:lnTo>
                <a:lnTo>
                  <a:pt x="1268095" y="192404"/>
                </a:lnTo>
                <a:lnTo>
                  <a:pt x="1233805" y="163194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5714"/>
                </a:lnTo>
                <a:lnTo>
                  <a:pt x="810260" y="1269"/>
                </a:lnTo>
                <a:lnTo>
                  <a:pt x="762000" y="0"/>
                </a:lnTo>
                <a:lnTo>
                  <a:pt x="713740" y="1269"/>
                </a:lnTo>
                <a:lnTo>
                  <a:pt x="666750" y="5714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2884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499"/>
                </a:lnTo>
                <a:lnTo>
                  <a:pt x="51435" y="486409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5" y="619759"/>
                </a:lnTo>
                <a:lnTo>
                  <a:pt x="6350" y="666114"/>
                </a:lnTo>
                <a:lnTo>
                  <a:pt x="1905" y="713739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324"/>
                </a:lnTo>
                <a:lnTo>
                  <a:pt x="36195" y="993774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3520" y="1301114"/>
                </a:lnTo>
                <a:lnTo>
                  <a:pt x="255905" y="1331595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6410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19760" y="1510664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0664"/>
                </a:lnTo>
                <a:lnTo>
                  <a:pt x="949960" y="1500504"/>
                </a:lnTo>
                <a:lnTo>
                  <a:pt x="994410" y="1487804"/>
                </a:lnTo>
                <a:lnTo>
                  <a:pt x="1037590" y="1472564"/>
                </a:lnTo>
                <a:lnTo>
                  <a:pt x="1079500" y="1454784"/>
                </a:lnTo>
                <a:lnTo>
                  <a:pt x="1120140" y="1434464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1595"/>
                </a:lnTo>
                <a:lnTo>
                  <a:pt x="1301115" y="1301114"/>
                </a:lnTo>
                <a:lnTo>
                  <a:pt x="1331595" y="1268095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3774"/>
                </a:lnTo>
                <a:lnTo>
                  <a:pt x="1501140" y="949324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12367" y="359409"/>
            <a:ext cx="607949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>
                <a:solidFill>
                  <a:srgbClr val="202089"/>
                </a:solidFill>
              </a:rPr>
              <a:t>ECONOMIC</a:t>
            </a:r>
            <a:r>
              <a:rPr sz="3500" spc="-75" dirty="0">
                <a:solidFill>
                  <a:srgbClr val="202089"/>
                </a:solidFill>
              </a:rPr>
              <a:t> </a:t>
            </a:r>
            <a:r>
              <a:rPr sz="3500" dirty="0">
                <a:solidFill>
                  <a:srgbClr val="202089"/>
                </a:solidFill>
              </a:rPr>
              <a:t>PERFORMANCE</a:t>
            </a:r>
            <a:endParaRPr sz="3500"/>
          </a:p>
        </p:txBody>
      </p:sp>
      <p:sp>
        <p:nvSpPr>
          <p:cNvPr id="8" name="object 8"/>
          <p:cNvSpPr/>
          <p:nvPr/>
        </p:nvSpPr>
        <p:spPr>
          <a:xfrm>
            <a:off x="288036" y="4821682"/>
            <a:ext cx="381000" cy="2849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24536" y="998575"/>
            <a:ext cx="8756650" cy="5222199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403225" indent="-340360">
              <a:lnSpc>
                <a:spcPct val="100000"/>
              </a:lnSpc>
              <a:spcBef>
                <a:spcPts val="47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403225" algn="l"/>
                <a:tab pos="403860" algn="l"/>
              </a:tabLst>
            </a:pP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As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International Monetary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Fund</a:t>
            </a:r>
            <a:r>
              <a:rPr sz="2000" b="1" spc="-8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(IMF</a:t>
            </a:r>
            <a:r>
              <a:rPr sz="2000" b="1" dirty="0" smtClean="0">
                <a:solidFill>
                  <a:srgbClr val="202089"/>
                </a:solidFill>
                <a:latin typeface="Arial"/>
                <a:cs typeface="Arial"/>
              </a:rPr>
              <a:t>)</a:t>
            </a:r>
            <a:r>
              <a:rPr lang="nl-NL" sz="2000" b="1" dirty="0" smtClean="0">
                <a:solidFill>
                  <a:srgbClr val="202089"/>
                </a:solidFill>
                <a:latin typeface="Arial"/>
                <a:cs typeface="Arial"/>
              </a:rPr>
              <a:t> 2024</a:t>
            </a:r>
            <a:r>
              <a:rPr sz="2000" b="1" dirty="0" smtClean="0">
                <a:solidFill>
                  <a:srgbClr val="202089"/>
                </a:solidFill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518795" marR="99695" algn="just">
              <a:lnSpc>
                <a:spcPct val="86300"/>
              </a:lnSpc>
              <a:spcBef>
                <a:spcPts val="700"/>
              </a:spcBef>
            </a:pPr>
            <a:r>
              <a:rPr sz="2000" i="1" dirty="0" smtClean="0">
                <a:solidFill>
                  <a:srgbClr val="202089"/>
                </a:solidFill>
                <a:latin typeface="Arial"/>
                <a:cs typeface="Arial"/>
              </a:rPr>
              <a:t>“</a:t>
            </a:r>
            <a:r>
              <a:rPr lang="en-BE" sz="2000" b="1" dirty="0"/>
              <a:t>The International Monetary Fund forecasts that Vietnam’s gross domestic product will increase by 5.8% in 2024, placing it second in the region</a:t>
            </a:r>
            <a:r>
              <a:rPr lang="en-BE" sz="2000" b="1" dirty="0" smtClean="0"/>
              <a:t>.</a:t>
            </a:r>
            <a:r>
              <a:rPr lang="nl-NL" sz="2000" i="1" spc="-5" dirty="0" smtClean="0">
                <a:solidFill>
                  <a:srgbClr val="202089"/>
                </a:solidFill>
                <a:latin typeface="Arial"/>
                <a:cs typeface="Arial"/>
              </a:rPr>
              <a:t>”</a:t>
            </a:r>
          </a:p>
          <a:p>
            <a:pPr marL="518795" marR="99695" algn="just">
              <a:lnSpc>
                <a:spcPct val="86300"/>
              </a:lnSpc>
              <a:spcBef>
                <a:spcPts val="700"/>
              </a:spcBef>
            </a:pPr>
            <a:endParaRPr sz="2000" dirty="0">
              <a:latin typeface="Arial"/>
              <a:cs typeface="Arial"/>
            </a:endParaRPr>
          </a:p>
          <a:p>
            <a:pPr marL="406400" indent="-342900">
              <a:lnSpc>
                <a:spcPts val="2240"/>
              </a:lnSpc>
              <a:spcBef>
                <a:spcPts val="66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405765" algn="l"/>
                <a:tab pos="406400" algn="l"/>
              </a:tabLst>
            </a:pP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As</a:t>
            </a:r>
            <a:r>
              <a:rPr sz="2000" b="1" spc="35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World</a:t>
            </a:r>
            <a:r>
              <a:rPr sz="2000" b="1" spc="350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Bank’s</a:t>
            </a:r>
            <a:r>
              <a:rPr sz="2000" b="1" spc="35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Doing</a:t>
            </a:r>
            <a:r>
              <a:rPr sz="2000" b="1" spc="33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Business</a:t>
            </a:r>
            <a:r>
              <a:rPr sz="2000" b="1" spc="35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202089"/>
                </a:solidFill>
                <a:latin typeface="Arial"/>
                <a:cs typeface="Arial"/>
              </a:rPr>
              <a:t>202</a:t>
            </a:r>
            <a:r>
              <a:rPr lang="nl-NL" sz="2000" b="1" dirty="0" smtClean="0">
                <a:solidFill>
                  <a:srgbClr val="202089"/>
                </a:solidFill>
                <a:latin typeface="Arial"/>
                <a:cs typeface="Arial"/>
              </a:rPr>
              <a:t>4</a:t>
            </a:r>
            <a:r>
              <a:rPr sz="2000" dirty="0" smtClean="0">
                <a:solidFill>
                  <a:srgbClr val="202089"/>
                </a:solidFill>
                <a:latin typeface="Arial"/>
                <a:cs typeface="Arial"/>
              </a:rPr>
              <a:t>:</a:t>
            </a:r>
            <a:r>
              <a:rPr sz="2000" spc="350" dirty="0" smtClean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lang="en-BE" sz="2000" b="1" dirty="0"/>
              <a:t>Vietnam has been a development success </a:t>
            </a:r>
            <a:r>
              <a:rPr lang="en-BE" sz="2000" b="1" dirty="0" smtClean="0"/>
              <a:t>story</a:t>
            </a:r>
            <a:r>
              <a:rPr lang="nl-NL" sz="2000" dirty="0" smtClean="0"/>
              <a:t>. </a:t>
            </a:r>
            <a:r>
              <a:rPr sz="2000" dirty="0" smtClean="0">
                <a:solidFill>
                  <a:srgbClr val="202089"/>
                </a:solidFill>
                <a:latin typeface="Arial"/>
                <a:cs typeface="Arial"/>
              </a:rPr>
              <a:t>Vietnam</a:t>
            </a:r>
            <a:r>
              <a:rPr sz="2000" spc="345" dirty="0" smtClean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ranked</a:t>
            </a:r>
            <a:r>
              <a:rPr sz="2000" spc="35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70</a:t>
            </a:r>
            <a:r>
              <a:rPr sz="1950" spc="-7" baseline="40598" dirty="0">
                <a:solidFill>
                  <a:srgbClr val="202089"/>
                </a:solidFill>
                <a:latin typeface="Arial"/>
                <a:cs typeface="Arial"/>
              </a:rPr>
              <a:t>th</a:t>
            </a:r>
            <a:r>
              <a:rPr sz="1950" spc="292" baseline="40598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(score</a:t>
            </a:r>
            <a:endParaRPr sz="2000" dirty="0">
              <a:latin typeface="Arial"/>
              <a:cs typeface="Arial"/>
            </a:endParaRPr>
          </a:p>
          <a:p>
            <a:pPr marL="406400" marR="99060">
              <a:lnSpc>
                <a:spcPts val="2080"/>
              </a:lnSpc>
              <a:spcBef>
                <a:spcPts val="175"/>
              </a:spcBef>
            </a:pPr>
            <a:r>
              <a:rPr sz="2000" dirty="0">
                <a:solidFill>
                  <a:srgbClr val="202089"/>
                </a:solidFill>
                <a:latin typeface="Wingdings"/>
                <a:cs typeface="Wingdings"/>
              </a:rPr>
              <a:t>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1.2).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Besides,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Vietnam has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been highlighted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in some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indexes: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Dealing  with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construction permits (25</a:t>
            </a:r>
            <a:r>
              <a:rPr sz="1950" spc="-7" baseline="40598" dirty="0">
                <a:solidFill>
                  <a:srgbClr val="202089"/>
                </a:solidFill>
                <a:latin typeface="Arial"/>
                <a:cs typeface="Arial"/>
              </a:rPr>
              <a:t>th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, score </a:t>
            </a:r>
            <a:r>
              <a:rPr sz="2000" spc="-5" dirty="0">
                <a:solidFill>
                  <a:srgbClr val="202089"/>
                </a:solidFill>
                <a:latin typeface="Wingdings"/>
                <a:cs typeface="Wingdings"/>
              </a:rPr>
              <a:t>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0.3); getting electricity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(27</a:t>
            </a:r>
            <a:r>
              <a:rPr sz="1950" baseline="40598" dirty="0">
                <a:solidFill>
                  <a:srgbClr val="202089"/>
                </a:solidFill>
                <a:latin typeface="Arial"/>
                <a:cs typeface="Arial"/>
              </a:rPr>
              <a:t>th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,</a:t>
            </a:r>
            <a:r>
              <a:rPr sz="2000" spc="150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score</a:t>
            </a:r>
            <a:endParaRPr sz="2000" dirty="0">
              <a:latin typeface="Arial"/>
              <a:cs typeface="Arial"/>
            </a:endParaRPr>
          </a:p>
          <a:p>
            <a:pPr marL="406400">
              <a:lnSpc>
                <a:spcPts val="2045"/>
              </a:lnSpc>
            </a:pPr>
            <a:r>
              <a:rPr sz="2000" dirty="0">
                <a:solidFill>
                  <a:srgbClr val="202089"/>
                </a:solidFill>
                <a:latin typeface="Wingdings"/>
                <a:cs typeface="Wingdings"/>
              </a:rPr>
              <a:t>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0.3), paying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tax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(109</a:t>
            </a:r>
            <a:r>
              <a:rPr sz="1950" baseline="40598" dirty="0">
                <a:solidFill>
                  <a:srgbClr val="202089"/>
                </a:solidFill>
                <a:latin typeface="Arial"/>
                <a:cs typeface="Arial"/>
              </a:rPr>
              <a:t>th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, score </a:t>
            </a:r>
            <a:r>
              <a:rPr sz="2000" dirty="0">
                <a:solidFill>
                  <a:srgbClr val="202089"/>
                </a:solidFill>
                <a:latin typeface="Wingdings"/>
                <a:cs typeface="Wingdings"/>
              </a:rPr>
              <a:t>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6.1);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getting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credit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(25</a:t>
            </a:r>
            <a:r>
              <a:rPr sz="1950" spc="-7" baseline="40598" dirty="0">
                <a:solidFill>
                  <a:srgbClr val="202089"/>
                </a:solidFill>
                <a:latin typeface="Arial"/>
                <a:cs typeface="Arial"/>
              </a:rPr>
              <a:t>th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, </a:t>
            </a:r>
            <a:r>
              <a:rPr sz="2000" dirty="0">
                <a:solidFill>
                  <a:srgbClr val="202089"/>
                </a:solidFill>
                <a:latin typeface="Wingdings"/>
                <a:cs typeface="Wingdings"/>
              </a:rPr>
              <a:t>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5</a:t>
            </a:r>
            <a:r>
              <a:rPr sz="2000" spc="-14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levels</a:t>
            </a:r>
            <a:r>
              <a:rPr sz="2000" dirty="0" smtClean="0">
                <a:solidFill>
                  <a:srgbClr val="202089"/>
                </a:solidFill>
                <a:latin typeface="Arial"/>
                <a:cs typeface="Arial"/>
              </a:rPr>
              <a:t>)</a:t>
            </a:r>
            <a:endParaRPr lang="nl-NL" sz="2000" dirty="0" smtClean="0">
              <a:solidFill>
                <a:srgbClr val="202089"/>
              </a:solidFill>
              <a:latin typeface="Arial"/>
              <a:cs typeface="Arial"/>
            </a:endParaRPr>
          </a:p>
          <a:p>
            <a:pPr marL="406400">
              <a:lnSpc>
                <a:spcPts val="2045"/>
              </a:lnSpc>
            </a:pPr>
            <a:endParaRPr lang="nl-NL" sz="2000" dirty="0" smtClean="0">
              <a:solidFill>
                <a:srgbClr val="202089"/>
              </a:solidFill>
              <a:latin typeface="Arial"/>
              <a:cs typeface="Arial"/>
            </a:endParaRPr>
          </a:p>
          <a:p>
            <a:pPr marL="406400">
              <a:lnSpc>
                <a:spcPts val="2045"/>
              </a:lnSpc>
            </a:pPr>
            <a:endParaRPr lang="nl-NL" sz="2000" dirty="0">
              <a:solidFill>
                <a:srgbClr val="202089"/>
              </a:solidFill>
              <a:latin typeface="Arial"/>
              <a:cs typeface="Arial"/>
            </a:endParaRPr>
          </a:p>
          <a:p>
            <a:pPr marL="406400">
              <a:lnSpc>
                <a:spcPts val="2045"/>
              </a:lnSpc>
            </a:pPr>
            <a:r>
              <a:rPr lang="en-GB" sz="2000" b="1" dirty="0"/>
              <a:t>The European Chamber of Commerce Vietnam (</a:t>
            </a:r>
            <a:r>
              <a:rPr lang="en-GB" sz="2000" b="1" dirty="0" err="1"/>
              <a:t>EuroCham</a:t>
            </a:r>
            <a:r>
              <a:rPr lang="en-GB" sz="2000" b="1" dirty="0"/>
              <a:t>) on </a:t>
            </a:r>
            <a:r>
              <a:rPr lang="en-GB" sz="2000" b="1" dirty="0" smtClean="0"/>
              <a:t>8</a:t>
            </a:r>
            <a:r>
              <a:rPr lang="en-GB" sz="2000" b="1" baseline="30000" dirty="0" smtClean="0"/>
              <a:t>th</a:t>
            </a:r>
            <a:r>
              <a:rPr lang="en-GB" sz="2000" b="1" dirty="0" smtClean="0"/>
              <a:t> April, 2024 </a:t>
            </a:r>
            <a:r>
              <a:rPr lang="en-GB" sz="2000" b="1" dirty="0"/>
              <a:t>released the Business Confidence Index (BCI) for the first quarter of 2024, saying that the index reached 52.8 points - the highest level since 2022</a:t>
            </a:r>
            <a:r>
              <a:rPr lang="en-GB" sz="2000" dirty="0"/>
              <a:t>. </a:t>
            </a:r>
            <a:endParaRPr lang="en-GB" sz="2000" dirty="0" smtClean="0"/>
          </a:p>
          <a:p>
            <a:pPr marL="406400">
              <a:lnSpc>
                <a:spcPts val="2045"/>
              </a:lnSpc>
            </a:pPr>
            <a:endParaRPr lang="en-GB" sz="2000" dirty="0">
              <a:latin typeface="Arial"/>
              <a:cs typeface="Arial"/>
            </a:endParaRPr>
          </a:p>
          <a:p>
            <a:pPr marL="406400">
              <a:lnSpc>
                <a:spcPts val="2045"/>
              </a:lnSpc>
            </a:pPr>
            <a:r>
              <a:rPr lang="en-BE" sz="2000" b="1" dirty="0"/>
              <a:t>In the 2024 Index of Economic Freedom, the Heritage Foundation notes that Vietnam is one of the rising stars, contrary to the global trend</a:t>
            </a:r>
            <a:endParaRPr sz="2000" b="1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3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87753"/>
            <a:ext cx="1524000" cy="1522095"/>
          </a:xfrm>
          <a:custGeom>
            <a:avLst/>
            <a:gdLst/>
            <a:ahLst/>
            <a:cxnLst/>
            <a:rect l="l" t="t" r="r" b="b"/>
            <a:pathLst>
              <a:path w="1524000" h="1522095">
                <a:moveTo>
                  <a:pt x="762000" y="0"/>
                </a:moveTo>
                <a:lnTo>
                  <a:pt x="713740" y="1270"/>
                </a:lnTo>
                <a:lnTo>
                  <a:pt x="666115" y="5715"/>
                </a:lnTo>
                <a:lnTo>
                  <a:pt x="619759" y="12700"/>
                </a:lnTo>
                <a:lnTo>
                  <a:pt x="574675" y="22860"/>
                </a:lnTo>
                <a:lnTo>
                  <a:pt x="529590" y="35560"/>
                </a:lnTo>
                <a:lnTo>
                  <a:pt x="486409" y="50800"/>
                </a:lnTo>
                <a:lnTo>
                  <a:pt x="444500" y="68580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5890"/>
                </a:lnTo>
                <a:lnTo>
                  <a:pt x="290195" y="163195"/>
                </a:lnTo>
                <a:lnTo>
                  <a:pt x="255904" y="191770"/>
                </a:lnTo>
                <a:lnTo>
                  <a:pt x="222884" y="222885"/>
                </a:lnTo>
                <a:lnTo>
                  <a:pt x="192404" y="255270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59" y="363855"/>
                </a:lnTo>
                <a:lnTo>
                  <a:pt x="89534" y="403225"/>
                </a:lnTo>
                <a:lnTo>
                  <a:pt x="69215" y="443865"/>
                </a:lnTo>
                <a:lnTo>
                  <a:pt x="51434" y="485775"/>
                </a:lnTo>
                <a:lnTo>
                  <a:pt x="36195" y="528955"/>
                </a:lnTo>
                <a:lnTo>
                  <a:pt x="23495" y="573405"/>
                </a:lnTo>
                <a:lnTo>
                  <a:pt x="13334" y="619125"/>
                </a:lnTo>
                <a:lnTo>
                  <a:pt x="5715" y="665480"/>
                </a:lnTo>
                <a:lnTo>
                  <a:pt x="1270" y="713105"/>
                </a:lnTo>
                <a:lnTo>
                  <a:pt x="0" y="760730"/>
                </a:lnTo>
                <a:lnTo>
                  <a:pt x="1270" y="808990"/>
                </a:lnTo>
                <a:lnTo>
                  <a:pt x="5715" y="856615"/>
                </a:lnTo>
                <a:lnTo>
                  <a:pt x="13334" y="902970"/>
                </a:lnTo>
                <a:lnTo>
                  <a:pt x="23495" y="948690"/>
                </a:lnTo>
                <a:lnTo>
                  <a:pt x="36195" y="993140"/>
                </a:lnTo>
                <a:lnTo>
                  <a:pt x="51434" y="1036320"/>
                </a:lnTo>
                <a:lnTo>
                  <a:pt x="69215" y="1078230"/>
                </a:lnTo>
                <a:lnTo>
                  <a:pt x="89534" y="1118870"/>
                </a:lnTo>
                <a:lnTo>
                  <a:pt x="111759" y="1158240"/>
                </a:lnTo>
                <a:lnTo>
                  <a:pt x="136525" y="1195705"/>
                </a:lnTo>
                <a:lnTo>
                  <a:pt x="163195" y="1231900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5570"/>
                </a:lnTo>
                <a:lnTo>
                  <a:pt x="364490" y="1410335"/>
                </a:lnTo>
                <a:lnTo>
                  <a:pt x="403859" y="1433195"/>
                </a:lnTo>
                <a:lnTo>
                  <a:pt x="444500" y="1453515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8760"/>
                </a:lnTo>
                <a:lnTo>
                  <a:pt x="666115" y="1516380"/>
                </a:lnTo>
                <a:lnTo>
                  <a:pt x="713740" y="1520825"/>
                </a:lnTo>
                <a:lnTo>
                  <a:pt x="762000" y="1522095"/>
                </a:lnTo>
                <a:lnTo>
                  <a:pt x="810259" y="1520825"/>
                </a:lnTo>
                <a:lnTo>
                  <a:pt x="857884" y="1516380"/>
                </a:lnTo>
                <a:lnTo>
                  <a:pt x="904240" y="1508760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5"/>
                </a:lnTo>
                <a:lnTo>
                  <a:pt x="1120140" y="1433195"/>
                </a:lnTo>
                <a:lnTo>
                  <a:pt x="1159509" y="1410335"/>
                </a:lnTo>
                <a:lnTo>
                  <a:pt x="1197609" y="1385570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1900"/>
                </a:lnTo>
                <a:lnTo>
                  <a:pt x="1387475" y="1195705"/>
                </a:lnTo>
                <a:lnTo>
                  <a:pt x="1412240" y="1158240"/>
                </a:lnTo>
                <a:lnTo>
                  <a:pt x="1434465" y="1118870"/>
                </a:lnTo>
                <a:lnTo>
                  <a:pt x="1454784" y="1078230"/>
                </a:lnTo>
                <a:lnTo>
                  <a:pt x="1472565" y="1036320"/>
                </a:lnTo>
                <a:lnTo>
                  <a:pt x="1487804" y="993140"/>
                </a:lnTo>
                <a:lnTo>
                  <a:pt x="1500504" y="948690"/>
                </a:lnTo>
                <a:lnTo>
                  <a:pt x="1510665" y="902970"/>
                </a:lnTo>
                <a:lnTo>
                  <a:pt x="1518284" y="856615"/>
                </a:lnTo>
                <a:lnTo>
                  <a:pt x="1522729" y="808990"/>
                </a:lnTo>
                <a:lnTo>
                  <a:pt x="1524000" y="760730"/>
                </a:lnTo>
                <a:lnTo>
                  <a:pt x="1522729" y="713105"/>
                </a:lnTo>
                <a:lnTo>
                  <a:pt x="1518284" y="665480"/>
                </a:lnTo>
                <a:lnTo>
                  <a:pt x="1510665" y="619125"/>
                </a:lnTo>
                <a:lnTo>
                  <a:pt x="1500504" y="573405"/>
                </a:lnTo>
                <a:lnTo>
                  <a:pt x="1487804" y="528955"/>
                </a:lnTo>
                <a:lnTo>
                  <a:pt x="1472565" y="485775"/>
                </a:lnTo>
                <a:lnTo>
                  <a:pt x="1454784" y="443865"/>
                </a:lnTo>
                <a:lnTo>
                  <a:pt x="1434465" y="403225"/>
                </a:lnTo>
                <a:lnTo>
                  <a:pt x="1412240" y="363855"/>
                </a:lnTo>
                <a:lnTo>
                  <a:pt x="1387475" y="326390"/>
                </a:lnTo>
                <a:lnTo>
                  <a:pt x="1360804" y="290195"/>
                </a:lnTo>
                <a:lnTo>
                  <a:pt x="1331595" y="255270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4" y="163195"/>
                </a:lnTo>
                <a:lnTo>
                  <a:pt x="1197609" y="135890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8580"/>
                </a:lnTo>
                <a:lnTo>
                  <a:pt x="1037590" y="50800"/>
                </a:lnTo>
                <a:lnTo>
                  <a:pt x="994409" y="35560"/>
                </a:lnTo>
                <a:lnTo>
                  <a:pt x="949325" y="22860"/>
                </a:lnTo>
                <a:lnTo>
                  <a:pt x="904240" y="12700"/>
                </a:lnTo>
                <a:lnTo>
                  <a:pt x="857884" y="5715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265" y="1588388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1525270" y="761364"/>
                </a:moveTo>
                <a:lnTo>
                  <a:pt x="1524000" y="713105"/>
                </a:lnTo>
                <a:lnTo>
                  <a:pt x="1519555" y="665480"/>
                </a:lnTo>
                <a:lnTo>
                  <a:pt x="1511935" y="619125"/>
                </a:lnTo>
                <a:lnTo>
                  <a:pt x="1502410" y="573405"/>
                </a:lnTo>
                <a:lnTo>
                  <a:pt x="1489075" y="529589"/>
                </a:lnTo>
                <a:lnTo>
                  <a:pt x="1473835" y="485775"/>
                </a:lnTo>
                <a:lnTo>
                  <a:pt x="1456055" y="443864"/>
                </a:lnTo>
                <a:lnTo>
                  <a:pt x="1435735" y="403225"/>
                </a:lnTo>
                <a:lnTo>
                  <a:pt x="1413510" y="363855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270"/>
                </a:lnTo>
                <a:lnTo>
                  <a:pt x="1301750" y="222885"/>
                </a:lnTo>
                <a:lnTo>
                  <a:pt x="1269364" y="191770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3335"/>
                </a:lnTo>
                <a:lnTo>
                  <a:pt x="858520" y="5714"/>
                </a:lnTo>
                <a:lnTo>
                  <a:pt x="810895" y="1270"/>
                </a:lnTo>
                <a:lnTo>
                  <a:pt x="762635" y="0"/>
                </a:ln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8900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1770"/>
                </a:lnTo>
                <a:lnTo>
                  <a:pt x="223520" y="222885"/>
                </a:lnTo>
                <a:lnTo>
                  <a:pt x="192405" y="255270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5"/>
                </a:lnTo>
                <a:lnTo>
                  <a:pt x="89535" y="403225"/>
                </a:lnTo>
                <a:lnTo>
                  <a:pt x="69214" y="443864"/>
                </a:lnTo>
                <a:lnTo>
                  <a:pt x="51435" y="485775"/>
                </a:lnTo>
                <a:lnTo>
                  <a:pt x="36195" y="529589"/>
                </a:lnTo>
                <a:lnTo>
                  <a:pt x="22860" y="573405"/>
                </a:lnTo>
                <a:lnTo>
                  <a:pt x="13335" y="619125"/>
                </a:lnTo>
                <a:lnTo>
                  <a:pt x="5714" y="665480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8989"/>
                </a:lnTo>
                <a:lnTo>
                  <a:pt x="5714" y="856614"/>
                </a:lnTo>
                <a:lnTo>
                  <a:pt x="13335" y="902970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230"/>
                </a:lnTo>
                <a:lnTo>
                  <a:pt x="89535" y="1118870"/>
                </a:lnTo>
                <a:lnTo>
                  <a:pt x="111760" y="1158239"/>
                </a:lnTo>
                <a:lnTo>
                  <a:pt x="136525" y="1195705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3520" y="1299210"/>
                </a:lnTo>
                <a:lnTo>
                  <a:pt x="255905" y="1330325"/>
                </a:lnTo>
                <a:lnTo>
                  <a:pt x="290830" y="1358900"/>
                </a:lnTo>
                <a:lnTo>
                  <a:pt x="327025" y="1386205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095"/>
                </a:lnTo>
                <a:lnTo>
                  <a:pt x="810895" y="1520825"/>
                </a:lnTo>
                <a:lnTo>
                  <a:pt x="858520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5"/>
                </a:lnTo>
                <a:lnTo>
                  <a:pt x="1234439" y="1358900"/>
                </a:lnTo>
                <a:lnTo>
                  <a:pt x="1269364" y="1330325"/>
                </a:lnTo>
                <a:lnTo>
                  <a:pt x="1301750" y="1299210"/>
                </a:lnTo>
                <a:lnTo>
                  <a:pt x="1332864" y="1266825"/>
                </a:lnTo>
                <a:lnTo>
                  <a:pt x="1362075" y="1231900"/>
                </a:lnTo>
                <a:lnTo>
                  <a:pt x="1388745" y="1195705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5" y="1078230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70"/>
                </a:lnTo>
                <a:lnTo>
                  <a:pt x="1519555" y="856614"/>
                </a:lnTo>
                <a:lnTo>
                  <a:pt x="1524000" y="808989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972934" y="3460369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3739"/>
                </a:lnTo>
                <a:lnTo>
                  <a:pt x="1518285" y="666749"/>
                </a:lnTo>
                <a:lnTo>
                  <a:pt x="1510665" y="620394"/>
                </a:lnTo>
                <a:lnTo>
                  <a:pt x="1501140" y="574674"/>
                </a:lnTo>
                <a:lnTo>
                  <a:pt x="1488440" y="530224"/>
                </a:lnTo>
                <a:lnTo>
                  <a:pt x="1472565" y="487044"/>
                </a:lnTo>
                <a:lnTo>
                  <a:pt x="1454785" y="444499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4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4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499"/>
                </a:lnTo>
                <a:lnTo>
                  <a:pt x="51435" y="487044"/>
                </a:lnTo>
                <a:lnTo>
                  <a:pt x="36195" y="530224"/>
                </a:lnTo>
                <a:lnTo>
                  <a:pt x="23495" y="574674"/>
                </a:lnTo>
                <a:lnTo>
                  <a:pt x="13335" y="620394"/>
                </a:lnTo>
                <a:lnTo>
                  <a:pt x="6350" y="666749"/>
                </a:lnTo>
                <a:lnTo>
                  <a:pt x="1905" y="713739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774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1114"/>
                </a:lnTo>
                <a:lnTo>
                  <a:pt x="255905" y="1332229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6410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1299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1299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199"/>
                </a:lnTo>
                <a:lnTo>
                  <a:pt x="1079500" y="1455419"/>
                </a:lnTo>
                <a:lnTo>
                  <a:pt x="1120140" y="1435099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2229"/>
                </a:lnTo>
                <a:lnTo>
                  <a:pt x="1301115" y="1301114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774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19176" y="359409"/>
            <a:ext cx="678180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>
                <a:solidFill>
                  <a:srgbClr val="202089"/>
                </a:solidFill>
              </a:rPr>
              <a:t>FASTEST </a:t>
            </a:r>
            <a:r>
              <a:rPr sz="3500" spc="-5" dirty="0">
                <a:solidFill>
                  <a:srgbClr val="202089"/>
                </a:solidFill>
              </a:rPr>
              <a:t>GROWING</a:t>
            </a:r>
            <a:r>
              <a:rPr sz="3500" spc="-355" dirty="0">
                <a:solidFill>
                  <a:srgbClr val="202089"/>
                </a:solidFill>
              </a:rPr>
              <a:t> </a:t>
            </a:r>
            <a:r>
              <a:rPr sz="3500" dirty="0">
                <a:solidFill>
                  <a:srgbClr val="202089"/>
                </a:solidFill>
              </a:rPr>
              <a:t>ECONOMY</a:t>
            </a:r>
            <a:endParaRPr sz="3500"/>
          </a:p>
        </p:txBody>
      </p:sp>
      <p:sp>
        <p:nvSpPr>
          <p:cNvPr id="6" name="object 6"/>
          <p:cNvSpPr/>
          <p:nvPr/>
        </p:nvSpPr>
        <p:spPr>
          <a:xfrm>
            <a:off x="0" y="1231646"/>
            <a:ext cx="457200" cy="3398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8600" y="1186941"/>
            <a:ext cx="8585835" cy="575266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13055" marR="278765" indent="-288290" algn="just">
              <a:lnSpc>
                <a:spcPct val="96900"/>
              </a:lnSpc>
              <a:spcBef>
                <a:spcPts val="190"/>
              </a:spcBef>
            </a:pPr>
            <a:r>
              <a:rPr sz="2400" b="1" spc="-5" dirty="0">
                <a:solidFill>
                  <a:srgbClr val="202089"/>
                </a:solidFill>
                <a:latin typeface="Arial"/>
                <a:cs typeface="Arial"/>
              </a:rPr>
              <a:t>PricewaterhouseCoopers (PWC) </a:t>
            </a:r>
            <a:r>
              <a:rPr sz="2400" b="1" dirty="0">
                <a:solidFill>
                  <a:srgbClr val="202089"/>
                </a:solidFill>
                <a:latin typeface="Arial"/>
                <a:cs typeface="Arial"/>
              </a:rPr>
              <a:t>in </a:t>
            </a:r>
            <a:r>
              <a:rPr sz="2400" b="1" i="1" spc="-5" dirty="0">
                <a:solidFill>
                  <a:srgbClr val="202089"/>
                </a:solidFill>
                <a:latin typeface="Arial"/>
                <a:cs typeface="Arial"/>
              </a:rPr>
              <a:t>The Long </a:t>
            </a:r>
            <a:r>
              <a:rPr sz="2400" b="1" i="1" dirty="0">
                <a:solidFill>
                  <a:srgbClr val="202089"/>
                </a:solidFill>
                <a:latin typeface="Arial"/>
                <a:cs typeface="Arial"/>
              </a:rPr>
              <a:t>View: How  will </a:t>
            </a:r>
            <a:r>
              <a:rPr sz="2400" b="1" i="1" spc="-5" dirty="0">
                <a:solidFill>
                  <a:srgbClr val="202089"/>
                </a:solidFill>
                <a:latin typeface="Arial"/>
                <a:cs typeface="Arial"/>
              </a:rPr>
              <a:t>the global economic order change by 2050? </a:t>
            </a:r>
            <a:r>
              <a:rPr sz="2400" b="1" spc="-5" dirty="0">
                <a:solidFill>
                  <a:srgbClr val="202089"/>
                </a:solidFill>
                <a:latin typeface="Arial"/>
                <a:cs typeface="Arial"/>
              </a:rPr>
              <a:t>states  as follows:</a:t>
            </a:r>
            <a:endParaRPr sz="2400" dirty="0">
              <a:latin typeface="Arial"/>
              <a:cs typeface="Arial"/>
            </a:endParaRPr>
          </a:p>
          <a:p>
            <a:pPr marL="354965" marR="17780" indent="-354965">
              <a:lnSpc>
                <a:spcPct val="103099"/>
              </a:lnSpc>
              <a:buClr>
                <a:srgbClr val="FF0000"/>
              </a:buClr>
              <a:buSzPct val="150000"/>
              <a:buChar char="•"/>
              <a:tabLst>
                <a:tab pos="354965" algn="l"/>
              </a:tabLst>
            </a:pPr>
            <a:r>
              <a:rPr sz="2000" dirty="0" smtClean="0">
                <a:solidFill>
                  <a:srgbClr val="202089"/>
                </a:solidFill>
                <a:latin typeface="Arial"/>
                <a:cs typeface="Arial"/>
              </a:rPr>
              <a:t>“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Vietnam … </a:t>
            </a:r>
            <a:r>
              <a:rPr sz="2000" spc="-10" dirty="0">
                <a:solidFill>
                  <a:srgbClr val="202089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be …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the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world’s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fastest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growing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economies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[up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until 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2050</a:t>
            </a:r>
            <a:r>
              <a:rPr sz="2000" b="1" spc="-5" dirty="0" smtClean="0">
                <a:solidFill>
                  <a:srgbClr val="202089"/>
                </a:solidFill>
                <a:latin typeface="Arial"/>
                <a:cs typeface="Arial"/>
              </a:rPr>
              <a:t>]</a:t>
            </a:r>
            <a:r>
              <a:rPr sz="2000" spc="-5" dirty="0" smtClean="0">
                <a:solidFill>
                  <a:srgbClr val="202089"/>
                </a:solidFill>
                <a:latin typeface="Arial"/>
                <a:cs typeface="Arial"/>
              </a:rPr>
              <a:t>.”</a:t>
            </a:r>
            <a:r>
              <a:rPr lang="nl-NL" sz="2000" spc="-5" dirty="0" smtClean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dirty="0" smtClean="0">
                <a:solidFill>
                  <a:srgbClr val="202089"/>
                </a:solidFill>
                <a:latin typeface="Arial"/>
                <a:cs typeface="Arial"/>
              </a:rPr>
              <a:t>“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Vietnam …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could achieve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annual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average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growth of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around </a:t>
            </a:r>
            <a:r>
              <a:rPr sz="2000" b="1" spc="10" dirty="0">
                <a:solidFill>
                  <a:srgbClr val="202089"/>
                </a:solidFill>
                <a:latin typeface="Arial"/>
                <a:cs typeface="Arial"/>
              </a:rPr>
              <a:t>5% 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over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the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next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34</a:t>
            </a:r>
            <a:r>
              <a:rPr sz="2000" b="1" spc="190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years</a:t>
            </a:r>
            <a:r>
              <a:rPr sz="2000" spc="-5" dirty="0" smtClean="0">
                <a:solidFill>
                  <a:srgbClr val="202089"/>
                </a:solidFill>
                <a:latin typeface="Arial"/>
                <a:cs typeface="Arial"/>
              </a:rPr>
              <a:t>.”</a:t>
            </a:r>
            <a:r>
              <a:rPr lang="nl-NL" sz="2000" spc="-5" dirty="0" smtClean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dirty="0" smtClean="0">
                <a:solidFill>
                  <a:srgbClr val="202089"/>
                </a:solidFill>
                <a:latin typeface="Arial"/>
                <a:cs typeface="Arial"/>
              </a:rPr>
              <a:t>Vietnam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is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expected to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be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world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20</a:t>
            </a:r>
            <a:r>
              <a:rPr sz="1950" b="1" baseline="40598" dirty="0">
                <a:solidFill>
                  <a:srgbClr val="202089"/>
                </a:solidFill>
                <a:latin typeface="Arial"/>
                <a:cs typeface="Arial"/>
              </a:rPr>
              <a:t>th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largest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economy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in</a:t>
            </a:r>
            <a:r>
              <a:rPr sz="2000" b="1" spc="-180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202089"/>
                </a:solidFill>
                <a:latin typeface="Arial"/>
                <a:cs typeface="Arial"/>
              </a:rPr>
              <a:t>2050</a:t>
            </a:r>
            <a:r>
              <a:rPr lang="nl-NL" sz="2000" b="1" dirty="0" smtClean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dirty="0" smtClean="0">
                <a:solidFill>
                  <a:srgbClr val="202089"/>
                </a:solidFill>
                <a:latin typeface="Arial"/>
                <a:cs typeface="Arial"/>
              </a:rPr>
              <a:t>(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Korea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18</a:t>
            </a:r>
            <a:r>
              <a:rPr sz="1950" spc="-7" baseline="40598" dirty="0">
                <a:solidFill>
                  <a:srgbClr val="202089"/>
                </a:solidFill>
                <a:latin typeface="Arial"/>
                <a:cs typeface="Arial"/>
              </a:rPr>
              <a:t>th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,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Italy 21</a:t>
            </a:r>
            <a:r>
              <a:rPr sz="1950" baseline="40598" dirty="0">
                <a:solidFill>
                  <a:srgbClr val="202089"/>
                </a:solidFill>
                <a:latin typeface="Arial"/>
                <a:cs typeface="Arial"/>
              </a:rPr>
              <a:t>st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, Canada</a:t>
            </a:r>
            <a:r>
              <a:rPr sz="2000" spc="-5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22</a:t>
            </a:r>
            <a:r>
              <a:rPr sz="1950" spc="-7" baseline="40598" dirty="0">
                <a:solidFill>
                  <a:srgbClr val="202089"/>
                </a:solidFill>
                <a:latin typeface="Arial"/>
                <a:cs typeface="Arial"/>
              </a:rPr>
              <a:t>nd</a:t>
            </a:r>
            <a:r>
              <a:rPr sz="2000" spc="-5" dirty="0" smtClean="0">
                <a:solidFill>
                  <a:srgbClr val="202089"/>
                </a:solidFill>
                <a:latin typeface="Arial"/>
                <a:cs typeface="Arial"/>
              </a:rPr>
              <a:t>).</a:t>
            </a:r>
            <a:endParaRPr lang="nl-NL" sz="2000" spc="-5" dirty="0" smtClean="0">
              <a:solidFill>
                <a:srgbClr val="202089"/>
              </a:solidFill>
              <a:latin typeface="Arial"/>
              <a:cs typeface="Arial"/>
            </a:endParaRPr>
          </a:p>
          <a:p>
            <a:pPr marL="712470">
              <a:lnSpc>
                <a:spcPts val="2200"/>
              </a:lnSpc>
            </a:pPr>
            <a:endParaRPr lang="nl-NL" sz="2000" spc="-5" dirty="0">
              <a:solidFill>
                <a:srgbClr val="202089"/>
              </a:solidFill>
              <a:latin typeface="Arial"/>
              <a:cs typeface="Arial"/>
            </a:endParaRPr>
          </a:p>
          <a:p>
            <a:pPr marL="712470">
              <a:lnSpc>
                <a:spcPts val="2200"/>
              </a:lnSpc>
            </a:pPr>
            <a:r>
              <a:rPr lang="en-GB" sz="2000" b="1" spc="-5" dirty="0" smtClean="0">
                <a:solidFill>
                  <a:srgbClr val="202089"/>
                </a:solidFill>
                <a:latin typeface="Arial"/>
                <a:cs typeface="Arial"/>
              </a:rPr>
              <a:t>"</a:t>
            </a:r>
            <a:r>
              <a:rPr lang="en-GB" sz="2000" b="1" spc="-5" dirty="0">
                <a:solidFill>
                  <a:srgbClr val="202089"/>
                </a:solidFill>
                <a:latin typeface="Arial"/>
                <a:cs typeface="Arial"/>
              </a:rPr>
              <a:t>This positive trend underscores the European business community’s view of Vietnam as a dynamic market with promising growth prospects," said </a:t>
            </a:r>
            <a:r>
              <a:rPr lang="en-GB" sz="2000" b="1" spc="-5" dirty="0" err="1">
                <a:solidFill>
                  <a:srgbClr val="202089"/>
                </a:solidFill>
                <a:latin typeface="Arial"/>
                <a:cs typeface="Arial"/>
              </a:rPr>
              <a:t>EuroCham</a:t>
            </a:r>
            <a:r>
              <a:rPr lang="en-GB" sz="2000" b="1" spc="-5" dirty="0">
                <a:solidFill>
                  <a:srgbClr val="202089"/>
                </a:solidFill>
                <a:latin typeface="Arial"/>
                <a:cs typeface="Arial"/>
              </a:rPr>
              <a:t> Chairman </a:t>
            </a:r>
            <a:r>
              <a:rPr lang="en-GB" sz="2000" b="1" spc="-5" dirty="0" err="1">
                <a:solidFill>
                  <a:srgbClr val="202089"/>
                </a:solidFill>
                <a:latin typeface="Arial"/>
                <a:cs typeface="Arial"/>
              </a:rPr>
              <a:t>Dominik</a:t>
            </a:r>
            <a:r>
              <a:rPr lang="en-GB" sz="2000" b="1" spc="-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lang="en-GB" sz="2000" b="1" spc="-5" dirty="0" err="1" smtClean="0">
                <a:solidFill>
                  <a:srgbClr val="202089"/>
                </a:solidFill>
                <a:latin typeface="Arial"/>
                <a:cs typeface="Arial"/>
              </a:rPr>
              <a:t>Meichle</a:t>
            </a:r>
            <a:r>
              <a:rPr lang="en-GB" sz="2000" b="1" spc="-5" dirty="0" smtClean="0">
                <a:solidFill>
                  <a:srgbClr val="202089"/>
                </a:solidFill>
                <a:latin typeface="Arial"/>
                <a:cs typeface="Arial"/>
              </a:rPr>
              <a:t> (2024)</a:t>
            </a:r>
            <a:endParaRPr lang="nl-NL" sz="2000" b="1" spc="-5" dirty="0" smtClean="0">
              <a:solidFill>
                <a:srgbClr val="202089"/>
              </a:solidFill>
              <a:latin typeface="Arial"/>
              <a:cs typeface="Arial"/>
            </a:endParaRPr>
          </a:p>
          <a:p>
            <a:pPr marL="712470">
              <a:lnSpc>
                <a:spcPts val="2200"/>
              </a:lnSpc>
            </a:pPr>
            <a:endParaRPr lang="nl-NL" sz="2000" spc="-5" dirty="0">
              <a:solidFill>
                <a:srgbClr val="202089"/>
              </a:solidFill>
              <a:latin typeface="Arial"/>
              <a:cs typeface="Arial"/>
            </a:endParaRPr>
          </a:p>
          <a:p>
            <a:pPr marL="712470">
              <a:lnSpc>
                <a:spcPts val="2200"/>
              </a:lnSpc>
            </a:pPr>
            <a:r>
              <a:rPr lang="en-BE" sz="2000" b="1" dirty="0" smtClean="0"/>
              <a:t>The </a:t>
            </a:r>
            <a:r>
              <a:rPr lang="en-BE" sz="2000" b="1" dirty="0"/>
              <a:t>Heritage Foundation also cites the level of taxation and public debt as positive features: “The top individual income tax rate is 35 percent, and the top corporate tax rate is 20 percent. The tax burden equals 18.2 percent of GDP. Three-year government spending and budget balance averages are, respectively, 20.1 percent and -1.3 percent of GDP. Public debt amounts to 35.3 percent of GDP.”</a:t>
            </a:r>
            <a:endParaRPr lang="nl-NL" sz="2000" b="1" spc="-5" dirty="0" smtClean="0">
              <a:solidFill>
                <a:srgbClr val="202089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2833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269"/>
                </a:lnTo>
                <a:lnTo>
                  <a:pt x="666115" y="5714"/>
                </a:lnTo>
                <a:lnTo>
                  <a:pt x="619759" y="13335"/>
                </a:lnTo>
                <a:lnTo>
                  <a:pt x="574675" y="23494"/>
                </a:lnTo>
                <a:lnTo>
                  <a:pt x="529590" y="36194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2969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19"/>
                </a:lnTo>
                <a:lnTo>
                  <a:pt x="69215" y="1078229"/>
                </a:lnTo>
                <a:lnTo>
                  <a:pt x="89534" y="1118869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4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69"/>
                </a:lnTo>
                <a:lnTo>
                  <a:pt x="403859" y="1433194"/>
                </a:lnTo>
                <a:lnTo>
                  <a:pt x="444500" y="1453514"/>
                </a:lnTo>
                <a:lnTo>
                  <a:pt x="486409" y="1471294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4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4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4"/>
                </a:lnTo>
                <a:lnTo>
                  <a:pt x="1079500" y="1453514"/>
                </a:lnTo>
                <a:lnTo>
                  <a:pt x="1120140" y="1433194"/>
                </a:lnTo>
                <a:lnTo>
                  <a:pt x="1159509" y="1410969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4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8869"/>
                </a:lnTo>
                <a:lnTo>
                  <a:pt x="1454784" y="1078229"/>
                </a:lnTo>
                <a:lnTo>
                  <a:pt x="1472565" y="1036319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69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4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4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4"/>
                </a:lnTo>
                <a:lnTo>
                  <a:pt x="949325" y="23494"/>
                </a:lnTo>
                <a:lnTo>
                  <a:pt x="904240" y="13335"/>
                </a:lnTo>
                <a:lnTo>
                  <a:pt x="857884" y="5714"/>
                </a:lnTo>
                <a:lnTo>
                  <a:pt x="810259" y="1269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92833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2969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19"/>
                </a:lnTo>
                <a:lnTo>
                  <a:pt x="69215" y="1078229"/>
                </a:lnTo>
                <a:lnTo>
                  <a:pt x="88900" y="1118869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4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4"/>
                </a:lnTo>
                <a:lnTo>
                  <a:pt x="364490" y="1410969"/>
                </a:lnTo>
                <a:lnTo>
                  <a:pt x="403860" y="1433194"/>
                </a:lnTo>
                <a:lnTo>
                  <a:pt x="444500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0775" y="1433194"/>
                </a:lnTo>
                <a:lnTo>
                  <a:pt x="1160145" y="1410969"/>
                </a:lnTo>
                <a:lnTo>
                  <a:pt x="1198245" y="1386204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4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4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69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93469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59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09"/>
                </a:lnTo>
                <a:lnTo>
                  <a:pt x="1456055" y="444500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2884"/>
                </a:lnTo>
                <a:lnTo>
                  <a:pt x="1269364" y="192404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59"/>
                </a:lnTo>
                <a:lnTo>
                  <a:pt x="1121410" y="89534"/>
                </a:lnTo>
                <a:lnTo>
                  <a:pt x="1080135" y="69214"/>
                </a:lnTo>
                <a:lnTo>
                  <a:pt x="1038225" y="51434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4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4"/>
                </a:lnTo>
                <a:lnTo>
                  <a:pt x="445135" y="69214"/>
                </a:lnTo>
                <a:lnTo>
                  <a:pt x="403860" y="89534"/>
                </a:lnTo>
                <a:lnTo>
                  <a:pt x="364489" y="111759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2884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4" y="444500"/>
                </a:lnTo>
                <a:lnTo>
                  <a:pt x="51435" y="486409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59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4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4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4"/>
                </a:lnTo>
                <a:lnTo>
                  <a:pt x="574675" y="1499234"/>
                </a:lnTo>
                <a:lnTo>
                  <a:pt x="620395" y="1509394"/>
                </a:lnTo>
                <a:lnTo>
                  <a:pt x="666750" y="1517014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7014"/>
                </a:lnTo>
                <a:lnTo>
                  <a:pt x="904875" y="1509394"/>
                </a:lnTo>
                <a:lnTo>
                  <a:pt x="950595" y="1499234"/>
                </a:lnTo>
                <a:lnTo>
                  <a:pt x="995045" y="1486534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4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4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273425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4"/>
                </a:lnTo>
                <a:lnTo>
                  <a:pt x="222885" y="223520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89"/>
                </a:lnTo>
                <a:lnTo>
                  <a:pt x="69215" y="1079500"/>
                </a:lnTo>
                <a:lnTo>
                  <a:pt x="88900" y="1120139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2885" y="1301114"/>
                </a:lnTo>
                <a:lnTo>
                  <a:pt x="255905" y="1331595"/>
                </a:lnTo>
                <a:lnTo>
                  <a:pt x="290195" y="1360805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4785"/>
                </a:lnTo>
                <a:lnTo>
                  <a:pt x="487045" y="1472564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20395" y="1510664"/>
                </a:lnTo>
                <a:lnTo>
                  <a:pt x="666750" y="1518285"/>
                </a:lnTo>
                <a:lnTo>
                  <a:pt x="714375" y="1522730"/>
                </a:lnTo>
                <a:lnTo>
                  <a:pt x="762635" y="1524000"/>
                </a:lnTo>
                <a:lnTo>
                  <a:pt x="810895" y="1522730"/>
                </a:lnTo>
                <a:lnTo>
                  <a:pt x="857885" y="1518285"/>
                </a:lnTo>
                <a:lnTo>
                  <a:pt x="904875" y="1510664"/>
                </a:lnTo>
                <a:lnTo>
                  <a:pt x="950595" y="1501139"/>
                </a:lnTo>
                <a:lnTo>
                  <a:pt x="995045" y="1488439"/>
                </a:lnTo>
                <a:lnTo>
                  <a:pt x="1038225" y="1472564"/>
                </a:lnTo>
                <a:lnTo>
                  <a:pt x="1080135" y="1454785"/>
                </a:lnTo>
                <a:lnTo>
                  <a:pt x="1120775" y="1435100"/>
                </a:lnTo>
                <a:lnTo>
                  <a:pt x="1160145" y="1412239"/>
                </a:lnTo>
                <a:lnTo>
                  <a:pt x="1198245" y="1387475"/>
                </a:lnTo>
                <a:lnTo>
                  <a:pt x="1234440" y="1360805"/>
                </a:lnTo>
                <a:lnTo>
                  <a:pt x="1269365" y="1331595"/>
                </a:lnTo>
                <a:lnTo>
                  <a:pt x="1301750" y="1301114"/>
                </a:lnTo>
                <a:lnTo>
                  <a:pt x="1332865" y="1268095"/>
                </a:lnTo>
                <a:lnTo>
                  <a:pt x="1361440" y="1233805"/>
                </a:lnTo>
                <a:lnTo>
                  <a:pt x="1388745" y="1197610"/>
                </a:lnTo>
                <a:lnTo>
                  <a:pt x="1413510" y="1159510"/>
                </a:lnTo>
                <a:lnTo>
                  <a:pt x="1435735" y="1120139"/>
                </a:lnTo>
                <a:lnTo>
                  <a:pt x="1456055" y="1079500"/>
                </a:lnTo>
                <a:lnTo>
                  <a:pt x="1473835" y="1037589"/>
                </a:lnTo>
                <a:lnTo>
                  <a:pt x="1489075" y="994410"/>
                </a:lnTo>
                <a:lnTo>
                  <a:pt x="1501775" y="949960"/>
                </a:lnTo>
                <a:lnTo>
                  <a:pt x="1511935" y="904239"/>
                </a:lnTo>
                <a:lnTo>
                  <a:pt x="1519555" y="857885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3739"/>
                </a:lnTo>
                <a:lnTo>
                  <a:pt x="1519555" y="666750"/>
                </a:lnTo>
                <a:lnTo>
                  <a:pt x="1511935" y="619760"/>
                </a:lnTo>
                <a:lnTo>
                  <a:pt x="1501775" y="574675"/>
                </a:lnTo>
                <a:lnTo>
                  <a:pt x="1489075" y="530225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7025"/>
                </a:lnTo>
                <a:lnTo>
                  <a:pt x="1361440" y="290829"/>
                </a:lnTo>
                <a:lnTo>
                  <a:pt x="1332865" y="255904"/>
                </a:lnTo>
                <a:lnTo>
                  <a:pt x="1301750" y="223520"/>
                </a:lnTo>
                <a:lnTo>
                  <a:pt x="1269365" y="192404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273425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50"/>
                </a:lnTo>
                <a:lnTo>
                  <a:pt x="619125" y="13335"/>
                </a:lnTo>
                <a:lnTo>
                  <a:pt x="573405" y="23495"/>
                </a:lnTo>
                <a:lnTo>
                  <a:pt x="528955" y="36195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270" y="192404"/>
                </a:lnTo>
                <a:lnTo>
                  <a:pt x="222885" y="223520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139"/>
                </a:lnTo>
                <a:lnTo>
                  <a:pt x="111125" y="1159510"/>
                </a:lnTo>
                <a:lnTo>
                  <a:pt x="135890" y="1197610"/>
                </a:lnTo>
                <a:lnTo>
                  <a:pt x="163195" y="1233805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5"/>
                </a:lnTo>
                <a:lnTo>
                  <a:pt x="326390" y="1387475"/>
                </a:lnTo>
                <a:lnTo>
                  <a:pt x="363855" y="1412239"/>
                </a:lnTo>
                <a:lnTo>
                  <a:pt x="403225" y="1435100"/>
                </a:lnTo>
                <a:lnTo>
                  <a:pt x="443865" y="1454785"/>
                </a:lnTo>
                <a:lnTo>
                  <a:pt x="485775" y="1472564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5"/>
                </a:lnTo>
                <a:lnTo>
                  <a:pt x="713105" y="1522730"/>
                </a:lnTo>
                <a:lnTo>
                  <a:pt x="760730" y="1524000"/>
                </a:lnTo>
                <a:lnTo>
                  <a:pt x="808990" y="1522730"/>
                </a:lnTo>
                <a:lnTo>
                  <a:pt x="856615" y="1518285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2564"/>
                </a:lnTo>
                <a:lnTo>
                  <a:pt x="1078230" y="1454785"/>
                </a:lnTo>
                <a:lnTo>
                  <a:pt x="1118870" y="1435100"/>
                </a:lnTo>
                <a:lnTo>
                  <a:pt x="1158240" y="1412239"/>
                </a:lnTo>
                <a:lnTo>
                  <a:pt x="1195705" y="1387475"/>
                </a:lnTo>
                <a:lnTo>
                  <a:pt x="1231900" y="1360805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5"/>
                </a:lnTo>
                <a:lnTo>
                  <a:pt x="1385570" y="1197610"/>
                </a:lnTo>
                <a:lnTo>
                  <a:pt x="1410335" y="1159510"/>
                </a:lnTo>
                <a:lnTo>
                  <a:pt x="1433195" y="1120139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4410"/>
                </a:lnTo>
                <a:lnTo>
                  <a:pt x="1499235" y="949960"/>
                </a:lnTo>
                <a:lnTo>
                  <a:pt x="1508760" y="904239"/>
                </a:lnTo>
                <a:lnTo>
                  <a:pt x="1516380" y="857885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750"/>
                </a:lnTo>
                <a:lnTo>
                  <a:pt x="1508760" y="619760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20"/>
                </a:lnTo>
                <a:lnTo>
                  <a:pt x="1266825" y="192404"/>
                </a:lnTo>
                <a:lnTo>
                  <a:pt x="1231900" y="163195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5"/>
                </a:lnTo>
                <a:lnTo>
                  <a:pt x="948690" y="23495"/>
                </a:lnTo>
                <a:lnTo>
                  <a:pt x="902970" y="13335"/>
                </a:lnTo>
                <a:lnTo>
                  <a:pt x="856615" y="6350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274059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4375"/>
                </a:lnTo>
                <a:lnTo>
                  <a:pt x="1518285" y="666750"/>
                </a:lnTo>
                <a:lnTo>
                  <a:pt x="1510665" y="620394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4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5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7044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20394"/>
                </a:lnTo>
                <a:lnTo>
                  <a:pt x="6350" y="666750"/>
                </a:lnTo>
                <a:lnTo>
                  <a:pt x="1905" y="714375"/>
                </a:lnTo>
                <a:lnTo>
                  <a:pt x="0" y="762000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500"/>
                </a:lnTo>
                <a:lnTo>
                  <a:pt x="89535" y="1120775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3520" y="1301114"/>
                </a:lnTo>
                <a:lnTo>
                  <a:pt x="255905" y="1332229"/>
                </a:lnTo>
                <a:lnTo>
                  <a:pt x="290830" y="1360804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5420"/>
                </a:lnTo>
                <a:lnTo>
                  <a:pt x="486410" y="1473200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1300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4000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1300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200"/>
                </a:lnTo>
                <a:lnTo>
                  <a:pt x="1079500" y="1455420"/>
                </a:lnTo>
                <a:lnTo>
                  <a:pt x="1120140" y="1435100"/>
                </a:lnTo>
                <a:lnTo>
                  <a:pt x="1159510" y="1412239"/>
                </a:lnTo>
                <a:lnTo>
                  <a:pt x="1197610" y="1387475"/>
                </a:lnTo>
                <a:lnTo>
                  <a:pt x="1233805" y="1360804"/>
                </a:lnTo>
                <a:lnTo>
                  <a:pt x="1268095" y="1332229"/>
                </a:lnTo>
                <a:lnTo>
                  <a:pt x="1301115" y="1301114"/>
                </a:lnTo>
                <a:lnTo>
                  <a:pt x="1331595" y="1268095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775"/>
                </a:lnTo>
                <a:lnTo>
                  <a:pt x="1454785" y="1079500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51991" y="275589"/>
            <a:ext cx="696722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202089"/>
                </a:solidFill>
              </a:rPr>
              <a:t>INDEX OF</a:t>
            </a:r>
            <a:r>
              <a:rPr sz="3500" spc="-95" dirty="0">
                <a:solidFill>
                  <a:srgbClr val="202089"/>
                </a:solidFill>
              </a:rPr>
              <a:t> </a:t>
            </a:r>
            <a:r>
              <a:rPr sz="3500" spc="25" dirty="0">
                <a:solidFill>
                  <a:srgbClr val="202089"/>
                </a:solidFill>
              </a:rPr>
              <a:t>ECONOMICFREEDOM</a:t>
            </a:r>
            <a:endParaRPr sz="3500" dirty="0"/>
          </a:p>
        </p:txBody>
      </p:sp>
      <p:sp>
        <p:nvSpPr>
          <p:cNvPr id="9" name="object 9"/>
          <p:cNvSpPr/>
          <p:nvPr/>
        </p:nvSpPr>
        <p:spPr>
          <a:xfrm>
            <a:off x="-1524" y="6303276"/>
            <a:ext cx="9145905" cy="12700"/>
          </a:xfrm>
          <a:custGeom>
            <a:avLst/>
            <a:gdLst/>
            <a:ahLst/>
            <a:cxnLst/>
            <a:rect l="l" t="t" r="r" b="b"/>
            <a:pathLst>
              <a:path w="9145905" h="12700">
                <a:moveTo>
                  <a:pt x="2316721" y="0"/>
                </a:moveTo>
                <a:lnTo>
                  <a:pt x="0" y="0"/>
                </a:lnTo>
                <a:lnTo>
                  <a:pt x="0" y="12179"/>
                </a:lnTo>
                <a:lnTo>
                  <a:pt x="2316721" y="12179"/>
                </a:lnTo>
                <a:lnTo>
                  <a:pt x="2316721" y="0"/>
                </a:lnTo>
                <a:close/>
              </a:path>
              <a:path w="9145905" h="12700">
                <a:moveTo>
                  <a:pt x="9145524" y="0"/>
                </a:moveTo>
                <a:lnTo>
                  <a:pt x="9145524" y="0"/>
                </a:lnTo>
                <a:lnTo>
                  <a:pt x="2316734" y="0"/>
                </a:lnTo>
                <a:lnTo>
                  <a:pt x="2316734" y="12179"/>
                </a:lnTo>
                <a:lnTo>
                  <a:pt x="9145524" y="12179"/>
                </a:lnTo>
                <a:lnTo>
                  <a:pt x="91455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910008"/>
              </p:ext>
            </p:extLst>
          </p:nvPr>
        </p:nvGraphicFramePr>
        <p:xfrm>
          <a:off x="-1523" y="907033"/>
          <a:ext cx="9139555" cy="53901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2830"/>
                <a:gridCol w="2934335"/>
                <a:gridCol w="3882390"/>
              </a:tblGrid>
              <a:tr h="645414">
                <a:tc gridSpan="2">
                  <a:txBody>
                    <a:bodyPr/>
                    <a:lstStyle/>
                    <a:p>
                      <a:pPr marL="1825625" marR="1814830" indent="1270" algn="ctr">
                        <a:lnSpc>
                          <a:spcPts val="2300"/>
                        </a:lnSpc>
                        <a:spcBef>
                          <a:spcPts val="340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INDEX  PA</a:t>
                      </a:r>
                      <a:r>
                        <a:rPr sz="2000" b="1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AMET</a:t>
                      </a:r>
                      <a:r>
                        <a:rPr sz="2000" b="1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91005" marR="191770" indent="-1481455">
                        <a:lnSpc>
                          <a:spcPts val="2300"/>
                        </a:lnSpc>
                        <a:spcBef>
                          <a:spcPts val="340"/>
                        </a:spcBef>
                      </a:pPr>
                      <a:r>
                        <a:rPr sz="20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Vietnam’s </a:t>
                      </a:r>
                      <a:r>
                        <a:rPr sz="2000" b="1" spc="-5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202</a:t>
                      </a:r>
                      <a:r>
                        <a:rPr lang="nl-NL" sz="2000" b="1" spc="-5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sz="2000" b="1" spc="-5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Score </a:t>
                      </a:r>
                      <a:r>
                        <a:rPr sz="2000" b="1" spc="-5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lang="nl-NL" sz="2000" b="1" spc="-5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61.2 </a:t>
                      </a:r>
                      <a:r>
                        <a:rPr sz="2000" b="1" spc="-5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out 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of  100)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4334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8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Rule of</a:t>
                      </a:r>
                      <a:r>
                        <a:rPr sz="2000" b="1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Law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Property</a:t>
                      </a:r>
                      <a:r>
                        <a:rPr sz="2000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Rights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52,6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2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Government</a:t>
                      </a:r>
                      <a:r>
                        <a:rPr sz="2000" spc="-2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Integrity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36,4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2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Judicial</a:t>
                      </a:r>
                      <a:r>
                        <a:rPr sz="20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Effectiveness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40,1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341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Government</a:t>
                      </a:r>
                      <a:r>
                        <a:rPr sz="2000" b="1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Size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Government</a:t>
                      </a:r>
                      <a:r>
                        <a:rPr sz="2000" spc="-4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Spending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86,5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48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Tax</a:t>
                      </a:r>
                      <a:r>
                        <a:rPr sz="2000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Burden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78,6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2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Fiscal</a:t>
                      </a:r>
                      <a:r>
                        <a:rPr sz="2000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Health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88,7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239">
                <a:tc rowSpan="3">
                  <a:txBody>
                    <a:bodyPr/>
                    <a:lstStyle/>
                    <a:p>
                      <a:pPr marL="91440" marR="894080">
                        <a:lnSpc>
                          <a:spcPct val="100600"/>
                        </a:lnSpc>
                        <a:spcBef>
                          <a:spcPts val="98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Regul</a:t>
                      </a:r>
                      <a:r>
                        <a:rPr sz="2000" b="1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2000" b="1" spc="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y  Efficiency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Business</a:t>
                      </a:r>
                      <a:r>
                        <a:rPr sz="2000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Freedom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73,5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509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509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Labor</a:t>
                      </a:r>
                      <a:r>
                        <a:rPr sz="2000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Freedom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62,5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2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509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Monetary</a:t>
                      </a:r>
                      <a:r>
                        <a:rPr sz="2000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Freedom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70,5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239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Open</a:t>
                      </a:r>
                      <a:r>
                        <a:rPr sz="2000" b="1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Market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Trade</a:t>
                      </a:r>
                      <a:r>
                        <a:rPr sz="20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Freedom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79,6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4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Investment</a:t>
                      </a:r>
                      <a:r>
                        <a:rPr sz="20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Freedom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40,0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01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1995"/>
                        </a:lnSpc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Financial</a:t>
                      </a:r>
                      <a:r>
                        <a:rPr sz="20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Freedom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50,0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2D2F4"/>
                    </a:solidFill>
                  </a:tcPr>
                </a:tc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7250430" y="6292088"/>
            <a:ext cx="17595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dirty="0">
                <a:latin typeface="Arial"/>
                <a:cs typeface="Arial"/>
              </a:rPr>
              <a:t>*Source: </a:t>
            </a:r>
            <a:r>
              <a:rPr lang="nl-NL" sz="900" i="1" spc="-5" dirty="0" smtClean="0">
                <a:latin typeface="Arial"/>
                <a:cs typeface="Arial"/>
              </a:rPr>
              <a:t>Heritage foundation</a:t>
            </a:r>
            <a:endParaRPr sz="9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709039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270"/>
                </a:lnTo>
                <a:lnTo>
                  <a:pt x="666115" y="5714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1770"/>
                </a:lnTo>
                <a:lnTo>
                  <a:pt x="222884" y="222885"/>
                </a:lnTo>
                <a:lnTo>
                  <a:pt x="192404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3855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5775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5480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2970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30"/>
                </a:lnTo>
                <a:lnTo>
                  <a:pt x="89534" y="1118870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6205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80"/>
                </a:lnTo>
                <a:lnTo>
                  <a:pt x="713740" y="1520825"/>
                </a:lnTo>
                <a:lnTo>
                  <a:pt x="762000" y="1522730"/>
                </a:lnTo>
                <a:lnTo>
                  <a:pt x="810259" y="1520825"/>
                </a:lnTo>
                <a:lnTo>
                  <a:pt x="857884" y="1516380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5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8870"/>
                </a:lnTo>
                <a:lnTo>
                  <a:pt x="1454784" y="1078230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70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5"/>
                </a:lnTo>
                <a:lnTo>
                  <a:pt x="1518284" y="665480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5775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5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5714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709039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1770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5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5775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5480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30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8900"/>
                </a:lnTo>
                <a:lnTo>
                  <a:pt x="327025" y="1386205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7885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5"/>
                </a:lnTo>
                <a:lnTo>
                  <a:pt x="1234440" y="1358900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30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5"/>
                </a:lnTo>
                <a:lnTo>
                  <a:pt x="1519554" y="665480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5775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5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1770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709673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3864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5714"/>
                </a:lnTo>
                <a:lnTo>
                  <a:pt x="810895" y="1270"/>
                </a:lnTo>
                <a:lnTo>
                  <a:pt x="762635" y="0"/>
                </a:ln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4" y="443864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2970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229"/>
                </a:lnTo>
                <a:lnTo>
                  <a:pt x="89535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5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5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5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70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533013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830"/>
                </a:lnTo>
                <a:lnTo>
                  <a:pt x="255905" y="192405"/>
                </a:lnTo>
                <a:lnTo>
                  <a:pt x="222885" y="223519"/>
                </a:lnTo>
                <a:lnTo>
                  <a:pt x="192405" y="255905"/>
                </a:lnTo>
                <a:lnTo>
                  <a:pt x="163195" y="290830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7044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20394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89"/>
                </a:lnTo>
                <a:lnTo>
                  <a:pt x="69215" y="1079500"/>
                </a:lnTo>
                <a:lnTo>
                  <a:pt x="88900" y="1120139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2885" y="1301114"/>
                </a:lnTo>
                <a:lnTo>
                  <a:pt x="255905" y="1331595"/>
                </a:lnTo>
                <a:lnTo>
                  <a:pt x="290195" y="1360805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4785"/>
                </a:lnTo>
                <a:lnTo>
                  <a:pt x="487045" y="1473200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20395" y="1510664"/>
                </a:lnTo>
                <a:lnTo>
                  <a:pt x="666750" y="1518285"/>
                </a:lnTo>
                <a:lnTo>
                  <a:pt x="714375" y="1522730"/>
                </a:lnTo>
                <a:lnTo>
                  <a:pt x="762635" y="1524000"/>
                </a:lnTo>
                <a:lnTo>
                  <a:pt x="810895" y="1522730"/>
                </a:lnTo>
                <a:lnTo>
                  <a:pt x="857885" y="1518285"/>
                </a:lnTo>
                <a:lnTo>
                  <a:pt x="904875" y="1510664"/>
                </a:lnTo>
                <a:lnTo>
                  <a:pt x="950595" y="1501139"/>
                </a:lnTo>
                <a:lnTo>
                  <a:pt x="995045" y="1488439"/>
                </a:lnTo>
                <a:lnTo>
                  <a:pt x="1038225" y="1473200"/>
                </a:lnTo>
                <a:lnTo>
                  <a:pt x="1080135" y="1454785"/>
                </a:lnTo>
                <a:lnTo>
                  <a:pt x="1120775" y="1435100"/>
                </a:lnTo>
                <a:lnTo>
                  <a:pt x="1160145" y="1412239"/>
                </a:lnTo>
                <a:lnTo>
                  <a:pt x="1198245" y="1387475"/>
                </a:lnTo>
                <a:lnTo>
                  <a:pt x="1234440" y="1360805"/>
                </a:lnTo>
                <a:lnTo>
                  <a:pt x="1269365" y="1331595"/>
                </a:lnTo>
                <a:lnTo>
                  <a:pt x="1301750" y="1301114"/>
                </a:lnTo>
                <a:lnTo>
                  <a:pt x="1332865" y="1268095"/>
                </a:lnTo>
                <a:lnTo>
                  <a:pt x="1361440" y="1233805"/>
                </a:lnTo>
                <a:lnTo>
                  <a:pt x="1388745" y="1197610"/>
                </a:lnTo>
                <a:lnTo>
                  <a:pt x="1413510" y="1159510"/>
                </a:lnTo>
                <a:lnTo>
                  <a:pt x="1435735" y="1120139"/>
                </a:lnTo>
                <a:lnTo>
                  <a:pt x="1456055" y="1079500"/>
                </a:lnTo>
                <a:lnTo>
                  <a:pt x="1473835" y="1037589"/>
                </a:lnTo>
                <a:lnTo>
                  <a:pt x="1489075" y="994410"/>
                </a:lnTo>
                <a:lnTo>
                  <a:pt x="1501775" y="949960"/>
                </a:lnTo>
                <a:lnTo>
                  <a:pt x="1511935" y="904239"/>
                </a:lnTo>
                <a:lnTo>
                  <a:pt x="1519555" y="857885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3739"/>
                </a:lnTo>
                <a:lnTo>
                  <a:pt x="1519555" y="666750"/>
                </a:lnTo>
                <a:lnTo>
                  <a:pt x="1511935" y="620394"/>
                </a:lnTo>
                <a:lnTo>
                  <a:pt x="1501775" y="574675"/>
                </a:lnTo>
                <a:lnTo>
                  <a:pt x="1489075" y="530225"/>
                </a:lnTo>
                <a:lnTo>
                  <a:pt x="1473835" y="487044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7025"/>
                </a:lnTo>
                <a:lnTo>
                  <a:pt x="1361440" y="290830"/>
                </a:lnTo>
                <a:lnTo>
                  <a:pt x="1332865" y="255905"/>
                </a:lnTo>
                <a:lnTo>
                  <a:pt x="1301750" y="223519"/>
                </a:lnTo>
                <a:lnTo>
                  <a:pt x="1269365" y="192405"/>
                </a:lnTo>
                <a:lnTo>
                  <a:pt x="1234440" y="163830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533013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50"/>
                </a:lnTo>
                <a:lnTo>
                  <a:pt x="619125" y="13335"/>
                </a:lnTo>
                <a:lnTo>
                  <a:pt x="573405" y="23495"/>
                </a:lnTo>
                <a:lnTo>
                  <a:pt x="528955" y="36195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830"/>
                </a:lnTo>
                <a:lnTo>
                  <a:pt x="255270" y="192405"/>
                </a:lnTo>
                <a:lnTo>
                  <a:pt x="222885" y="223519"/>
                </a:lnTo>
                <a:lnTo>
                  <a:pt x="191770" y="255905"/>
                </a:lnTo>
                <a:lnTo>
                  <a:pt x="163195" y="290830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7044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20394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139"/>
                </a:lnTo>
                <a:lnTo>
                  <a:pt x="111125" y="1159510"/>
                </a:lnTo>
                <a:lnTo>
                  <a:pt x="135890" y="1197610"/>
                </a:lnTo>
                <a:lnTo>
                  <a:pt x="163195" y="1233805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5"/>
                </a:lnTo>
                <a:lnTo>
                  <a:pt x="326390" y="1387475"/>
                </a:lnTo>
                <a:lnTo>
                  <a:pt x="363855" y="1412239"/>
                </a:lnTo>
                <a:lnTo>
                  <a:pt x="403225" y="1435100"/>
                </a:lnTo>
                <a:lnTo>
                  <a:pt x="443865" y="1454785"/>
                </a:lnTo>
                <a:lnTo>
                  <a:pt x="485775" y="1473200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5"/>
                </a:lnTo>
                <a:lnTo>
                  <a:pt x="713105" y="1522730"/>
                </a:lnTo>
                <a:lnTo>
                  <a:pt x="760730" y="1524000"/>
                </a:lnTo>
                <a:lnTo>
                  <a:pt x="808990" y="1522730"/>
                </a:lnTo>
                <a:lnTo>
                  <a:pt x="856615" y="1518285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3200"/>
                </a:lnTo>
                <a:lnTo>
                  <a:pt x="1078230" y="1454785"/>
                </a:lnTo>
                <a:lnTo>
                  <a:pt x="1118870" y="1435100"/>
                </a:lnTo>
                <a:lnTo>
                  <a:pt x="1158240" y="1412239"/>
                </a:lnTo>
                <a:lnTo>
                  <a:pt x="1195705" y="1387475"/>
                </a:lnTo>
                <a:lnTo>
                  <a:pt x="1231900" y="1360805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5"/>
                </a:lnTo>
                <a:lnTo>
                  <a:pt x="1385570" y="1197610"/>
                </a:lnTo>
                <a:lnTo>
                  <a:pt x="1410335" y="1159510"/>
                </a:lnTo>
                <a:lnTo>
                  <a:pt x="1433195" y="1120139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4410"/>
                </a:lnTo>
                <a:lnTo>
                  <a:pt x="1499235" y="949960"/>
                </a:lnTo>
                <a:lnTo>
                  <a:pt x="1508760" y="904239"/>
                </a:lnTo>
                <a:lnTo>
                  <a:pt x="1516380" y="857885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750"/>
                </a:lnTo>
                <a:lnTo>
                  <a:pt x="1508760" y="620394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7044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830"/>
                </a:lnTo>
                <a:lnTo>
                  <a:pt x="1330325" y="255905"/>
                </a:lnTo>
                <a:lnTo>
                  <a:pt x="1299210" y="223519"/>
                </a:lnTo>
                <a:lnTo>
                  <a:pt x="1266825" y="192405"/>
                </a:lnTo>
                <a:lnTo>
                  <a:pt x="1231900" y="163830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5"/>
                </a:lnTo>
                <a:lnTo>
                  <a:pt x="948690" y="23495"/>
                </a:lnTo>
                <a:lnTo>
                  <a:pt x="902970" y="13335"/>
                </a:lnTo>
                <a:lnTo>
                  <a:pt x="856615" y="6350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533647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4375"/>
                </a:lnTo>
                <a:lnTo>
                  <a:pt x="1518285" y="666750"/>
                </a:lnTo>
                <a:lnTo>
                  <a:pt x="1510665" y="620394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4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2394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5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5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2394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7044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20394"/>
                </a:lnTo>
                <a:lnTo>
                  <a:pt x="6350" y="666750"/>
                </a:lnTo>
                <a:lnTo>
                  <a:pt x="1905" y="714375"/>
                </a:lnTo>
                <a:lnTo>
                  <a:pt x="0" y="762000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500"/>
                </a:lnTo>
                <a:lnTo>
                  <a:pt x="89535" y="1120775"/>
                </a:lnTo>
                <a:lnTo>
                  <a:pt x="111760" y="1160145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3520" y="1301114"/>
                </a:lnTo>
                <a:lnTo>
                  <a:pt x="255905" y="1332229"/>
                </a:lnTo>
                <a:lnTo>
                  <a:pt x="290830" y="1360804"/>
                </a:lnTo>
                <a:lnTo>
                  <a:pt x="327025" y="1388109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5420"/>
                </a:lnTo>
                <a:lnTo>
                  <a:pt x="486410" y="1473200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1300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4000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1300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200"/>
                </a:lnTo>
                <a:lnTo>
                  <a:pt x="1079500" y="1455420"/>
                </a:lnTo>
                <a:lnTo>
                  <a:pt x="1120140" y="1435100"/>
                </a:lnTo>
                <a:lnTo>
                  <a:pt x="1159510" y="1412239"/>
                </a:lnTo>
                <a:lnTo>
                  <a:pt x="1197610" y="1388109"/>
                </a:lnTo>
                <a:lnTo>
                  <a:pt x="1233805" y="1360804"/>
                </a:lnTo>
                <a:lnTo>
                  <a:pt x="1268095" y="1332229"/>
                </a:lnTo>
                <a:lnTo>
                  <a:pt x="1301115" y="1301114"/>
                </a:lnTo>
                <a:lnTo>
                  <a:pt x="1331595" y="1268095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60145"/>
                </a:lnTo>
                <a:lnTo>
                  <a:pt x="1435100" y="1120775"/>
                </a:lnTo>
                <a:lnTo>
                  <a:pt x="1454785" y="1079500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08505" y="769365"/>
            <a:ext cx="6092190" cy="96202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931670" marR="5080" indent="-1919605">
              <a:lnSpc>
                <a:spcPts val="3529"/>
              </a:lnSpc>
              <a:spcBef>
                <a:spcPts val="480"/>
              </a:spcBef>
            </a:pPr>
            <a:r>
              <a:rPr sz="3200" spc="-270" dirty="0"/>
              <a:t>WEF </a:t>
            </a:r>
            <a:r>
              <a:rPr sz="3200" spc="-195" dirty="0"/>
              <a:t>GLOBAL </a:t>
            </a:r>
            <a:r>
              <a:rPr sz="3200" spc="-204" dirty="0"/>
              <a:t>COMPETITIVENESS  </a:t>
            </a:r>
            <a:r>
              <a:rPr sz="3200" spc="-295" dirty="0"/>
              <a:t>REPORT</a:t>
            </a:r>
            <a:r>
              <a:rPr sz="3200" spc="-10" dirty="0"/>
              <a:t> </a:t>
            </a:r>
            <a:r>
              <a:rPr lang="nl-NL" sz="3200" spc="-480" dirty="0" smtClean="0"/>
              <a:t>2021</a:t>
            </a:r>
            <a:endParaRPr sz="3200" dirty="0"/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439417"/>
              </p:ext>
            </p:extLst>
          </p:nvPr>
        </p:nvGraphicFramePr>
        <p:xfrm>
          <a:off x="272795" y="2064130"/>
          <a:ext cx="8435975" cy="36554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8990"/>
                <a:gridCol w="2439035"/>
                <a:gridCol w="2647950"/>
              </a:tblGrid>
              <a:tr h="645414"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INDEX</a:t>
                      </a:r>
                      <a:r>
                        <a:rPr sz="2000" b="1" spc="-2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PARAMETER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615315">
                        <a:lnSpc>
                          <a:spcPts val="2350"/>
                        </a:lnSpc>
                        <a:spcBef>
                          <a:spcPts val="185"/>
                        </a:spcBef>
                      </a:pPr>
                      <a:r>
                        <a:rPr sz="20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2018-2019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721995">
                        <a:lnSpc>
                          <a:spcPts val="2350"/>
                        </a:lnSpc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Ranking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720725">
                        <a:lnSpc>
                          <a:spcPts val="2350"/>
                        </a:lnSpc>
                        <a:spcBef>
                          <a:spcPts val="185"/>
                        </a:spcBef>
                      </a:pPr>
                      <a:r>
                        <a:rPr lang="nl-NL" sz="2000" b="1" spc="-5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2020-2021</a:t>
                      </a:r>
                      <a:endParaRPr sz="2000" dirty="0">
                        <a:latin typeface="Arial"/>
                        <a:cs typeface="Arial"/>
                      </a:endParaRPr>
                    </a:p>
                    <a:p>
                      <a:pPr marL="827405">
                        <a:lnSpc>
                          <a:spcPts val="2350"/>
                        </a:lnSpc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Ranking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i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Institutions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063625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89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nl-NL" sz="2000" b="1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sz="2000" b="1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494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000" i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Infrastructure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063625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77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239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i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Innovation</a:t>
                      </a:r>
                      <a:r>
                        <a:rPr sz="2000" i="1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i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Capability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06362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239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Business</a:t>
                      </a:r>
                      <a:r>
                        <a:rPr sz="20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Dynamism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06362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89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lang="nl-NL" sz="2000" b="1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93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5097"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Market</a:t>
                      </a:r>
                      <a:r>
                        <a:rPr sz="20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Size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06362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26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31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239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i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Labor</a:t>
                      </a:r>
                      <a:r>
                        <a:rPr sz="2000" i="1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i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Market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063625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83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nl-NL" sz="2000" b="1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83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634238">
                <a:tc>
                  <a:txBody>
                    <a:bodyPr/>
                    <a:lstStyle/>
                    <a:p>
                      <a:pPr marL="981710" marR="765810" indent="-198120">
                        <a:lnSpc>
                          <a:spcPts val="2310"/>
                        </a:lnSpc>
                        <a:spcBef>
                          <a:spcPts val="345"/>
                        </a:spcBef>
                      </a:pPr>
                      <a:r>
                        <a:rPr sz="2000" i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Macro</a:t>
                      </a:r>
                      <a:r>
                        <a:rPr sz="2000" i="1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2000" i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2000" i="1" spc="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2000" i="1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sz="2000" i="1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2000" i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ic  </a:t>
                      </a:r>
                      <a:r>
                        <a:rPr sz="2000" i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environment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06362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64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77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4127119" y="5729732"/>
            <a:ext cx="488823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5" dirty="0">
                <a:latin typeface="Arial"/>
                <a:cs typeface="Arial"/>
              </a:rPr>
              <a:t>*Source: </a:t>
            </a:r>
            <a:r>
              <a:rPr sz="1500" i="1" spc="5" dirty="0">
                <a:latin typeface="Arial"/>
                <a:cs typeface="Arial"/>
              </a:rPr>
              <a:t>WEF </a:t>
            </a:r>
            <a:r>
              <a:rPr sz="1500" i="1" spc="-5" dirty="0">
                <a:latin typeface="Arial"/>
                <a:cs typeface="Arial"/>
              </a:rPr>
              <a:t>Global Competitiveness Report</a:t>
            </a:r>
            <a:r>
              <a:rPr sz="1500" i="1" spc="-10" dirty="0">
                <a:latin typeface="Arial"/>
                <a:cs typeface="Arial"/>
              </a:rPr>
              <a:t> </a:t>
            </a:r>
            <a:r>
              <a:rPr lang="nl-NL" sz="1500" i="1" spc="-5" dirty="0" smtClean="0">
                <a:latin typeface="Arial"/>
                <a:cs typeface="Arial"/>
              </a:rPr>
              <a:t>2021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395730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270"/>
                </a:lnTo>
                <a:lnTo>
                  <a:pt x="666115" y="5715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5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5"/>
                </a:lnTo>
                <a:lnTo>
                  <a:pt x="222884" y="222885"/>
                </a:lnTo>
                <a:lnTo>
                  <a:pt x="192404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59" y="363855"/>
                </a:lnTo>
                <a:lnTo>
                  <a:pt x="89534" y="403225"/>
                </a:lnTo>
                <a:lnTo>
                  <a:pt x="69215" y="443865"/>
                </a:lnTo>
                <a:lnTo>
                  <a:pt x="51434" y="486410"/>
                </a:lnTo>
                <a:lnTo>
                  <a:pt x="36195" y="529590"/>
                </a:lnTo>
                <a:lnTo>
                  <a:pt x="23495" y="574040"/>
                </a:lnTo>
                <a:lnTo>
                  <a:pt x="13334" y="619125"/>
                </a:lnTo>
                <a:lnTo>
                  <a:pt x="5715" y="666115"/>
                </a:lnTo>
                <a:lnTo>
                  <a:pt x="1270" y="713105"/>
                </a:lnTo>
                <a:lnTo>
                  <a:pt x="0" y="761365"/>
                </a:lnTo>
                <a:lnTo>
                  <a:pt x="1270" y="809625"/>
                </a:lnTo>
                <a:lnTo>
                  <a:pt x="5715" y="856615"/>
                </a:lnTo>
                <a:lnTo>
                  <a:pt x="13334" y="902970"/>
                </a:lnTo>
                <a:lnTo>
                  <a:pt x="23495" y="948690"/>
                </a:lnTo>
                <a:lnTo>
                  <a:pt x="36195" y="993140"/>
                </a:lnTo>
                <a:lnTo>
                  <a:pt x="51434" y="1036320"/>
                </a:lnTo>
                <a:lnTo>
                  <a:pt x="69215" y="1078230"/>
                </a:lnTo>
                <a:lnTo>
                  <a:pt x="89534" y="1118870"/>
                </a:lnTo>
                <a:lnTo>
                  <a:pt x="111759" y="1158240"/>
                </a:lnTo>
                <a:lnTo>
                  <a:pt x="136525" y="1196340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5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5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5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80"/>
                </a:lnTo>
                <a:lnTo>
                  <a:pt x="713740" y="1520825"/>
                </a:lnTo>
                <a:lnTo>
                  <a:pt x="762000" y="1522730"/>
                </a:lnTo>
                <a:lnTo>
                  <a:pt x="810259" y="1520825"/>
                </a:lnTo>
                <a:lnTo>
                  <a:pt x="857884" y="1516380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5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5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5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40"/>
                </a:lnTo>
                <a:lnTo>
                  <a:pt x="1412240" y="1158240"/>
                </a:lnTo>
                <a:lnTo>
                  <a:pt x="1434465" y="1118870"/>
                </a:lnTo>
                <a:lnTo>
                  <a:pt x="1454784" y="1078230"/>
                </a:lnTo>
                <a:lnTo>
                  <a:pt x="1472565" y="1036320"/>
                </a:lnTo>
                <a:lnTo>
                  <a:pt x="1487804" y="993140"/>
                </a:lnTo>
                <a:lnTo>
                  <a:pt x="1500504" y="948690"/>
                </a:lnTo>
                <a:lnTo>
                  <a:pt x="1510665" y="902970"/>
                </a:lnTo>
                <a:lnTo>
                  <a:pt x="1518284" y="856615"/>
                </a:lnTo>
                <a:lnTo>
                  <a:pt x="1522729" y="809625"/>
                </a:lnTo>
                <a:lnTo>
                  <a:pt x="1524000" y="761365"/>
                </a:lnTo>
                <a:lnTo>
                  <a:pt x="1522729" y="713105"/>
                </a:lnTo>
                <a:lnTo>
                  <a:pt x="1518284" y="666115"/>
                </a:lnTo>
                <a:lnTo>
                  <a:pt x="1510665" y="619125"/>
                </a:lnTo>
                <a:lnTo>
                  <a:pt x="1500504" y="574040"/>
                </a:lnTo>
                <a:lnTo>
                  <a:pt x="1487804" y="529590"/>
                </a:lnTo>
                <a:lnTo>
                  <a:pt x="1472565" y="486410"/>
                </a:lnTo>
                <a:lnTo>
                  <a:pt x="1454784" y="443865"/>
                </a:lnTo>
                <a:lnTo>
                  <a:pt x="1434465" y="403225"/>
                </a:lnTo>
                <a:lnTo>
                  <a:pt x="1412240" y="363855"/>
                </a:lnTo>
                <a:lnTo>
                  <a:pt x="1387475" y="326390"/>
                </a:lnTo>
                <a:lnTo>
                  <a:pt x="1360804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2405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5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5715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39573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270"/>
                </a:lnTo>
                <a:lnTo>
                  <a:pt x="666750" y="5715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5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3855"/>
                </a:lnTo>
                <a:lnTo>
                  <a:pt x="88900" y="403225"/>
                </a:lnTo>
                <a:lnTo>
                  <a:pt x="69215" y="443865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125"/>
                </a:lnTo>
                <a:lnTo>
                  <a:pt x="5715" y="666115"/>
                </a:lnTo>
                <a:lnTo>
                  <a:pt x="1270" y="713105"/>
                </a:lnTo>
                <a:lnTo>
                  <a:pt x="0" y="761365"/>
                </a:lnTo>
                <a:lnTo>
                  <a:pt x="1270" y="809625"/>
                </a:lnTo>
                <a:lnTo>
                  <a:pt x="5715" y="856615"/>
                </a:lnTo>
                <a:lnTo>
                  <a:pt x="12700" y="902970"/>
                </a:lnTo>
                <a:lnTo>
                  <a:pt x="22860" y="948690"/>
                </a:lnTo>
                <a:lnTo>
                  <a:pt x="35560" y="993140"/>
                </a:lnTo>
                <a:lnTo>
                  <a:pt x="50800" y="1036320"/>
                </a:lnTo>
                <a:lnTo>
                  <a:pt x="69215" y="1078230"/>
                </a:lnTo>
                <a:lnTo>
                  <a:pt x="88900" y="1118870"/>
                </a:lnTo>
                <a:lnTo>
                  <a:pt x="111760" y="1158240"/>
                </a:lnTo>
                <a:lnTo>
                  <a:pt x="136525" y="1196340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5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5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5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7885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5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5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5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40"/>
                </a:lnTo>
                <a:lnTo>
                  <a:pt x="1413510" y="1158240"/>
                </a:lnTo>
                <a:lnTo>
                  <a:pt x="1435735" y="1118870"/>
                </a:lnTo>
                <a:lnTo>
                  <a:pt x="1456054" y="1078230"/>
                </a:lnTo>
                <a:lnTo>
                  <a:pt x="1473835" y="1036320"/>
                </a:lnTo>
                <a:lnTo>
                  <a:pt x="1489075" y="993140"/>
                </a:lnTo>
                <a:lnTo>
                  <a:pt x="1501775" y="948690"/>
                </a:lnTo>
                <a:lnTo>
                  <a:pt x="1511935" y="902970"/>
                </a:lnTo>
                <a:lnTo>
                  <a:pt x="1519554" y="856615"/>
                </a:lnTo>
                <a:lnTo>
                  <a:pt x="1524000" y="809625"/>
                </a:lnTo>
                <a:lnTo>
                  <a:pt x="1525270" y="761365"/>
                </a:lnTo>
                <a:lnTo>
                  <a:pt x="1524000" y="713105"/>
                </a:lnTo>
                <a:lnTo>
                  <a:pt x="1519554" y="666115"/>
                </a:lnTo>
                <a:lnTo>
                  <a:pt x="1511935" y="619125"/>
                </a:lnTo>
                <a:lnTo>
                  <a:pt x="1501775" y="574040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4" y="443865"/>
                </a:lnTo>
                <a:lnTo>
                  <a:pt x="1435735" y="403225"/>
                </a:lnTo>
                <a:lnTo>
                  <a:pt x="1413510" y="363855"/>
                </a:lnTo>
                <a:lnTo>
                  <a:pt x="1388745" y="326390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5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5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396364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5"/>
                </a:lnTo>
                <a:lnTo>
                  <a:pt x="1519555" y="666114"/>
                </a:lnTo>
                <a:lnTo>
                  <a:pt x="1511935" y="619760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5"/>
                </a:lnTo>
                <a:lnTo>
                  <a:pt x="1301750" y="222885"/>
                </a:lnTo>
                <a:lnTo>
                  <a:pt x="1269364" y="192405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5"/>
                </a:lnTo>
                <a:lnTo>
                  <a:pt x="762635" y="0"/>
                </a:lnTo>
                <a:lnTo>
                  <a:pt x="714375" y="1905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5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60"/>
                </a:lnTo>
                <a:lnTo>
                  <a:pt x="5714" y="666114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5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864"/>
                </a:lnTo>
                <a:lnTo>
                  <a:pt x="89535" y="1119505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5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5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7014"/>
                </a:lnTo>
                <a:lnTo>
                  <a:pt x="714375" y="1521460"/>
                </a:lnTo>
                <a:lnTo>
                  <a:pt x="762635" y="1522730"/>
                </a:lnTo>
                <a:lnTo>
                  <a:pt x="810895" y="1521460"/>
                </a:lnTo>
                <a:lnTo>
                  <a:pt x="858520" y="1517014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5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5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5"/>
                </a:lnTo>
                <a:lnTo>
                  <a:pt x="1456055" y="1078864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5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068954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70"/>
                </a:lnTo>
                <a:lnTo>
                  <a:pt x="666750" y="5715"/>
                </a:lnTo>
                <a:lnTo>
                  <a:pt x="620395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0800"/>
                </a:lnTo>
                <a:lnTo>
                  <a:pt x="444500" y="68580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1770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4490"/>
                </a:lnTo>
                <a:lnTo>
                  <a:pt x="88900" y="403225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250"/>
                </a:lnTo>
                <a:lnTo>
                  <a:pt x="12700" y="903605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6955"/>
                </a:lnTo>
                <a:lnTo>
                  <a:pt x="69215" y="1079500"/>
                </a:lnTo>
                <a:lnTo>
                  <a:pt x="88900" y="1120140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2885" y="1300480"/>
                </a:lnTo>
                <a:lnTo>
                  <a:pt x="255905" y="1331595"/>
                </a:lnTo>
                <a:lnTo>
                  <a:pt x="290195" y="1360170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7045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20395" y="1510665"/>
                </a:lnTo>
                <a:lnTo>
                  <a:pt x="666750" y="1517650"/>
                </a:lnTo>
                <a:lnTo>
                  <a:pt x="714375" y="1522095"/>
                </a:lnTo>
                <a:lnTo>
                  <a:pt x="762635" y="1524000"/>
                </a:lnTo>
                <a:lnTo>
                  <a:pt x="810895" y="1522095"/>
                </a:lnTo>
                <a:lnTo>
                  <a:pt x="857885" y="1517650"/>
                </a:lnTo>
                <a:lnTo>
                  <a:pt x="904875" y="1510665"/>
                </a:lnTo>
                <a:lnTo>
                  <a:pt x="950595" y="1500505"/>
                </a:lnTo>
                <a:lnTo>
                  <a:pt x="995045" y="1487805"/>
                </a:lnTo>
                <a:lnTo>
                  <a:pt x="1038225" y="1472565"/>
                </a:lnTo>
                <a:lnTo>
                  <a:pt x="1080135" y="1454785"/>
                </a:lnTo>
                <a:lnTo>
                  <a:pt x="1120775" y="1434465"/>
                </a:lnTo>
                <a:lnTo>
                  <a:pt x="1160145" y="1412240"/>
                </a:lnTo>
                <a:lnTo>
                  <a:pt x="1198245" y="1387475"/>
                </a:lnTo>
                <a:lnTo>
                  <a:pt x="1234440" y="1360170"/>
                </a:lnTo>
                <a:lnTo>
                  <a:pt x="1269365" y="1331595"/>
                </a:lnTo>
                <a:lnTo>
                  <a:pt x="1301750" y="1300480"/>
                </a:lnTo>
                <a:lnTo>
                  <a:pt x="1332865" y="1268095"/>
                </a:lnTo>
                <a:lnTo>
                  <a:pt x="1361440" y="1233170"/>
                </a:lnTo>
                <a:lnTo>
                  <a:pt x="1388745" y="1196975"/>
                </a:lnTo>
                <a:lnTo>
                  <a:pt x="1413510" y="1159510"/>
                </a:lnTo>
                <a:lnTo>
                  <a:pt x="1435735" y="1120140"/>
                </a:lnTo>
                <a:lnTo>
                  <a:pt x="1456055" y="1079500"/>
                </a:lnTo>
                <a:lnTo>
                  <a:pt x="1473835" y="1036955"/>
                </a:lnTo>
                <a:lnTo>
                  <a:pt x="1489075" y="993775"/>
                </a:lnTo>
                <a:lnTo>
                  <a:pt x="1501775" y="949325"/>
                </a:lnTo>
                <a:lnTo>
                  <a:pt x="1511935" y="903605"/>
                </a:lnTo>
                <a:lnTo>
                  <a:pt x="1519555" y="857250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3740"/>
                </a:lnTo>
                <a:lnTo>
                  <a:pt x="1519555" y="666115"/>
                </a:lnTo>
                <a:lnTo>
                  <a:pt x="1511935" y="619760"/>
                </a:lnTo>
                <a:lnTo>
                  <a:pt x="1501775" y="574040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225"/>
                </a:lnTo>
                <a:lnTo>
                  <a:pt x="1413510" y="364490"/>
                </a:lnTo>
                <a:lnTo>
                  <a:pt x="1388745" y="326390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1770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8580"/>
                </a:lnTo>
                <a:lnTo>
                  <a:pt x="1038225" y="50800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2700"/>
                </a:lnTo>
                <a:lnTo>
                  <a:pt x="857885" y="5715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068954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70"/>
                </a:lnTo>
                <a:lnTo>
                  <a:pt x="665480" y="5715"/>
                </a:lnTo>
                <a:lnTo>
                  <a:pt x="619125" y="12700"/>
                </a:lnTo>
                <a:lnTo>
                  <a:pt x="573405" y="22860"/>
                </a:lnTo>
                <a:lnTo>
                  <a:pt x="528955" y="35560"/>
                </a:lnTo>
                <a:lnTo>
                  <a:pt x="485775" y="50800"/>
                </a:lnTo>
                <a:lnTo>
                  <a:pt x="443865" y="68580"/>
                </a:lnTo>
                <a:lnTo>
                  <a:pt x="403225" y="88900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270" y="191770"/>
                </a:lnTo>
                <a:lnTo>
                  <a:pt x="222885" y="222885"/>
                </a:lnTo>
                <a:lnTo>
                  <a:pt x="191770" y="255905"/>
                </a:lnTo>
                <a:lnTo>
                  <a:pt x="163195" y="290195"/>
                </a:lnTo>
                <a:lnTo>
                  <a:pt x="135890" y="326390"/>
                </a:lnTo>
                <a:lnTo>
                  <a:pt x="111125" y="364490"/>
                </a:lnTo>
                <a:lnTo>
                  <a:pt x="88900" y="403225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250"/>
                </a:lnTo>
                <a:lnTo>
                  <a:pt x="12700" y="903605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6955"/>
                </a:lnTo>
                <a:lnTo>
                  <a:pt x="68580" y="1079500"/>
                </a:lnTo>
                <a:lnTo>
                  <a:pt x="88900" y="1120140"/>
                </a:lnTo>
                <a:lnTo>
                  <a:pt x="111125" y="1159510"/>
                </a:lnTo>
                <a:lnTo>
                  <a:pt x="135890" y="1196975"/>
                </a:lnTo>
                <a:lnTo>
                  <a:pt x="163195" y="1233170"/>
                </a:lnTo>
                <a:lnTo>
                  <a:pt x="191770" y="1268095"/>
                </a:lnTo>
                <a:lnTo>
                  <a:pt x="222885" y="1300480"/>
                </a:lnTo>
                <a:lnTo>
                  <a:pt x="255270" y="1331595"/>
                </a:lnTo>
                <a:lnTo>
                  <a:pt x="290195" y="1360170"/>
                </a:lnTo>
                <a:lnTo>
                  <a:pt x="326390" y="1387475"/>
                </a:lnTo>
                <a:lnTo>
                  <a:pt x="363855" y="1412240"/>
                </a:lnTo>
                <a:lnTo>
                  <a:pt x="403225" y="1434465"/>
                </a:lnTo>
                <a:lnTo>
                  <a:pt x="443865" y="1454785"/>
                </a:lnTo>
                <a:lnTo>
                  <a:pt x="485775" y="1472565"/>
                </a:lnTo>
                <a:lnTo>
                  <a:pt x="528955" y="1487805"/>
                </a:lnTo>
                <a:lnTo>
                  <a:pt x="573405" y="1500505"/>
                </a:lnTo>
                <a:lnTo>
                  <a:pt x="619125" y="1510665"/>
                </a:lnTo>
                <a:lnTo>
                  <a:pt x="665480" y="1517650"/>
                </a:lnTo>
                <a:lnTo>
                  <a:pt x="713105" y="1522095"/>
                </a:lnTo>
                <a:lnTo>
                  <a:pt x="760730" y="1524000"/>
                </a:lnTo>
                <a:lnTo>
                  <a:pt x="808990" y="1522095"/>
                </a:lnTo>
                <a:lnTo>
                  <a:pt x="856615" y="1517650"/>
                </a:lnTo>
                <a:lnTo>
                  <a:pt x="902970" y="1510665"/>
                </a:lnTo>
                <a:lnTo>
                  <a:pt x="948690" y="1500505"/>
                </a:lnTo>
                <a:lnTo>
                  <a:pt x="993140" y="1487805"/>
                </a:lnTo>
                <a:lnTo>
                  <a:pt x="1036320" y="1472565"/>
                </a:lnTo>
                <a:lnTo>
                  <a:pt x="1078230" y="1454785"/>
                </a:lnTo>
                <a:lnTo>
                  <a:pt x="1118870" y="1434465"/>
                </a:lnTo>
                <a:lnTo>
                  <a:pt x="1158240" y="1412240"/>
                </a:lnTo>
                <a:lnTo>
                  <a:pt x="1195705" y="1387475"/>
                </a:lnTo>
                <a:lnTo>
                  <a:pt x="1231900" y="1360170"/>
                </a:lnTo>
                <a:lnTo>
                  <a:pt x="1266825" y="1331595"/>
                </a:lnTo>
                <a:lnTo>
                  <a:pt x="1299210" y="1300480"/>
                </a:lnTo>
                <a:lnTo>
                  <a:pt x="1330325" y="1268095"/>
                </a:lnTo>
                <a:lnTo>
                  <a:pt x="1358900" y="1233170"/>
                </a:lnTo>
                <a:lnTo>
                  <a:pt x="1385570" y="1196975"/>
                </a:lnTo>
                <a:lnTo>
                  <a:pt x="1410335" y="1159510"/>
                </a:lnTo>
                <a:lnTo>
                  <a:pt x="1433195" y="1120140"/>
                </a:lnTo>
                <a:lnTo>
                  <a:pt x="1453515" y="1079500"/>
                </a:lnTo>
                <a:lnTo>
                  <a:pt x="1470660" y="1036955"/>
                </a:lnTo>
                <a:lnTo>
                  <a:pt x="1486535" y="993775"/>
                </a:lnTo>
                <a:lnTo>
                  <a:pt x="1499235" y="949325"/>
                </a:lnTo>
                <a:lnTo>
                  <a:pt x="1508760" y="903605"/>
                </a:lnTo>
                <a:lnTo>
                  <a:pt x="1516380" y="857250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40"/>
                </a:lnTo>
                <a:lnTo>
                  <a:pt x="1516380" y="666115"/>
                </a:lnTo>
                <a:lnTo>
                  <a:pt x="1508760" y="619760"/>
                </a:lnTo>
                <a:lnTo>
                  <a:pt x="1499235" y="574040"/>
                </a:lnTo>
                <a:lnTo>
                  <a:pt x="1486535" y="529590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225"/>
                </a:lnTo>
                <a:lnTo>
                  <a:pt x="1410335" y="364490"/>
                </a:lnTo>
                <a:lnTo>
                  <a:pt x="1385570" y="326390"/>
                </a:lnTo>
                <a:lnTo>
                  <a:pt x="1358900" y="290195"/>
                </a:lnTo>
                <a:lnTo>
                  <a:pt x="1330325" y="255905"/>
                </a:lnTo>
                <a:lnTo>
                  <a:pt x="1299210" y="222885"/>
                </a:lnTo>
                <a:lnTo>
                  <a:pt x="1266825" y="191770"/>
                </a:lnTo>
                <a:lnTo>
                  <a:pt x="1231900" y="163195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8900"/>
                </a:lnTo>
                <a:lnTo>
                  <a:pt x="1078230" y="68580"/>
                </a:lnTo>
                <a:lnTo>
                  <a:pt x="1036320" y="50800"/>
                </a:lnTo>
                <a:lnTo>
                  <a:pt x="993140" y="35560"/>
                </a:lnTo>
                <a:lnTo>
                  <a:pt x="948690" y="22860"/>
                </a:lnTo>
                <a:lnTo>
                  <a:pt x="902970" y="12700"/>
                </a:lnTo>
                <a:lnTo>
                  <a:pt x="856615" y="5715"/>
                </a:lnTo>
                <a:lnTo>
                  <a:pt x="808990" y="1270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069589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40"/>
                </a:lnTo>
                <a:lnTo>
                  <a:pt x="1518285" y="666115"/>
                </a:lnTo>
                <a:lnTo>
                  <a:pt x="1510665" y="619760"/>
                </a:lnTo>
                <a:lnTo>
                  <a:pt x="1501140" y="574040"/>
                </a:lnTo>
                <a:lnTo>
                  <a:pt x="1488440" y="529589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860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5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2405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8900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10" y="35560"/>
                </a:lnTo>
                <a:lnTo>
                  <a:pt x="949960" y="22860"/>
                </a:lnTo>
                <a:lnTo>
                  <a:pt x="904240" y="13335"/>
                </a:lnTo>
                <a:lnTo>
                  <a:pt x="857885" y="5714"/>
                </a:lnTo>
                <a:lnTo>
                  <a:pt x="810260" y="1270"/>
                </a:lnTo>
                <a:lnTo>
                  <a:pt x="762000" y="0"/>
                </a:lnTo>
                <a:lnTo>
                  <a:pt x="713740" y="1270"/>
                </a:lnTo>
                <a:lnTo>
                  <a:pt x="666750" y="5714"/>
                </a:lnTo>
                <a:lnTo>
                  <a:pt x="619760" y="13335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6410" y="51435"/>
                </a:lnTo>
                <a:lnTo>
                  <a:pt x="444500" y="69214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5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3495" y="574040"/>
                </a:lnTo>
                <a:lnTo>
                  <a:pt x="13335" y="619760"/>
                </a:lnTo>
                <a:lnTo>
                  <a:pt x="6350" y="666115"/>
                </a:lnTo>
                <a:lnTo>
                  <a:pt x="1905" y="713740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250"/>
                </a:lnTo>
                <a:lnTo>
                  <a:pt x="13335" y="904240"/>
                </a:lnTo>
                <a:lnTo>
                  <a:pt x="23495" y="949325"/>
                </a:lnTo>
                <a:lnTo>
                  <a:pt x="36195" y="993775"/>
                </a:lnTo>
                <a:lnTo>
                  <a:pt x="51435" y="1037590"/>
                </a:lnTo>
                <a:lnTo>
                  <a:pt x="69215" y="1079500"/>
                </a:lnTo>
                <a:lnTo>
                  <a:pt x="89535" y="1120140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3520" y="1300480"/>
                </a:lnTo>
                <a:lnTo>
                  <a:pt x="255905" y="1331595"/>
                </a:lnTo>
                <a:lnTo>
                  <a:pt x="290830" y="1360805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6410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19760" y="1510665"/>
                </a:lnTo>
                <a:lnTo>
                  <a:pt x="666750" y="1517650"/>
                </a:lnTo>
                <a:lnTo>
                  <a:pt x="713740" y="1522095"/>
                </a:lnTo>
                <a:lnTo>
                  <a:pt x="762000" y="1524000"/>
                </a:lnTo>
                <a:lnTo>
                  <a:pt x="810260" y="1522095"/>
                </a:lnTo>
                <a:lnTo>
                  <a:pt x="857885" y="1517650"/>
                </a:lnTo>
                <a:lnTo>
                  <a:pt x="904240" y="1510665"/>
                </a:lnTo>
                <a:lnTo>
                  <a:pt x="949960" y="1500505"/>
                </a:lnTo>
                <a:lnTo>
                  <a:pt x="994410" y="1487805"/>
                </a:lnTo>
                <a:lnTo>
                  <a:pt x="1037590" y="1472565"/>
                </a:lnTo>
                <a:lnTo>
                  <a:pt x="1079500" y="1454785"/>
                </a:lnTo>
                <a:lnTo>
                  <a:pt x="1120140" y="1434465"/>
                </a:lnTo>
                <a:lnTo>
                  <a:pt x="1159510" y="1412240"/>
                </a:lnTo>
                <a:lnTo>
                  <a:pt x="1197610" y="1387475"/>
                </a:lnTo>
                <a:lnTo>
                  <a:pt x="1233805" y="1360805"/>
                </a:lnTo>
                <a:lnTo>
                  <a:pt x="1268095" y="1331595"/>
                </a:lnTo>
                <a:lnTo>
                  <a:pt x="1301115" y="1300480"/>
                </a:lnTo>
                <a:lnTo>
                  <a:pt x="1331595" y="1268095"/>
                </a:lnTo>
                <a:lnTo>
                  <a:pt x="1360805" y="1233170"/>
                </a:lnTo>
                <a:lnTo>
                  <a:pt x="1387475" y="1196975"/>
                </a:lnTo>
                <a:lnTo>
                  <a:pt x="1412240" y="1159510"/>
                </a:lnTo>
                <a:lnTo>
                  <a:pt x="1435100" y="1120140"/>
                </a:lnTo>
                <a:lnTo>
                  <a:pt x="1454785" y="1079500"/>
                </a:lnTo>
                <a:lnTo>
                  <a:pt x="1472565" y="1037590"/>
                </a:lnTo>
                <a:lnTo>
                  <a:pt x="1488440" y="993775"/>
                </a:lnTo>
                <a:lnTo>
                  <a:pt x="1501140" y="949325"/>
                </a:lnTo>
                <a:lnTo>
                  <a:pt x="1510665" y="904240"/>
                </a:lnTo>
                <a:lnTo>
                  <a:pt x="1518285" y="857250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907794" y="157988"/>
            <a:ext cx="568388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202089"/>
                </a:solidFill>
              </a:rPr>
              <a:t>IN </a:t>
            </a:r>
            <a:r>
              <a:rPr sz="3500" spc="-5" dirty="0">
                <a:solidFill>
                  <a:srgbClr val="202089"/>
                </a:solidFill>
              </a:rPr>
              <a:t>FOCUS </a:t>
            </a:r>
            <a:r>
              <a:rPr sz="3500" dirty="0">
                <a:solidFill>
                  <a:srgbClr val="202089"/>
                </a:solidFill>
              </a:rPr>
              <a:t>by</a:t>
            </a:r>
            <a:r>
              <a:rPr sz="3500" spc="-55" dirty="0">
                <a:solidFill>
                  <a:srgbClr val="202089"/>
                </a:solidFill>
              </a:rPr>
              <a:t> </a:t>
            </a:r>
            <a:r>
              <a:rPr sz="3500" dirty="0">
                <a:solidFill>
                  <a:srgbClr val="202089"/>
                </a:solidFill>
              </a:rPr>
              <a:t>EUROCHAM:</a:t>
            </a:r>
            <a:endParaRPr sz="3500"/>
          </a:p>
        </p:txBody>
      </p:sp>
      <p:sp>
        <p:nvSpPr>
          <p:cNvPr id="9" name="object 9"/>
          <p:cNvSpPr txBox="1"/>
          <p:nvPr/>
        </p:nvSpPr>
        <p:spPr>
          <a:xfrm>
            <a:off x="567944" y="1266189"/>
            <a:ext cx="6369050" cy="445057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9565" indent="-317500">
              <a:lnSpc>
                <a:spcPct val="100000"/>
              </a:lnSpc>
              <a:spcBef>
                <a:spcPts val="105"/>
              </a:spcBef>
              <a:buClr>
                <a:srgbClr val="FF0000"/>
              </a:buClr>
              <a:buSzPct val="140000"/>
              <a:buChar char="•"/>
              <a:tabLst>
                <a:tab pos="329565" algn="l"/>
                <a:tab pos="33020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Full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member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WTO since</a:t>
            </a:r>
            <a:r>
              <a:rPr sz="2000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2007</a:t>
            </a:r>
            <a:endParaRPr sz="2000" dirty="0">
              <a:latin typeface="Arial"/>
              <a:cs typeface="Arial"/>
            </a:endParaRPr>
          </a:p>
          <a:p>
            <a:pPr marL="303530" indent="-291465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50000"/>
              <a:buChar char="•"/>
              <a:tabLst>
                <a:tab pos="303530" algn="l"/>
                <a:tab pos="30416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Involvement in the CPTPP &amp;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EVFTA</a:t>
            </a:r>
            <a:endParaRPr sz="2000" dirty="0">
              <a:latin typeface="Arial"/>
              <a:cs typeface="Arial"/>
            </a:endParaRPr>
          </a:p>
          <a:p>
            <a:pPr marL="360045" indent="-347980">
              <a:lnSpc>
                <a:spcPct val="100000"/>
              </a:lnSpc>
              <a:spcBef>
                <a:spcPts val="395"/>
              </a:spcBef>
              <a:buClr>
                <a:srgbClr val="FF0000"/>
              </a:buClr>
              <a:buSzPct val="150000"/>
              <a:buChar char="•"/>
              <a:tabLst>
                <a:tab pos="360045" algn="l"/>
                <a:tab pos="36068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Fast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Growing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Economy</a:t>
            </a:r>
            <a:endParaRPr sz="2000" dirty="0">
              <a:latin typeface="Arial"/>
              <a:cs typeface="Arial"/>
            </a:endParaRPr>
          </a:p>
          <a:p>
            <a:pPr marL="360045" indent="-347980">
              <a:lnSpc>
                <a:spcPct val="100000"/>
              </a:lnSpc>
              <a:spcBef>
                <a:spcPts val="350"/>
              </a:spcBef>
              <a:buClr>
                <a:srgbClr val="FF0000"/>
              </a:buClr>
              <a:buSzPct val="150000"/>
              <a:buChar char="•"/>
              <a:tabLst>
                <a:tab pos="360045" algn="l"/>
                <a:tab pos="36068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FDI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inflows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forecast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remains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strong</a:t>
            </a:r>
            <a:endParaRPr sz="2000" dirty="0">
              <a:latin typeface="Arial"/>
              <a:cs typeface="Arial"/>
            </a:endParaRPr>
          </a:p>
          <a:p>
            <a:pPr marL="360045" indent="-347980">
              <a:lnSpc>
                <a:spcPct val="100000"/>
              </a:lnSpc>
              <a:spcBef>
                <a:spcPts val="310"/>
              </a:spcBef>
              <a:buClr>
                <a:srgbClr val="FF0000"/>
              </a:buClr>
              <a:buSzPct val="150000"/>
              <a:buChar char="•"/>
              <a:tabLst>
                <a:tab pos="360045" algn="l"/>
                <a:tab pos="36068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Inflation is at moderate</a:t>
            </a:r>
            <a:r>
              <a:rPr sz="200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rate</a:t>
            </a:r>
            <a:endParaRPr sz="2000" dirty="0">
              <a:latin typeface="Arial"/>
              <a:cs typeface="Arial"/>
            </a:endParaRPr>
          </a:p>
          <a:p>
            <a:pPr marL="360045" indent="-347980">
              <a:lnSpc>
                <a:spcPct val="100000"/>
              </a:lnSpc>
              <a:spcBef>
                <a:spcPts val="330"/>
              </a:spcBef>
              <a:buClr>
                <a:srgbClr val="FF0000"/>
              </a:buClr>
              <a:buSzPct val="150000"/>
              <a:buChar char="•"/>
              <a:tabLst>
                <a:tab pos="360045" algn="l"/>
                <a:tab pos="36068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Exchange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rates are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stable</a:t>
            </a:r>
            <a:endParaRPr sz="2000" dirty="0">
              <a:latin typeface="Arial"/>
              <a:cs typeface="Arial"/>
            </a:endParaRPr>
          </a:p>
          <a:p>
            <a:pPr marL="360045" indent="-347980">
              <a:lnSpc>
                <a:spcPct val="100000"/>
              </a:lnSpc>
              <a:spcBef>
                <a:spcPts val="550"/>
              </a:spcBef>
              <a:buClr>
                <a:srgbClr val="FF0000"/>
              </a:buClr>
              <a:buSzPct val="150000"/>
              <a:buChar char="•"/>
              <a:tabLst>
                <a:tab pos="360045" algn="l"/>
                <a:tab pos="36068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Political</a:t>
            </a:r>
            <a:r>
              <a:rPr sz="2000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stability</a:t>
            </a:r>
            <a:endParaRPr sz="2000" dirty="0">
              <a:latin typeface="Arial"/>
              <a:cs typeface="Arial"/>
            </a:endParaRPr>
          </a:p>
          <a:p>
            <a:pPr marL="360045" indent="-347980">
              <a:lnSpc>
                <a:spcPct val="100000"/>
              </a:lnSpc>
              <a:spcBef>
                <a:spcPts val="185"/>
              </a:spcBef>
              <a:buClr>
                <a:srgbClr val="FF0000"/>
              </a:buClr>
              <a:buSzPct val="150000"/>
              <a:buChar char="•"/>
              <a:tabLst>
                <a:tab pos="360045" algn="l"/>
                <a:tab pos="36068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Country risk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at its lowest since the economic</a:t>
            </a:r>
            <a:r>
              <a:rPr sz="2000" spc="-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 smtClean="0">
                <a:solidFill>
                  <a:srgbClr val="001F5F"/>
                </a:solidFill>
                <a:latin typeface="Arial"/>
                <a:cs typeface="Arial"/>
              </a:rPr>
              <a:t>crisis</a:t>
            </a:r>
            <a:endParaRPr lang="nl-NL" sz="2800" spc="-5" dirty="0">
              <a:solidFill>
                <a:srgbClr val="001F5F"/>
              </a:solidFill>
              <a:latin typeface="Arial"/>
              <a:cs typeface="Arial"/>
            </a:endParaRPr>
          </a:p>
          <a:p>
            <a:pPr marL="360045" indent="-347980">
              <a:lnSpc>
                <a:spcPct val="100000"/>
              </a:lnSpc>
              <a:spcBef>
                <a:spcPts val="185"/>
              </a:spcBef>
              <a:buClr>
                <a:srgbClr val="FF0000"/>
              </a:buClr>
              <a:buSzPct val="150000"/>
              <a:buChar char="•"/>
              <a:tabLst>
                <a:tab pos="360045" algn="l"/>
                <a:tab pos="360680" algn="l"/>
              </a:tabLst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Continued efforts to enhance stability and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predictability</a:t>
            </a:r>
          </a:p>
          <a:p>
            <a:pPr marL="360045" indent="-347980">
              <a:lnSpc>
                <a:spcPct val="100000"/>
              </a:lnSpc>
              <a:spcBef>
                <a:spcPts val="185"/>
              </a:spcBef>
              <a:buClr>
                <a:srgbClr val="FF0000"/>
              </a:buClr>
              <a:buSzPct val="150000"/>
              <a:buChar char="•"/>
              <a:tabLst>
                <a:tab pos="360045" algn="l"/>
                <a:tab pos="360680" algn="l"/>
              </a:tabLst>
            </a:pPr>
            <a:r>
              <a:rPr lang="en-GB" sz="2000" dirty="0"/>
              <a:t>region’s preeminent investment </a:t>
            </a:r>
            <a:r>
              <a:rPr lang="en-GB" sz="2000" dirty="0" smtClean="0"/>
              <a:t>destination with </a:t>
            </a:r>
            <a:r>
              <a:rPr lang="en-GB" sz="2000" dirty="0"/>
              <a:t>Proactive and investor-focused </a:t>
            </a:r>
            <a:r>
              <a:rPr lang="en-GB" sz="2000" dirty="0" smtClean="0"/>
              <a:t>policies</a:t>
            </a:r>
          </a:p>
          <a:p>
            <a:pPr marL="360045" indent="-347980">
              <a:lnSpc>
                <a:spcPct val="100000"/>
              </a:lnSpc>
              <a:spcBef>
                <a:spcPts val="185"/>
              </a:spcBef>
              <a:buClr>
                <a:srgbClr val="FF0000"/>
              </a:buClr>
              <a:buSzPct val="150000"/>
              <a:buChar char="•"/>
              <a:tabLst>
                <a:tab pos="360045" algn="l"/>
                <a:tab pos="360680" algn="l"/>
              </a:tabLst>
            </a:pPr>
            <a:endParaRPr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89711" y="6324600"/>
            <a:ext cx="229044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latin typeface="Arial"/>
                <a:cs typeface="Arial"/>
              </a:rPr>
              <a:t>* </a:t>
            </a:r>
            <a:r>
              <a:rPr sz="1400" i="1" spc="-5" dirty="0">
                <a:latin typeface="Arial"/>
                <a:cs typeface="Arial"/>
              </a:rPr>
              <a:t>Eurocham </a:t>
            </a:r>
            <a:r>
              <a:rPr sz="1400" i="1" dirty="0" err="1">
                <a:latin typeface="Arial"/>
                <a:cs typeface="Arial"/>
              </a:rPr>
              <a:t>Whitebook</a:t>
            </a:r>
            <a:r>
              <a:rPr sz="1400" i="1" spc="-80" dirty="0">
                <a:latin typeface="Arial"/>
                <a:cs typeface="Arial"/>
              </a:rPr>
              <a:t> </a:t>
            </a:r>
            <a:r>
              <a:rPr lang="nl-NL" sz="1400" i="1" dirty="0" smtClean="0">
                <a:latin typeface="Arial"/>
                <a:cs typeface="Arial"/>
              </a:rPr>
              <a:t>2024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172200" y="1776095"/>
            <a:ext cx="2377440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889" y="2729483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3335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5099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5099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5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750"/>
                </a:lnTo>
                <a:lnTo>
                  <a:pt x="1508760" y="619760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5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72934" y="2730119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39"/>
                </a:lnTo>
                <a:lnTo>
                  <a:pt x="1518285" y="666750"/>
                </a:lnTo>
                <a:lnTo>
                  <a:pt x="1510665" y="620394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4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7044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20394"/>
                </a:lnTo>
                <a:lnTo>
                  <a:pt x="6350" y="666750"/>
                </a:lnTo>
                <a:lnTo>
                  <a:pt x="1905" y="713739"/>
                </a:lnTo>
                <a:lnTo>
                  <a:pt x="0" y="762000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1114"/>
                </a:lnTo>
                <a:lnTo>
                  <a:pt x="255905" y="1331594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6410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0664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0664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199"/>
                </a:lnTo>
                <a:lnTo>
                  <a:pt x="1079500" y="1455419"/>
                </a:lnTo>
                <a:lnTo>
                  <a:pt x="1120140" y="1435099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1594"/>
                </a:lnTo>
                <a:lnTo>
                  <a:pt x="1301115" y="1301114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7696199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45" dirty="0">
                <a:solidFill>
                  <a:srgbClr val="202089"/>
                </a:solidFill>
              </a:rPr>
              <a:t>WHY</a:t>
            </a:r>
            <a:r>
              <a:rPr sz="3500" spc="-55" dirty="0">
                <a:solidFill>
                  <a:srgbClr val="202089"/>
                </a:solidFill>
              </a:rPr>
              <a:t> </a:t>
            </a:r>
            <a:r>
              <a:rPr sz="3500" spc="-125" dirty="0">
                <a:solidFill>
                  <a:srgbClr val="202089"/>
                </a:solidFill>
              </a:rPr>
              <a:t>VIETNAM</a:t>
            </a:r>
            <a:r>
              <a:rPr sz="3500" spc="-125" dirty="0" smtClean="0">
                <a:solidFill>
                  <a:srgbClr val="202089"/>
                </a:solidFill>
              </a:rPr>
              <a:t>?</a:t>
            </a:r>
            <a:r>
              <a:rPr lang="nl-NL" sz="3500" spc="-125" dirty="0" smtClean="0">
                <a:solidFill>
                  <a:srgbClr val="202089"/>
                </a:solidFill>
              </a:rPr>
              <a:t> In short answers:</a:t>
            </a:r>
            <a:endParaRPr sz="3500" dirty="0"/>
          </a:p>
        </p:txBody>
      </p:sp>
      <p:sp>
        <p:nvSpPr>
          <p:cNvPr id="5" name="object 5"/>
          <p:cNvSpPr txBox="1"/>
          <p:nvPr/>
        </p:nvSpPr>
        <p:spPr>
          <a:xfrm>
            <a:off x="312627" y="881299"/>
            <a:ext cx="8571865" cy="5976701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60045" marR="643890" indent="-346075">
              <a:lnSpc>
                <a:spcPct val="75500"/>
              </a:lnSpc>
              <a:spcBef>
                <a:spcPts val="74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60680" algn="l"/>
              </a:tabLst>
            </a:pP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Political stability and open government for you so that you can only need to focus on your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business</a:t>
            </a:r>
            <a:endParaRPr lang="en-GB" sz="2200" spc="-5" dirty="0">
              <a:solidFill>
                <a:srgbClr val="001F5F"/>
              </a:solidFill>
              <a:latin typeface="Arial"/>
              <a:cs typeface="Arial"/>
            </a:endParaRPr>
          </a:p>
          <a:p>
            <a:pPr marL="360045" marR="643890" indent="-346075">
              <a:lnSpc>
                <a:spcPct val="75500"/>
              </a:lnSpc>
              <a:spcBef>
                <a:spcPts val="74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60680" algn="l"/>
              </a:tabLst>
            </a:pPr>
            <a:endParaRPr lang="en-GB" sz="2200" spc="-5" dirty="0">
              <a:solidFill>
                <a:srgbClr val="001F5F"/>
              </a:solidFill>
              <a:latin typeface="Arial"/>
              <a:cs typeface="Arial"/>
            </a:endParaRPr>
          </a:p>
          <a:p>
            <a:pPr marL="360045" marR="643890" indent="-346075">
              <a:lnSpc>
                <a:spcPct val="75500"/>
              </a:lnSpc>
              <a:spcBef>
                <a:spcPts val="74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60680" algn="l"/>
              </a:tabLst>
            </a:pP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Huge work force can satisfy your need and transfer your ideal to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reality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(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Large, </a:t>
            </a:r>
            <a:r>
              <a:rPr lang="en-GB" sz="2200" spc="-5" dirty="0" err="1">
                <a:solidFill>
                  <a:srgbClr val="001F5F"/>
                </a:solidFill>
                <a:latin typeface="Arial"/>
                <a:cs typeface="Arial"/>
              </a:rPr>
              <a:t>skillful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 and </a:t>
            </a:r>
            <a:r>
              <a:rPr lang="en-GB" sz="2200" dirty="0">
                <a:solidFill>
                  <a:srgbClr val="001F5F"/>
                </a:solidFill>
                <a:latin typeface="Arial"/>
                <a:cs typeface="Arial"/>
              </a:rPr>
              <a:t>low-cost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workforce (highly evaluated by JETRO-  Japan)</a:t>
            </a:r>
            <a:endParaRPr lang="en-GB" sz="2200" dirty="0">
              <a:latin typeface="Arial"/>
              <a:cs typeface="Arial"/>
            </a:endParaRPr>
          </a:p>
          <a:p>
            <a:pPr marL="13970" marR="643890">
              <a:lnSpc>
                <a:spcPct val="75500"/>
              </a:lnSpc>
              <a:spcBef>
                <a:spcPts val="740"/>
              </a:spcBef>
              <a:buClr>
                <a:srgbClr val="FF0000"/>
              </a:buClr>
              <a:buSzPct val="150000"/>
              <a:tabLst>
                <a:tab pos="360680" algn="l"/>
              </a:tabLst>
            </a:pPr>
            <a:endParaRPr lang="en-GB" sz="2200" spc="-5" dirty="0">
              <a:solidFill>
                <a:srgbClr val="001F5F"/>
              </a:solidFill>
              <a:latin typeface="Arial"/>
              <a:cs typeface="Arial"/>
            </a:endParaRPr>
          </a:p>
          <a:p>
            <a:pPr marL="360045" indent="-347980">
              <a:lnSpc>
                <a:spcPct val="100000"/>
              </a:lnSpc>
              <a:spcBef>
                <a:spcPts val="35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60680" algn="l"/>
              </a:tabLst>
            </a:pP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Huge market for your products and service through domestic and world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market with strategic geo-political position:</a:t>
            </a:r>
            <a:endParaRPr lang="en-GB" sz="2200" dirty="0">
              <a:latin typeface="Arial"/>
              <a:cs typeface="Arial"/>
            </a:endParaRPr>
          </a:p>
          <a:p>
            <a:pPr marL="817244" marR="528955" lvl="1" indent="-347980">
              <a:lnSpc>
                <a:spcPts val="2380"/>
              </a:lnSpc>
              <a:spcBef>
                <a:spcPts val="935"/>
              </a:spcBef>
              <a:buClr>
                <a:srgbClr val="FF0000"/>
              </a:buClr>
              <a:buSzPct val="150000"/>
              <a:buFont typeface="Arial"/>
              <a:buChar char="•"/>
              <a:tabLst>
                <a:tab pos="815975" algn="l"/>
                <a:tab pos="816610" algn="l"/>
              </a:tabLst>
            </a:pPr>
            <a:r>
              <a:rPr lang="en-GB" sz="2200" spc="-5" dirty="0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r>
              <a:rPr lang="en-GB" sz="22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centrally-located to access China and other East Asia &amp;  Australasia</a:t>
            </a:r>
            <a:r>
              <a:rPr lang="en-GB" sz="22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markets</a:t>
            </a:r>
            <a:endParaRPr lang="en-GB" sz="2200" dirty="0">
              <a:latin typeface="Arial"/>
              <a:cs typeface="Arial"/>
            </a:endParaRPr>
          </a:p>
          <a:p>
            <a:pPr marL="817244" marR="820419" lvl="1" indent="-346710">
              <a:lnSpc>
                <a:spcPct val="72300"/>
              </a:lnSpc>
              <a:spcBef>
                <a:spcPts val="1625"/>
              </a:spcBef>
              <a:buClr>
                <a:srgbClr val="FF0000"/>
              </a:buClr>
              <a:buSzPct val="150000"/>
              <a:buChar char="•"/>
              <a:tabLst>
                <a:tab pos="815975" algn="l"/>
                <a:tab pos="816610" algn="l"/>
              </a:tabLst>
            </a:pP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Bridge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ASEAN and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EU with </a:t>
            </a:r>
            <a:r>
              <a:rPr lang="en-GB" sz="2200" spc="-5" smtClean="0">
                <a:solidFill>
                  <a:srgbClr val="001F5F"/>
                </a:solidFill>
                <a:latin typeface="Arial"/>
                <a:cs typeface="Arial"/>
              </a:rPr>
              <a:t>sea port</a:t>
            </a:r>
            <a:endParaRPr lang="en-GB" sz="2200" spc="-5" dirty="0" smtClean="0">
              <a:solidFill>
                <a:srgbClr val="001F5F"/>
              </a:solidFill>
              <a:latin typeface="Arial"/>
              <a:cs typeface="Arial"/>
            </a:endParaRPr>
          </a:p>
          <a:p>
            <a:pPr marL="13970" marR="643890">
              <a:lnSpc>
                <a:spcPct val="75500"/>
              </a:lnSpc>
              <a:spcBef>
                <a:spcPts val="740"/>
              </a:spcBef>
              <a:buClr>
                <a:srgbClr val="FF0000"/>
              </a:buClr>
              <a:buSzPct val="150000"/>
              <a:tabLst>
                <a:tab pos="360680" algn="l"/>
              </a:tabLst>
            </a:pPr>
            <a:endParaRPr lang="en-GB" sz="2200" spc="-5" dirty="0">
              <a:solidFill>
                <a:srgbClr val="001F5F"/>
              </a:solidFill>
              <a:latin typeface="Arial"/>
              <a:cs typeface="Arial"/>
            </a:endParaRPr>
          </a:p>
          <a:p>
            <a:pPr marL="360045" marR="643890" indent="-346075">
              <a:lnSpc>
                <a:spcPct val="75500"/>
              </a:lnSpc>
              <a:spcBef>
                <a:spcPts val="74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60680" algn="l"/>
              </a:tabLst>
            </a:pP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And you are protected by EVIPA or bilateral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investment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protection agreement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.</a:t>
            </a:r>
          </a:p>
          <a:p>
            <a:pPr marL="360045" marR="643890" indent="-346075">
              <a:lnSpc>
                <a:spcPct val="75500"/>
              </a:lnSpc>
              <a:spcBef>
                <a:spcPts val="74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60680" algn="l"/>
              </a:tabLst>
            </a:pPr>
            <a:endParaRPr lang="en-GB" sz="2200" spc="-5" dirty="0">
              <a:solidFill>
                <a:srgbClr val="001F5F"/>
              </a:solidFill>
              <a:latin typeface="Arial"/>
              <a:cs typeface="Arial"/>
            </a:endParaRPr>
          </a:p>
          <a:p>
            <a:pPr marL="360045" marR="643890" indent="-346075">
              <a:lnSpc>
                <a:spcPct val="75500"/>
              </a:lnSpc>
              <a:spcBef>
                <a:spcPts val="74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60680" algn="l"/>
              </a:tabLst>
            </a:pP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Finally, you are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welcomed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in Vietnam due to complemental economic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structure and your value</a:t>
            </a: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504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889" y="2729483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3335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5099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5099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5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750"/>
                </a:lnTo>
                <a:lnTo>
                  <a:pt x="1508760" y="619760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5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72934" y="2730119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39"/>
                </a:lnTo>
                <a:lnTo>
                  <a:pt x="1518285" y="666750"/>
                </a:lnTo>
                <a:lnTo>
                  <a:pt x="1510665" y="620394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4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7044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20394"/>
                </a:lnTo>
                <a:lnTo>
                  <a:pt x="6350" y="666750"/>
                </a:lnTo>
                <a:lnTo>
                  <a:pt x="1905" y="713739"/>
                </a:lnTo>
                <a:lnTo>
                  <a:pt x="0" y="762000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1114"/>
                </a:lnTo>
                <a:lnTo>
                  <a:pt x="255905" y="1331594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6410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0664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0664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199"/>
                </a:lnTo>
                <a:lnTo>
                  <a:pt x="1079500" y="1455419"/>
                </a:lnTo>
                <a:lnTo>
                  <a:pt x="1120140" y="1435099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1594"/>
                </a:lnTo>
                <a:lnTo>
                  <a:pt x="1301115" y="1301114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9600" y="316738"/>
            <a:ext cx="7696199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nl-NL" sz="5200" spc="45" dirty="0" smtClean="0">
                <a:solidFill>
                  <a:srgbClr val="FF0000"/>
                </a:solidFill>
              </a:rPr>
              <a:t>Viet Nam in your....???</a:t>
            </a:r>
            <a:endParaRPr sz="5200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VNtra\Desktop\using-a-calculator-800x44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09688"/>
            <a:ext cx="7620000" cy="218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VNtra\Desktop\AI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06" y="3686177"/>
            <a:ext cx="7620000" cy="240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90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889" y="2729483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3335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5099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5099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5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750"/>
                </a:lnTo>
                <a:lnTo>
                  <a:pt x="1508760" y="619760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5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72934" y="2730119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39"/>
                </a:lnTo>
                <a:lnTo>
                  <a:pt x="1518285" y="666750"/>
                </a:lnTo>
                <a:lnTo>
                  <a:pt x="1510665" y="620394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4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7044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20394"/>
                </a:lnTo>
                <a:lnTo>
                  <a:pt x="6350" y="666750"/>
                </a:lnTo>
                <a:lnTo>
                  <a:pt x="1905" y="713739"/>
                </a:lnTo>
                <a:lnTo>
                  <a:pt x="0" y="762000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1114"/>
                </a:lnTo>
                <a:lnTo>
                  <a:pt x="255905" y="1331594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6410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0664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0664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199"/>
                </a:lnTo>
                <a:lnTo>
                  <a:pt x="1079500" y="1455419"/>
                </a:lnTo>
                <a:lnTo>
                  <a:pt x="1120140" y="1435099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1594"/>
                </a:lnTo>
                <a:lnTo>
                  <a:pt x="1301115" y="1301114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9600" y="316738"/>
            <a:ext cx="7696199" cy="2705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nl-NL" sz="3500" spc="45" dirty="0" smtClean="0">
                <a:solidFill>
                  <a:srgbClr val="202089"/>
                </a:solidFill>
              </a:rPr>
              <a:t/>
            </a:r>
            <a:br>
              <a:rPr lang="nl-NL" sz="3500" spc="45" dirty="0" smtClean="0">
                <a:solidFill>
                  <a:srgbClr val="202089"/>
                </a:solidFill>
              </a:rPr>
            </a:br>
            <a:r>
              <a:rPr lang="nl-NL" sz="3500" spc="45" dirty="0" smtClean="0">
                <a:solidFill>
                  <a:srgbClr val="202089"/>
                </a:solidFill>
              </a:rPr>
              <a:t>TRADE WITH VIET NAM:</a:t>
            </a:r>
            <a:br>
              <a:rPr lang="nl-NL" sz="3500" spc="45" dirty="0" smtClean="0">
                <a:solidFill>
                  <a:srgbClr val="202089"/>
                </a:solidFill>
              </a:rPr>
            </a:br>
            <a:r>
              <a:rPr lang="nl-NL" sz="3500" spc="45" dirty="0" smtClean="0">
                <a:solidFill>
                  <a:srgbClr val="202089"/>
                </a:solidFill>
              </a:rPr>
              <a:t/>
            </a:r>
            <a:br>
              <a:rPr lang="nl-NL" sz="3500" spc="45" dirty="0" smtClean="0">
                <a:solidFill>
                  <a:srgbClr val="202089"/>
                </a:solidFill>
              </a:rPr>
            </a:br>
            <a:r>
              <a:rPr lang="nl-NL" sz="3500" spc="45" dirty="0" smtClean="0">
                <a:solidFill>
                  <a:srgbClr val="FF0000"/>
                </a:solidFill>
              </a:rPr>
              <a:t>business with Vietnam, trade for over the WORLD</a:t>
            </a:r>
            <a:endParaRPr sz="3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89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2019" y="1510538"/>
            <a:ext cx="7211441" cy="33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846" y="2133473"/>
            <a:ext cx="9114153" cy="133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06272" y="498094"/>
            <a:ext cx="7303770" cy="83185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738120" marR="5080" indent="-2726055">
              <a:lnSpc>
                <a:spcPts val="3110"/>
              </a:lnSpc>
              <a:spcBef>
                <a:spcPts val="310"/>
              </a:spcBef>
            </a:pPr>
            <a:r>
              <a:rPr sz="2700" spc="-10" dirty="0">
                <a:solidFill>
                  <a:srgbClr val="50B847"/>
                </a:solidFill>
              </a:rPr>
              <a:t>FTA </a:t>
            </a:r>
            <a:r>
              <a:rPr sz="2700" dirty="0">
                <a:solidFill>
                  <a:srgbClr val="50B847"/>
                </a:solidFill>
              </a:rPr>
              <a:t>in which </a:t>
            </a:r>
            <a:r>
              <a:rPr sz="2700" spc="-5" dirty="0">
                <a:solidFill>
                  <a:srgbClr val="50B847"/>
                </a:solidFill>
              </a:rPr>
              <a:t>Vietnam has </a:t>
            </a:r>
            <a:r>
              <a:rPr sz="2700" dirty="0">
                <a:solidFill>
                  <a:srgbClr val="50B847"/>
                </a:solidFill>
              </a:rPr>
              <a:t>joined </a:t>
            </a:r>
            <a:r>
              <a:rPr sz="2700" spc="-5" dirty="0">
                <a:solidFill>
                  <a:srgbClr val="50B847"/>
                </a:solidFill>
              </a:rPr>
              <a:t>cover most  </a:t>
            </a:r>
            <a:r>
              <a:rPr sz="2700" spc="-5" dirty="0" smtClean="0">
                <a:solidFill>
                  <a:srgbClr val="50B847"/>
                </a:solidFill>
              </a:rPr>
              <a:t>continents</a:t>
            </a:r>
            <a:r>
              <a:rPr sz="2700" spc="-5" dirty="0">
                <a:solidFill>
                  <a:srgbClr val="50B847"/>
                </a:solidFill>
              </a:rPr>
              <a:t>.</a:t>
            </a:r>
            <a:endParaRPr sz="2700" dirty="0"/>
          </a:p>
        </p:txBody>
      </p:sp>
      <p:sp>
        <p:nvSpPr>
          <p:cNvPr id="5" name="object 5"/>
          <p:cNvSpPr txBox="1"/>
          <p:nvPr/>
        </p:nvSpPr>
        <p:spPr>
          <a:xfrm>
            <a:off x="1894077" y="2317267"/>
            <a:ext cx="6156325" cy="1472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3175" algn="ctr">
              <a:lnSpc>
                <a:spcPct val="143900"/>
              </a:lnSpc>
              <a:spcBef>
                <a:spcPts val="95"/>
              </a:spcBef>
            </a:pPr>
            <a:r>
              <a:rPr sz="2200" b="1" spc="-5" dirty="0">
                <a:solidFill>
                  <a:srgbClr val="00A7E0"/>
                </a:solidFill>
                <a:latin typeface="Arial"/>
                <a:cs typeface="Arial"/>
              </a:rPr>
              <a:t>COUPLED WITH WTO ACCESSION IN 2007,  IMPLEMENTATION OF FTAs CONTRIBUTE </a:t>
            </a:r>
            <a:r>
              <a:rPr sz="2200" b="1" dirty="0">
                <a:solidFill>
                  <a:srgbClr val="00A7E0"/>
                </a:solidFill>
                <a:latin typeface="Arial"/>
                <a:cs typeface="Arial"/>
              </a:rPr>
              <a:t>TO  </a:t>
            </a:r>
            <a:r>
              <a:rPr sz="2200" b="1" spc="-5" dirty="0">
                <a:solidFill>
                  <a:srgbClr val="00A7E0"/>
                </a:solidFill>
                <a:latin typeface="Arial"/>
                <a:cs typeface="Arial"/>
              </a:rPr>
              <a:t>BOOSTING</a:t>
            </a:r>
            <a:endParaRPr sz="22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308730" y="3950083"/>
          <a:ext cx="5527675" cy="17584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3545"/>
                <a:gridCol w="2564130"/>
              </a:tblGrid>
              <a:tr h="1758485">
                <a:tc>
                  <a:txBody>
                    <a:bodyPr/>
                    <a:lstStyle/>
                    <a:p>
                      <a:pPr marL="254635">
                        <a:lnSpc>
                          <a:spcPts val="2430"/>
                        </a:lnSpc>
                      </a:pPr>
                      <a:r>
                        <a:rPr sz="2200" b="1" spc="-5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GDP</a:t>
                      </a:r>
                      <a:r>
                        <a:rPr sz="2200" b="1" spc="-15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spc="-5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up</a:t>
                      </a:r>
                      <a:endParaRPr sz="2200">
                        <a:latin typeface="Arial"/>
                        <a:cs typeface="Arial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2200" b="1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2200" b="1" spc="-30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spc="5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&gt;300%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53210">
                        <a:lnSpc>
                          <a:spcPts val="2430"/>
                        </a:lnSpc>
                      </a:pPr>
                      <a:r>
                        <a:rPr sz="2200" b="1" spc="-5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Export</a:t>
                      </a:r>
                      <a:endParaRPr sz="2200">
                        <a:latin typeface="Arial"/>
                        <a:cs typeface="Arial"/>
                      </a:endParaRPr>
                    </a:p>
                    <a:p>
                      <a:pPr marL="1824355" marR="205104" indent="-187960">
                        <a:lnSpc>
                          <a:spcPct val="143600"/>
                        </a:lnSpc>
                      </a:pPr>
                      <a:r>
                        <a:rPr sz="2200" b="1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value  </a:t>
                      </a:r>
                      <a:r>
                        <a:rPr sz="2200" b="1" spc="-5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up</a:t>
                      </a:r>
                      <a:endParaRPr sz="2200">
                        <a:latin typeface="Arial"/>
                        <a:cs typeface="Arial"/>
                      </a:endParaRPr>
                    </a:p>
                    <a:p>
                      <a:pPr marL="1637030">
                        <a:lnSpc>
                          <a:spcPts val="2565"/>
                        </a:lnSpc>
                        <a:spcBef>
                          <a:spcPts val="1170"/>
                        </a:spcBef>
                      </a:pPr>
                      <a:r>
                        <a:rPr sz="2200" b="1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350%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1130300" y="3939540"/>
            <a:ext cx="2162175" cy="16770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21604" y="3939540"/>
            <a:ext cx="2393314" cy="16774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Ntra\Desktop\Pictur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83" y="218223"/>
            <a:ext cx="8822517" cy="47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VNtra\Desktop\Doc1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105400"/>
            <a:ext cx="5815013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VNtra\Desktop\Doc1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83" y="5230036"/>
            <a:ext cx="2878917" cy="143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864360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29">
                <a:moveTo>
                  <a:pt x="762000" y="0"/>
                </a:moveTo>
                <a:lnTo>
                  <a:pt x="713740" y="1904"/>
                </a:lnTo>
                <a:lnTo>
                  <a:pt x="666115" y="6350"/>
                </a:lnTo>
                <a:lnTo>
                  <a:pt x="619759" y="13335"/>
                </a:lnTo>
                <a:lnTo>
                  <a:pt x="574675" y="23494"/>
                </a:lnTo>
                <a:lnTo>
                  <a:pt x="529590" y="36194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59" y="364489"/>
                </a:lnTo>
                <a:lnTo>
                  <a:pt x="89534" y="403225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3604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19"/>
                </a:lnTo>
                <a:lnTo>
                  <a:pt x="69215" y="1078229"/>
                </a:lnTo>
                <a:lnTo>
                  <a:pt x="89534" y="1119504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4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69"/>
                </a:lnTo>
                <a:lnTo>
                  <a:pt x="403859" y="1433194"/>
                </a:lnTo>
                <a:lnTo>
                  <a:pt x="444500" y="1453514"/>
                </a:lnTo>
                <a:lnTo>
                  <a:pt x="486409" y="1471294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4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4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4"/>
                </a:lnTo>
                <a:lnTo>
                  <a:pt x="1079500" y="1453514"/>
                </a:lnTo>
                <a:lnTo>
                  <a:pt x="1120140" y="1433194"/>
                </a:lnTo>
                <a:lnTo>
                  <a:pt x="1159509" y="1410969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4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9504"/>
                </a:lnTo>
                <a:lnTo>
                  <a:pt x="1454784" y="1078229"/>
                </a:lnTo>
                <a:lnTo>
                  <a:pt x="1472565" y="1036319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3604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6114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225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4" y="290194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4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4"/>
                </a:lnTo>
                <a:lnTo>
                  <a:pt x="949325" y="23494"/>
                </a:lnTo>
                <a:lnTo>
                  <a:pt x="904240" y="13335"/>
                </a:lnTo>
                <a:lnTo>
                  <a:pt x="857884" y="6350"/>
                </a:lnTo>
                <a:lnTo>
                  <a:pt x="810259" y="1904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86436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29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225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3604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19"/>
                </a:lnTo>
                <a:lnTo>
                  <a:pt x="69215" y="1078229"/>
                </a:lnTo>
                <a:lnTo>
                  <a:pt x="88900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4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4"/>
                </a:lnTo>
                <a:lnTo>
                  <a:pt x="364490" y="1410969"/>
                </a:lnTo>
                <a:lnTo>
                  <a:pt x="403860" y="1433194"/>
                </a:lnTo>
                <a:lnTo>
                  <a:pt x="444500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0775" y="1433194"/>
                </a:lnTo>
                <a:lnTo>
                  <a:pt x="1160145" y="1410969"/>
                </a:lnTo>
                <a:lnTo>
                  <a:pt x="1198245" y="1386204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4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4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3604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6114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60020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60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60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229"/>
                </a:lnTo>
                <a:lnTo>
                  <a:pt x="89535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5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5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5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216148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59"/>
                </a:lnTo>
                <a:lnTo>
                  <a:pt x="69215" y="444500"/>
                </a:lnTo>
                <a:lnTo>
                  <a:pt x="50800" y="486409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59"/>
                </a:lnTo>
                <a:lnTo>
                  <a:pt x="5715" y="857250"/>
                </a:lnTo>
                <a:lnTo>
                  <a:pt x="12700" y="904239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7589"/>
                </a:lnTo>
                <a:lnTo>
                  <a:pt x="69215" y="1079500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2885" y="1300479"/>
                </a:lnTo>
                <a:lnTo>
                  <a:pt x="255905" y="1331595"/>
                </a:lnTo>
                <a:lnTo>
                  <a:pt x="290195" y="1360804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7045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20395" y="1510664"/>
                </a:lnTo>
                <a:lnTo>
                  <a:pt x="666750" y="1518284"/>
                </a:lnTo>
                <a:lnTo>
                  <a:pt x="714375" y="1522729"/>
                </a:lnTo>
                <a:lnTo>
                  <a:pt x="762635" y="1524000"/>
                </a:lnTo>
                <a:lnTo>
                  <a:pt x="810895" y="1522729"/>
                </a:lnTo>
                <a:lnTo>
                  <a:pt x="857885" y="1518284"/>
                </a:lnTo>
                <a:lnTo>
                  <a:pt x="904875" y="1510664"/>
                </a:lnTo>
                <a:lnTo>
                  <a:pt x="950595" y="1500504"/>
                </a:lnTo>
                <a:lnTo>
                  <a:pt x="995045" y="1487804"/>
                </a:lnTo>
                <a:lnTo>
                  <a:pt x="1038225" y="1472564"/>
                </a:lnTo>
                <a:lnTo>
                  <a:pt x="1080135" y="1454784"/>
                </a:lnTo>
                <a:lnTo>
                  <a:pt x="1120775" y="1434464"/>
                </a:lnTo>
                <a:lnTo>
                  <a:pt x="1160145" y="1412239"/>
                </a:lnTo>
                <a:lnTo>
                  <a:pt x="1198245" y="1387475"/>
                </a:lnTo>
                <a:lnTo>
                  <a:pt x="1234440" y="1360804"/>
                </a:lnTo>
                <a:lnTo>
                  <a:pt x="1269365" y="1331595"/>
                </a:lnTo>
                <a:lnTo>
                  <a:pt x="1301750" y="1300479"/>
                </a:lnTo>
                <a:lnTo>
                  <a:pt x="1332865" y="1268095"/>
                </a:lnTo>
                <a:lnTo>
                  <a:pt x="1361440" y="1233804"/>
                </a:lnTo>
                <a:lnTo>
                  <a:pt x="1388745" y="1197609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500"/>
                </a:lnTo>
                <a:lnTo>
                  <a:pt x="1473835" y="1037589"/>
                </a:lnTo>
                <a:lnTo>
                  <a:pt x="1489075" y="993775"/>
                </a:lnTo>
                <a:lnTo>
                  <a:pt x="1501775" y="949325"/>
                </a:lnTo>
                <a:lnTo>
                  <a:pt x="1511935" y="904239"/>
                </a:lnTo>
                <a:lnTo>
                  <a:pt x="1519555" y="857250"/>
                </a:lnTo>
                <a:lnTo>
                  <a:pt x="1524000" y="810259"/>
                </a:lnTo>
                <a:lnTo>
                  <a:pt x="1525270" y="762000"/>
                </a:lnTo>
                <a:lnTo>
                  <a:pt x="1524000" y="713739"/>
                </a:lnTo>
                <a:lnTo>
                  <a:pt x="1519555" y="666114"/>
                </a:lnTo>
                <a:lnTo>
                  <a:pt x="1511935" y="619759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09"/>
                </a:lnTo>
                <a:lnTo>
                  <a:pt x="1456055" y="444500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216148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3335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2885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6389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500"/>
                </a:lnTo>
                <a:lnTo>
                  <a:pt x="50800" y="486409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59"/>
                </a:lnTo>
                <a:lnTo>
                  <a:pt x="5715" y="857250"/>
                </a:lnTo>
                <a:lnTo>
                  <a:pt x="12700" y="904239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5"/>
                </a:lnTo>
                <a:lnTo>
                  <a:pt x="222885" y="1300479"/>
                </a:lnTo>
                <a:lnTo>
                  <a:pt x="255270" y="1331595"/>
                </a:lnTo>
                <a:lnTo>
                  <a:pt x="290195" y="1360804"/>
                </a:lnTo>
                <a:lnTo>
                  <a:pt x="326390" y="1387475"/>
                </a:lnTo>
                <a:lnTo>
                  <a:pt x="363855" y="1412239"/>
                </a:lnTo>
                <a:lnTo>
                  <a:pt x="403225" y="1434464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4000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4464"/>
                </a:lnTo>
                <a:lnTo>
                  <a:pt x="1158240" y="1412239"/>
                </a:lnTo>
                <a:lnTo>
                  <a:pt x="1195705" y="1387475"/>
                </a:lnTo>
                <a:lnTo>
                  <a:pt x="1231900" y="1360804"/>
                </a:lnTo>
                <a:lnTo>
                  <a:pt x="1266825" y="1331595"/>
                </a:lnTo>
                <a:lnTo>
                  <a:pt x="1299210" y="1300479"/>
                </a:lnTo>
                <a:lnTo>
                  <a:pt x="1330325" y="1268095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3775"/>
                </a:lnTo>
                <a:lnTo>
                  <a:pt x="1499235" y="949325"/>
                </a:lnTo>
                <a:lnTo>
                  <a:pt x="1508760" y="904239"/>
                </a:lnTo>
                <a:lnTo>
                  <a:pt x="1516380" y="857250"/>
                </a:lnTo>
                <a:lnTo>
                  <a:pt x="1520825" y="810259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114"/>
                </a:lnTo>
                <a:lnTo>
                  <a:pt x="1508760" y="619759"/>
                </a:lnTo>
                <a:lnTo>
                  <a:pt x="1499235" y="574039"/>
                </a:lnTo>
                <a:lnTo>
                  <a:pt x="1486535" y="529589"/>
                </a:lnTo>
                <a:lnTo>
                  <a:pt x="1470660" y="486409"/>
                </a:lnTo>
                <a:lnTo>
                  <a:pt x="1453515" y="444500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6389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2885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5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53822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3739"/>
                </a:lnTo>
                <a:lnTo>
                  <a:pt x="1518285" y="666749"/>
                </a:lnTo>
                <a:lnTo>
                  <a:pt x="1510665" y="619759"/>
                </a:lnTo>
                <a:lnTo>
                  <a:pt x="1501140" y="574674"/>
                </a:lnTo>
                <a:lnTo>
                  <a:pt x="1488440" y="530224"/>
                </a:lnTo>
                <a:lnTo>
                  <a:pt x="1472565" y="486409"/>
                </a:lnTo>
                <a:lnTo>
                  <a:pt x="1454785" y="444499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5" y="290194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194"/>
                </a:lnTo>
                <a:lnTo>
                  <a:pt x="1197610" y="136524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5714"/>
                </a:lnTo>
                <a:lnTo>
                  <a:pt x="810260" y="1269"/>
                </a:lnTo>
                <a:lnTo>
                  <a:pt x="762000" y="0"/>
                </a:lnTo>
                <a:lnTo>
                  <a:pt x="713740" y="1269"/>
                </a:lnTo>
                <a:lnTo>
                  <a:pt x="666750" y="5714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4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499"/>
                </a:lnTo>
                <a:lnTo>
                  <a:pt x="51435" y="486409"/>
                </a:lnTo>
                <a:lnTo>
                  <a:pt x="36195" y="530224"/>
                </a:lnTo>
                <a:lnTo>
                  <a:pt x="23495" y="574674"/>
                </a:lnTo>
                <a:lnTo>
                  <a:pt x="13335" y="619759"/>
                </a:lnTo>
                <a:lnTo>
                  <a:pt x="6350" y="666749"/>
                </a:lnTo>
                <a:lnTo>
                  <a:pt x="1905" y="713739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1114"/>
                </a:lnTo>
                <a:lnTo>
                  <a:pt x="255905" y="1331594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6410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19760" y="1510664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0664"/>
                </a:lnTo>
                <a:lnTo>
                  <a:pt x="949960" y="1500504"/>
                </a:lnTo>
                <a:lnTo>
                  <a:pt x="994410" y="1487804"/>
                </a:lnTo>
                <a:lnTo>
                  <a:pt x="1037590" y="1472564"/>
                </a:lnTo>
                <a:lnTo>
                  <a:pt x="1079500" y="1454784"/>
                </a:lnTo>
                <a:lnTo>
                  <a:pt x="1120140" y="1434464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1594"/>
                </a:lnTo>
                <a:lnTo>
                  <a:pt x="1301115" y="1301114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63600" y="281686"/>
            <a:ext cx="590994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202089"/>
                </a:solidFill>
              </a:rPr>
              <a:t>KEY </a:t>
            </a:r>
            <a:r>
              <a:rPr sz="3500" spc="-5" dirty="0">
                <a:solidFill>
                  <a:srgbClr val="202089"/>
                </a:solidFill>
              </a:rPr>
              <a:t>TRADE</a:t>
            </a:r>
            <a:r>
              <a:rPr sz="3500" spc="-375" dirty="0">
                <a:solidFill>
                  <a:srgbClr val="202089"/>
                </a:solidFill>
              </a:rPr>
              <a:t> </a:t>
            </a:r>
            <a:r>
              <a:rPr sz="3500" spc="-5" dirty="0">
                <a:solidFill>
                  <a:srgbClr val="202089"/>
                </a:solidFill>
              </a:rPr>
              <a:t>REGULATIONS</a:t>
            </a:r>
            <a:endParaRPr sz="3500"/>
          </a:p>
        </p:txBody>
      </p:sp>
      <p:sp>
        <p:nvSpPr>
          <p:cNvPr id="9" name="object 9"/>
          <p:cNvSpPr txBox="1">
            <a:spLocks noGrp="1"/>
          </p:cNvSpPr>
          <p:nvPr>
            <p:ph sz="half" idx="2"/>
          </p:nvPr>
        </p:nvSpPr>
        <p:spPr>
          <a:xfrm>
            <a:off x="383540" y="1051305"/>
            <a:ext cx="4070985" cy="4143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Various</a:t>
            </a:r>
            <a:r>
              <a:rPr dirty="0"/>
              <a:t> </a:t>
            </a:r>
            <a:r>
              <a:rPr spc="-5" dirty="0"/>
              <a:t>regulations:</a:t>
            </a:r>
          </a:p>
          <a:p>
            <a:pPr marL="756285" marR="5080" indent="-287020" algn="just">
              <a:lnSpc>
                <a:spcPct val="85200"/>
              </a:lnSpc>
              <a:spcBef>
                <a:spcPts val="131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756920" algn="l"/>
              </a:tabLst>
            </a:pPr>
            <a:r>
              <a:rPr b="0" spc="-5" dirty="0">
                <a:latin typeface="Arial"/>
                <a:cs typeface="Arial"/>
              </a:rPr>
              <a:t>WTO commitments </a:t>
            </a:r>
            <a:r>
              <a:rPr b="0" spc="-15" dirty="0">
                <a:latin typeface="Arial"/>
                <a:cs typeface="Arial"/>
              </a:rPr>
              <a:t>2007:  </a:t>
            </a:r>
            <a:r>
              <a:rPr b="0" spc="-5" dirty="0">
                <a:latin typeface="Arial"/>
                <a:cs typeface="Arial"/>
              </a:rPr>
              <a:t>Market opening and </a:t>
            </a:r>
            <a:r>
              <a:rPr b="0" spc="-20" dirty="0">
                <a:latin typeface="Arial"/>
                <a:cs typeface="Arial"/>
              </a:rPr>
              <a:t>equal  </a:t>
            </a:r>
            <a:r>
              <a:rPr b="0" spc="-5" dirty="0">
                <a:latin typeface="Arial"/>
                <a:cs typeface="Arial"/>
              </a:rPr>
              <a:t>treatment between foreign  and domestic</a:t>
            </a:r>
            <a:r>
              <a:rPr b="0" spc="1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investors.</a:t>
            </a:r>
          </a:p>
          <a:p>
            <a:pPr marL="756285" marR="5715" indent="-287020">
              <a:lnSpc>
                <a:spcPts val="2220"/>
              </a:lnSpc>
              <a:spcBef>
                <a:spcPts val="125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756920" algn="l"/>
                <a:tab pos="2099310" algn="l"/>
                <a:tab pos="2510155" algn="l"/>
              </a:tabLst>
            </a:pPr>
            <a:r>
              <a:rPr b="0" spc="-5" dirty="0">
                <a:latin typeface="Arial"/>
                <a:cs typeface="Arial"/>
              </a:rPr>
              <a:t>Bi</a:t>
            </a:r>
            <a:r>
              <a:rPr b="0" dirty="0">
                <a:latin typeface="Arial"/>
                <a:cs typeface="Arial"/>
              </a:rPr>
              <a:t>l</a:t>
            </a:r>
            <a:r>
              <a:rPr b="0" spc="-5" dirty="0">
                <a:latin typeface="Arial"/>
                <a:cs typeface="Arial"/>
              </a:rPr>
              <a:t>ateral</a:t>
            </a:r>
            <a:r>
              <a:rPr b="0" dirty="0">
                <a:latin typeface="Arial"/>
                <a:cs typeface="Arial"/>
              </a:rPr>
              <a:t>	</a:t>
            </a:r>
            <a:r>
              <a:rPr b="0" spc="-5" dirty="0">
                <a:latin typeface="Arial"/>
                <a:cs typeface="Arial"/>
              </a:rPr>
              <a:t>/</a:t>
            </a:r>
            <a:r>
              <a:rPr b="0" dirty="0">
                <a:latin typeface="Arial"/>
                <a:cs typeface="Arial"/>
              </a:rPr>
              <a:t>	</a:t>
            </a:r>
            <a:r>
              <a:rPr b="0" spc="-25" dirty="0">
                <a:latin typeface="Arial"/>
                <a:cs typeface="Arial"/>
              </a:rPr>
              <a:t>M</a:t>
            </a:r>
            <a:r>
              <a:rPr b="0" spc="-15" dirty="0">
                <a:latin typeface="Arial"/>
                <a:cs typeface="Arial"/>
              </a:rPr>
              <a:t>ul</a:t>
            </a:r>
            <a:r>
              <a:rPr b="0" spc="-20" dirty="0">
                <a:latin typeface="Arial"/>
                <a:cs typeface="Arial"/>
              </a:rPr>
              <a:t>t</a:t>
            </a:r>
            <a:r>
              <a:rPr b="0" spc="-25" dirty="0">
                <a:latin typeface="Arial"/>
                <a:cs typeface="Arial"/>
              </a:rPr>
              <a:t>i</a:t>
            </a:r>
            <a:r>
              <a:rPr b="0" spc="-15" dirty="0">
                <a:latin typeface="Arial"/>
                <a:cs typeface="Arial"/>
              </a:rPr>
              <a:t>na</a:t>
            </a:r>
            <a:r>
              <a:rPr b="0" spc="-30" dirty="0">
                <a:latin typeface="Arial"/>
                <a:cs typeface="Arial"/>
              </a:rPr>
              <a:t>t</a:t>
            </a:r>
            <a:r>
              <a:rPr b="0" spc="-15" dirty="0">
                <a:latin typeface="Arial"/>
                <a:cs typeface="Arial"/>
              </a:rPr>
              <a:t>i</a:t>
            </a:r>
            <a:r>
              <a:rPr b="0" spc="-30" dirty="0">
                <a:latin typeface="Arial"/>
                <a:cs typeface="Arial"/>
              </a:rPr>
              <a:t>o</a:t>
            </a:r>
            <a:r>
              <a:rPr b="0" spc="-15" dirty="0">
                <a:latin typeface="Arial"/>
                <a:cs typeface="Arial"/>
              </a:rPr>
              <a:t>na</a:t>
            </a:r>
            <a:r>
              <a:rPr b="0" spc="-5" dirty="0">
                <a:latin typeface="Arial"/>
                <a:cs typeface="Arial"/>
              </a:rPr>
              <a:t>l  Trade</a:t>
            </a:r>
            <a:r>
              <a:rPr b="0" spc="-1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Agreements</a:t>
            </a:r>
          </a:p>
          <a:p>
            <a:pPr marL="756285" marR="633095" indent="-288925">
              <a:lnSpc>
                <a:spcPts val="3379"/>
              </a:lnSpc>
              <a:spcBef>
                <a:spcPts val="3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756920" algn="l"/>
                <a:tab pos="1582420" algn="l"/>
                <a:tab pos="3103880" algn="l"/>
              </a:tabLst>
            </a:pPr>
            <a:r>
              <a:rPr b="0" spc="-5" dirty="0">
                <a:latin typeface="Arial"/>
                <a:cs typeface="Arial"/>
              </a:rPr>
              <a:t>Lo</a:t>
            </a:r>
            <a:r>
              <a:rPr b="0" dirty="0">
                <a:latin typeface="Arial"/>
                <a:cs typeface="Arial"/>
              </a:rPr>
              <a:t>c</a:t>
            </a:r>
            <a:r>
              <a:rPr b="0" spc="-5" dirty="0">
                <a:latin typeface="Arial"/>
                <a:cs typeface="Arial"/>
              </a:rPr>
              <a:t>al</a:t>
            </a:r>
            <a:r>
              <a:rPr b="0" dirty="0">
                <a:latin typeface="Arial"/>
                <a:cs typeface="Arial"/>
              </a:rPr>
              <a:t>	</a:t>
            </a:r>
            <a:r>
              <a:rPr b="0" spc="-5" dirty="0">
                <a:latin typeface="Arial"/>
                <a:cs typeface="Arial"/>
              </a:rPr>
              <a:t>regulat</a:t>
            </a:r>
            <a:r>
              <a:rPr b="0" dirty="0">
                <a:latin typeface="Arial"/>
                <a:cs typeface="Arial"/>
              </a:rPr>
              <a:t>i</a:t>
            </a:r>
            <a:r>
              <a:rPr b="0" spc="-5" dirty="0">
                <a:latin typeface="Arial"/>
                <a:cs typeface="Arial"/>
              </a:rPr>
              <a:t>ons</a:t>
            </a:r>
            <a:r>
              <a:rPr b="0" dirty="0">
                <a:latin typeface="Arial"/>
                <a:cs typeface="Arial"/>
              </a:rPr>
              <a:t>	</a:t>
            </a:r>
            <a:r>
              <a:rPr b="0" spc="-5" dirty="0">
                <a:latin typeface="Arial"/>
                <a:cs typeface="Arial"/>
              </a:rPr>
              <a:t>for  </a:t>
            </a:r>
            <a:r>
              <a:rPr b="0" spc="-25" dirty="0" smtClean="0">
                <a:latin typeface="Arial"/>
                <a:cs typeface="Arial"/>
              </a:rPr>
              <a:t>FDI</a:t>
            </a:r>
            <a:r>
              <a:rPr lang="nl-NL" b="0" spc="-25" dirty="0" smtClean="0">
                <a:latin typeface="Arial"/>
                <a:cs typeface="Arial"/>
              </a:rPr>
              <a:t> </a:t>
            </a:r>
            <a:r>
              <a:rPr b="0" spc="-5" dirty="0" smtClean="0">
                <a:latin typeface="Arial"/>
                <a:cs typeface="Arial"/>
              </a:rPr>
              <a:t>firms</a:t>
            </a:r>
            <a:r>
              <a:rPr b="0" spc="-5" dirty="0">
                <a:latin typeface="Arial"/>
                <a:cs typeface="Arial"/>
              </a:rPr>
              <a:t>, </a:t>
            </a:r>
            <a:r>
              <a:rPr lang="nl-NL" b="0" spc="-5" dirty="0" smtClean="0">
                <a:latin typeface="Arial"/>
                <a:cs typeface="Arial"/>
              </a:rPr>
              <a:t>c</a:t>
            </a:r>
            <a:r>
              <a:rPr b="0" spc="-5" dirty="0" err="1" smtClean="0">
                <a:latin typeface="Arial"/>
                <a:cs typeface="Arial"/>
              </a:rPr>
              <a:t>ommercial</a:t>
            </a:r>
            <a:r>
              <a:rPr b="0" spc="-5" dirty="0" smtClean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laws,  etc.,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756530" y="1522222"/>
            <a:ext cx="4263390" cy="336677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6870" marR="776605" indent="-343535">
              <a:lnSpc>
                <a:spcPct val="84400"/>
              </a:lnSpc>
              <a:spcBef>
                <a:spcPts val="50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7505" algn="l"/>
                <a:tab pos="313436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Representative</a:t>
            </a:r>
            <a:r>
              <a:rPr sz="2200" spc="-3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Office	+  </a:t>
            </a:r>
            <a:r>
              <a:rPr sz="2200" spc="-25" dirty="0">
                <a:solidFill>
                  <a:srgbClr val="001F5F"/>
                </a:solidFill>
                <a:latin typeface="Arial"/>
                <a:cs typeface="Arial"/>
              </a:rPr>
              <a:t>Local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Agents (invoicing &amp;  logistics)</a:t>
            </a:r>
            <a:endParaRPr sz="2200">
              <a:latin typeface="Arial"/>
              <a:cs typeface="Arial"/>
            </a:endParaRPr>
          </a:p>
          <a:p>
            <a:pPr marL="356870" marR="5080" indent="-344805">
              <a:lnSpc>
                <a:spcPts val="2620"/>
              </a:lnSpc>
              <a:spcBef>
                <a:spcPts val="63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750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Vietnam encourages the import  of</a:t>
            </a:r>
            <a:endParaRPr sz="2200">
              <a:latin typeface="Arial"/>
              <a:cs typeface="Arial"/>
            </a:endParaRPr>
          </a:p>
          <a:p>
            <a:pPr marL="758190" marR="211454" lvl="1" indent="-287020" algn="just">
              <a:lnSpc>
                <a:spcPct val="80200"/>
              </a:lnSpc>
              <a:spcBef>
                <a:spcPts val="1405"/>
              </a:spcBef>
              <a:buClr>
                <a:srgbClr val="FF0000"/>
              </a:buClr>
              <a:buSzPct val="150000"/>
              <a:buChar char="•"/>
              <a:tabLst>
                <a:tab pos="75819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hi-tech products and items  that Vietnam does not  produce</a:t>
            </a:r>
            <a:endParaRPr sz="2200">
              <a:latin typeface="Arial"/>
              <a:cs typeface="Arial"/>
            </a:endParaRPr>
          </a:p>
          <a:p>
            <a:pPr marL="758190" marR="205104" lvl="1" indent="-287020" algn="just">
              <a:lnSpc>
                <a:spcPct val="76400"/>
              </a:lnSpc>
              <a:spcBef>
                <a:spcPts val="1550"/>
              </a:spcBef>
              <a:buClr>
                <a:srgbClr val="FF0000"/>
              </a:buClr>
              <a:buSzPct val="150000"/>
              <a:buChar char="•"/>
              <a:tabLst>
                <a:tab pos="75819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input materials </a:t>
            </a:r>
            <a:r>
              <a:rPr sz="2200" spc="-20" dirty="0">
                <a:solidFill>
                  <a:srgbClr val="001F5F"/>
                </a:solidFill>
                <a:latin typeface="Arial"/>
                <a:cs typeface="Arial"/>
              </a:rPr>
              <a:t>for 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manufacturing</a:t>
            </a:r>
            <a:endParaRPr sz="2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538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7772400" cy="606576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4445" algn="ctr">
              <a:lnSpc>
                <a:spcPts val="4740"/>
              </a:lnSpc>
              <a:spcBef>
                <a:spcPts val="300"/>
              </a:spcBef>
            </a:pPr>
            <a:r>
              <a:rPr lang="nl-NL" sz="4000" dirty="0" smtClean="0"/>
              <a:t>INVESTMENT INTO VIETNAM:</a:t>
            </a:r>
            <a:br>
              <a:rPr lang="nl-NL" sz="4000" dirty="0" smtClean="0"/>
            </a:br>
            <a:r>
              <a:rPr lang="nl-NL" sz="4000" dirty="0"/>
              <a:t/>
            </a:r>
            <a:br>
              <a:rPr lang="nl-NL" sz="4000" dirty="0"/>
            </a:br>
            <a:r>
              <a:rPr lang="nl-NL" sz="4000" dirty="0" smtClean="0">
                <a:solidFill>
                  <a:srgbClr val="FF0000"/>
                </a:solidFill>
              </a:rPr>
              <a:t>every prepared,</a:t>
            </a:r>
            <a:br>
              <a:rPr lang="nl-NL" sz="4000" dirty="0" smtClean="0">
                <a:solidFill>
                  <a:srgbClr val="FF0000"/>
                </a:solidFill>
              </a:rPr>
            </a:br>
            <a:r>
              <a:rPr lang="nl-NL" sz="4000" dirty="0" smtClean="0">
                <a:solidFill>
                  <a:srgbClr val="FF0000"/>
                </a:solidFill>
              </a:rPr>
              <a:t>every favorable,</a:t>
            </a:r>
            <a:br>
              <a:rPr lang="nl-NL" sz="4000" dirty="0" smtClean="0">
                <a:solidFill>
                  <a:srgbClr val="FF0000"/>
                </a:solidFill>
              </a:rPr>
            </a:br>
            <a:r>
              <a:rPr lang="nl-NL" sz="4000" dirty="0" smtClean="0">
                <a:solidFill>
                  <a:srgbClr val="FF0000"/>
                </a:solidFill>
              </a:rPr>
              <a:t/>
            </a:r>
            <a:br>
              <a:rPr lang="nl-NL" sz="4000" dirty="0" smtClean="0">
                <a:solidFill>
                  <a:srgbClr val="FF0000"/>
                </a:solidFill>
              </a:rPr>
            </a:br>
            <a:r>
              <a:rPr lang="nl-NL" sz="4000" dirty="0" smtClean="0">
                <a:solidFill>
                  <a:srgbClr val="FF0000"/>
                </a:solidFill>
              </a:rPr>
              <a:t> just for you !!!</a:t>
            </a:r>
            <a:r>
              <a:rPr lang="nl-NL" sz="4000" dirty="0" smtClean="0"/>
              <a:t/>
            </a:r>
            <a:br>
              <a:rPr lang="nl-NL" sz="4000" dirty="0" smtClean="0"/>
            </a:br>
            <a:r>
              <a:rPr lang="nl-NL" sz="4000" dirty="0" smtClean="0"/>
              <a:t>  </a:t>
            </a:r>
            <a:br>
              <a:rPr lang="nl-NL" sz="4000" dirty="0" smtClean="0"/>
            </a:br>
            <a:r>
              <a:rPr lang="nl-NL" sz="4000" dirty="0" smtClean="0"/>
              <a:t/>
            </a:r>
            <a:br>
              <a:rPr lang="nl-NL" sz="4000" dirty="0" smtClean="0"/>
            </a:br>
            <a:r>
              <a:rPr lang="nl-NL" sz="4000" dirty="0" smtClean="0">
                <a:solidFill>
                  <a:srgbClr val="FFC000"/>
                </a:solidFill>
              </a:rPr>
              <a:t>early birds catch the worm</a:t>
            </a:r>
            <a:br>
              <a:rPr lang="nl-NL" sz="4000" dirty="0" smtClean="0">
                <a:solidFill>
                  <a:srgbClr val="FFC000"/>
                </a:solidFill>
              </a:rPr>
            </a:br>
            <a:endParaRPr sz="4000" dirty="0">
              <a:solidFill>
                <a:srgbClr val="FFC000"/>
              </a:solidFill>
            </a:endParaRPr>
          </a:p>
        </p:txBody>
      </p:sp>
      <p:sp>
        <p:nvSpPr>
          <p:cNvPr id="4" name="Circular Arrow 3"/>
          <p:cNvSpPr/>
          <p:nvPr/>
        </p:nvSpPr>
        <p:spPr>
          <a:xfrm rot="2046454">
            <a:off x="3845855" y="3906900"/>
            <a:ext cx="1676400" cy="152400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0039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905"/>
                </a:lnTo>
                <a:lnTo>
                  <a:pt x="666115" y="5714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5"/>
                </a:lnTo>
                <a:lnTo>
                  <a:pt x="222884" y="222885"/>
                </a:lnTo>
                <a:lnTo>
                  <a:pt x="192404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4489"/>
                </a:lnTo>
                <a:lnTo>
                  <a:pt x="89534" y="403225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6114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2970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30"/>
                </a:lnTo>
                <a:lnTo>
                  <a:pt x="89534" y="1118870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5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5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80"/>
                </a:lnTo>
                <a:lnTo>
                  <a:pt x="713740" y="1520825"/>
                </a:lnTo>
                <a:lnTo>
                  <a:pt x="762000" y="1522730"/>
                </a:lnTo>
                <a:lnTo>
                  <a:pt x="810259" y="1520825"/>
                </a:lnTo>
                <a:lnTo>
                  <a:pt x="857884" y="1516380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5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5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8870"/>
                </a:lnTo>
                <a:lnTo>
                  <a:pt x="1454784" y="1078230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70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5"/>
                </a:lnTo>
                <a:lnTo>
                  <a:pt x="1518284" y="666114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225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2405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5714"/>
                </a:lnTo>
                <a:lnTo>
                  <a:pt x="810259" y="1905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90039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905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225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6114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30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5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5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7885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5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5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30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5"/>
                </a:lnTo>
                <a:lnTo>
                  <a:pt x="1519554" y="666114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905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9067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60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60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7250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864"/>
                </a:lnTo>
                <a:lnTo>
                  <a:pt x="89535" y="1119504"/>
                </a:lnTo>
                <a:lnTo>
                  <a:pt x="111760" y="1158875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5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7014"/>
                </a:lnTo>
                <a:lnTo>
                  <a:pt x="714375" y="1521460"/>
                </a:lnTo>
                <a:lnTo>
                  <a:pt x="762635" y="1522729"/>
                </a:lnTo>
                <a:lnTo>
                  <a:pt x="810895" y="1521460"/>
                </a:lnTo>
                <a:lnTo>
                  <a:pt x="858520" y="1517014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5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875"/>
                </a:lnTo>
                <a:lnTo>
                  <a:pt x="1435735" y="1119504"/>
                </a:lnTo>
                <a:lnTo>
                  <a:pt x="1456055" y="1078864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7250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262629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5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5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830"/>
                </a:lnTo>
                <a:lnTo>
                  <a:pt x="255905" y="192405"/>
                </a:lnTo>
                <a:lnTo>
                  <a:pt x="222885" y="223520"/>
                </a:lnTo>
                <a:lnTo>
                  <a:pt x="192405" y="255905"/>
                </a:lnTo>
                <a:lnTo>
                  <a:pt x="163195" y="290830"/>
                </a:lnTo>
                <a:lnTo>
                  <a:pt x="136525" y="327025"/>
                </a:lnTo>
                <a:lnTo>
                  <a:pt x="111760" y="364490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7045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20395"/>
                </a:lnTo>
                <a:lnTo>
                  <a:pt x="5715" y="666750"/>
                </a:lnTo>
                <a:lnTo>
                  <a:pt x="1270" y="714375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40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90"/>
                </a:lnTo>
                <a:lnTo>
                  <a:pt x="69215" y="1079500"/>
                </a:lnTo>
                <a:lnTo>
                  <a:pt x="88900" y="1120775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2885" y="1301115"/>
                </a:lnTo>
                <a:lnTo>
                  <a:pt x="255905" y="1332230"/>
                </a:lnTo>
                <a:lnTo>
                  <a:pt x="290195" y="1360805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5100"/>
                </a:lnTo>
                <a:lnTo>
                  <a:pt x="444500" y="1455420"/>
                </a:lnTo>
                <a:lnTo>
                  <a:pt x="487045" y="1473200"/>
                </a:lnTo>
                <a:lnTo>
                  <a:pt x="530225" y="1488440"/>
                </a:lnTo>
                <a:lnTo>
                  <a:pt x="574675" y="1501140"/>
                </a:lnTo>
                <a:lnTo>
                  <a:pt x="620395" y="1511300"/>
                </a:lnTo>
                <a:lnTo>
                  <a:pt x="666750" y="1518285"/>
                </a:lnTo>
                <a:lnTo>
                  <a:pt x="714375" y="1522730"/>
                </a:lnTo>
                <a:lnTo>
                  <a:pt x="762635" y="1524000"/>
                </a:lnTo>
                <a:lnTo>
                  <a:pt x="810895" y="1522730"/>
                </a:lnTo>
                <a:lnTo>
                  <a:pt x="857885" y="1518285"/>
                </a:lnTo>
                <a:lnTo>
                  <a:pt x="904875" y="1511300"/>
                </a:lnTo>
                <a:lnTo>
                  <a:pt x="950595" y="1501140"/>
                </a:lnTo>
                <a:lnTo>
                  <a:pt x="995045" y="1488440"/>
                </a:lnTo>
                <a:lnTo>
                  <a:pt x="1038225" y="1473200"/>
                </a:lnTo>
                <a:lnTo>
                  <a:pt x="1080135" y="1455420"/>
                </a:lnTo>
                <a:lnTo>
                  <a:pt x="1120775" y="1435100"/>
                </a:lnTo>
                <a:lnTo>
                  <a:pt x="1160145" y="1412240"/>
                </a:lnTo>
                <a:lnTo>
                  <a:pt x="1198245" y="1387475"/>
                </a:lnTo>
                <a:lnTo>
                  <a:pt x="1234440" y="1360805"/>
                </a:lnTo>
                <a:lnTo>
                  <a:pt x="1269365" y="1332230"/>
                </a:lnTo>
                <a:lnTo>
                  <a:pt x="1301750" y="1301115"/>
                </a:lnTo>
                <a:lnTo>
                  <a:pt x="1332865" y="1268095"/>
                </a:lnTo>
                <a:lnTo>
                  <a:pt x="1361440" y="1233805"/>
                </a:lnTo>
                <a:lnTo>
                  <a:pt x="1388745" y="1197610"/>
                </a:lnTo>
                <a:lnTo>
                  <a:pt x="1413510" y="1159510"/>
                </a:lnTo>
                <a:lnTo>
                  <a:pt x="1435735" y="1120775"/>
                </a:lnTo>
                <a:lnTo>
                  <a:pt x="1456055" y="1079500"/>
                </a:lnTo>
                <a:lnTo>
                  <a:pt x="1473835" y="1037590"/>
                </a:lnTo>
                <a:lnTo>
                  <a:pt x="1489075" y="994410"/>
                </a:lnTo>
                <a:lnTo>
                  <a:pt x="1501775" y="949960"/>
                </a:lnTo>
                <a:lnTo>
                  <a:pt x="1511935" y="904240"/>
                </a:lnTo>
                <a:lnTo>
                  <a:pt x="1519555" y="857885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4375"/>
                </a:lnTo>
                <a:lnTo>
                  <a:pt x="1519555" y="666750"/>
                </a:lnTo>
                <a:lnTo>
                  <a:pt x="1511935" y="620395"/>
                </a:lnTo>
                <a:lnTo>
                  <a:pt x="1501775" y="574675"/>
                </a:lnTo>
                <a:lnTo>
                  <a:pt x="1489075" y="530225"/>
                </a:lnTo>
                <a:lnTo>
                  <a:pt x="1473835" y="487045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90"/>
                </a:lnTo>
                <a:lnTo>
                  <a:pt x="1388745" y="327025"/>
                </a:lnTo>
                <a:lnTo>
                  <a:pt x="1361440" y="290830"/>
                </a:lnTo>
                <a:lnTo>
                  <a:pt x="1332865" y="255905"/>
                </a:lnTo>
                <a:lnTo>
                  <a:pt x="1301750" y="223520"/>
                </a:lnTo>
                <a:lnTo>
                  <a:pt x="1269365" y="192405"/>
                </a:lnTo>
                <a:lnTo>
                  <a:pt x="1234440" y="163830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5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5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262629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5"/>
                </a:lnTo>
                <a:lnTo>
                  <a:pt x="665480" y="6350"/>
                </a:lnTo>
                <a:lnTo>
                  <a:pt x="619125" y="13335"/>
                </a:lnTo>
                <a:lnTo>
                  <a:pt x="573405" y="23495"/>
                </a:lnTo>
                <a:lnTo>
                  <a:pt x="528955" y="36195"/>
                </a:lnTo>
                <a:lnTo>
                  <a:pt x="485775" y="51435"/>
                </a:lnTo>
                <a:lnTo>
                  <a:pt x="443865" y="69215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830"/>
                </a:lnTo>
                <a:lnTo>
                  <a:pt x="255270" y="192405"/>
                </a:lnTo>
                <a:lnTo>
                  <a:pt x="222885" y="223520"/>
                </a:lnTo>
                <a:lnTo>
                  <a:pt x="191770" y="255905"/>
                </a:lnTo>
                <a:lnTo>
                  <a:pt x="163195" y="290830"/>
                </a:lnTo>
                <a:lnTo>
                  <a:pt x="135890" y="327025"/>
                </a:lnTo>
                <a:lnTo>
                  <a:pt x="111125" y="364490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7045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20395"/>
                </a:lnTo>
                <a:lnTo>
                  <a:pt x="5715" y="666750"/>
                </a:lnTo>
                <a:lnTo>
                  <a:pt x="1270" y="714375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40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90"/>
                </a:lnTo>
                <a:lnTo>
                  <a:pt x="68580" y="1079500"/>
                </a:lnTo>
                <a:lnTo>
                  <a:pt x="88900" y="1120775"/>
                </a:lnTo>
                <a:lnTo>
                  <a:pt x="111125" y="1159510"/>
                </a:lnTo>
                <a:lnTo>
                  <a:pt x="135890" y="1197610"/>
                </a:lnTo>
                <a:lnTo>
                  <a:pt x="163195" y="1233805"/>
                </a:lnTo>
                <a:lnTo>
                  <a:pt x="191770" y="1268095"/>
                </a:lnTo>
                <a:lnTo>
                  <a:pt x="222885" y="1301115"/>
                </a:lnTo>
                <a:lnTo>
                  <a:pt x="255270" y="1332230"/>
                </a:lnTo>
                <a:lnTo>
                  <a:pt x="290195" y="1360805"/>
                </a:lnTo>
                <a:lnTo>
                  <a:pt x="326390" y="1387475"/>
                </a:lnTo>
                <a:lnTo>
                  <a:pt x="363855" y="1412240"/>
                </a:lnTo>
                <a:lnTo>
                  <a:pt x="403225" y="1435100"/>
                </a:lnTo>
                <a:lnTo>
                  <a:pt x="443865" y="1455420"/>
                </a:lnTo>
                <a:lnTo>
                  <a:pt x="485775" y="1473200"/>
                </a:lnTo>
                <a:lnTo>
                  <a:pt x="528955" y="1488440"/>
                </a:lnTo>
                <a:lnTo>
                  <a:pt x="573405" y="1501140"/>
                </a:lnTo>
                <a:lnTo>
                  <a:pt x="619125" y="1511300"/>
                </a:lnTo>
                <a:lnTo>
                  <a:pt x="665480" y="1518285"/>
                </a:lnTo>
                <a:lnTo>
                  <a:pt x="713105" y="1522730"/>
                </a:lnTo>
                <a:lnTo>
                  <a:pt x="760730" y="1524000"/>
                </a:lnTo>
                <a:lnTo>
                  <a:pt x="808990" y="1522730"/>
                </a:lnTo>
                <a:lnTo>
                  <a:pt x="856615" y="1518285"/>
                </a:lnTo>
                <a:lnTo>
                  <a:pt x="902970" y="1511300"/>
                </a:lnTo>
                <a:lnTo>
                  <a:pt x="948690" y="1501140"/>
                </a:lnTo>
                <a:lnTo>
                  <a:pt x="993140" y="1488440"/>
                </a:lnTo>
                <a:lnTo>
                  <a:pt x="1036320" y="1473200"/>
                </a:lnTo>
                <a:lnTo>
                  <a:pt x="1078230" y="1455420"/>
                </a:lnTo>
                <a:lnTo>
                  <a:pt x="1118870" y="1435100"/>
                </a:lnTo>
                <a:lnTo>
                  <a:pt x="1158240" y="1412240"/>
                </a:lnTo>
                <a:lnTo>
                  <a:pt x="1195705" y="1387475"/>
                </a:lnTo>
                <a:lnTo>
                  <a:pt x="1231900" y="1360805"/>
                </a:lnTo>
                <a:lnTo>
                  <a:pt x="1266825" y="1332230"/>
                </a:lnTo>
                <a:lnTo>
                  <a:pt x="1299210" y="1301115"/>
                </a:lnTo>
                <a:lnTo>
                  <a:pt x="1330325" y="1268095"/>
                </a:lnTo>
                <a:lnTo>
                  <a:pt x="1358900" y="1233805"/>
                </a:lnTo>
                <a:lnTo>
                  <a:pt x="1385570" y="1197610"/>
                </a:lnTo>
                <a:lnTo>
                  <a:pt x="1410335" y="1159510"/>
                </a:lnTo>
                <a:lnTo>
                  <a:pt x="1433195" y="1120775"/>
                </a:lnTo>
                <a:lnTo>
                  <a:pt x="1453515" y="1079500"/>
                </a:lnTo>
                <a:lnTo>
                  <a:pt x="1470660" y="1037590"/>
                </a:lnTo>
                <a:lnTo>
                  <a:pt x="1486535" y="994410"/>
                </a:lnTo>
                <a:lnTo>
                  <a:pt x="1499235" y="949960"/>
                </a:lnTo>
                <a:lnTo>
                  <a:pt x="1508760" y="904240"/>
                </a:lnTo>
                <a:lnTo>
                  <a:pt x="1516380" y="857885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4375"/>
                </a:lnTo>
                <a:lnTo>
                  <a:pt x="1516380" y="666750"/>
                </a:lnTo>
                <a:lnTo>
                  <a:pt x="1508760" y="620395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7045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90"/>
                </a:lnTo>
                <a:lnTo>
                  <a:pt x="1385570" y="327025"/>
                </a:lnTo>
                <a:lnTo>
                  <a:pt x="1358900" y="290830"/>
                </a:lnTo>
                <a:lnTo>
                  <a:pt x="1330325" y="255905"/>
                </a:lnTo>
                <a:lnTo>
                  <a:pt x="1299210" y="223520"/>
                </a:lnTo>
                <a:lnTo>
                  <a:pt x="1266825" y="192405"/>
                </a:lnTo>
                <a:lnTo>
                  <a:pt x="1231900" y="163830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5"/>
                </a:lnTo>
                <a:lnTo>
                  <a:pt x="1036320" y="51435"/>
                </a:lnTo>
                <a:lnTo>
                  <a:pt x="993140" y="36195"/>
                </a:lnTo>
                <a:lnTo>
                  <a:pt x="948690" y="23495"/>
                </a:lnTo>
                <a:lnTo>
                  <a:pt x="902970" y="13335"/>
                </a:lnTo>
                <a:lnTo>
                  <a:pt x="856615" y="6350"/>
                </a:lnTo>
                <a:lnTo>
                  <a:pt x="808990" y="1905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26390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39"/>
                </a:lnTo>
                <a:lnTo>
                  <a:pt x="1518285" y="666114"/>
                </a:lnTo>
                <a:lnTo>
                  <a:pt x="1510665" y="619760"/>
                </a:lnTo>
                <a:lnTo>
                  <a:pt x="1501140" y="574039"/>
                </a:lnTo>
                <a:lnTo>
                  <a:pt x="1488440" y="529589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225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5" y="290195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8900"/>
                </a:lnTo>
                <a:lnTo>
                  <a:pt x="1079500" y="68579"/>
                </a:lnTo>
                <a:lnTo>
                  <a:pt x="1037590" y="50800"/>
                </a:lnTo>
                <a:lnTo>
                  <a:pt x="994410" y="35560"/>
                </a:lnTo>
                <a:lnTo>
                  <a:pt x="949960" y="22860"/>
                </a:lnTo>
                <a:lnTo>
                  <a:pt x="904240" y="12700"/>
                </a:lnTo>
                <a:lnTo>
                  <a:pt x="857885" y="5714"/>
                </a:lnTo>
                <a:lnTo>
                  <a:pt x="810260" y="1270"/>
                </a:lnTo>
                <a:lnTo>
                  <a:pt x="762000" y="0"/>
                </a:lnTo>
                <a:lnTo>
                  <a:pt x="713740" y="1270"/>
                </a:lnTo>
                <a:lnTo>
                  <a:pt x="666750" y="5714"/>
                </a:lnTo>
                <a:lnTo>
                  <a:pt x="619760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6410" y="50800"/>
                </a:lnTo>
                <a:lnTo>
                  <a:pt x="444500" y="68579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1770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5" y="619760"/>
                </a:lnTo>
                <a:lnTo>
                  <a:pt x="6350" y="666114"/>
                </a:lnTo>
                <a:lnTo>
                  <a:pt x="1905" y="713739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250"/>
                </a:lnTo>
                <a:lnTo>
                  <a:pt x="13335" y="903605"/>
                </a:lnTo>
                <a:lnTo>
                  <a:pt x="23495" y="949325"/>
                </a:lnTo>
                <a:lnTo>
                  <a:pt x="36195" y="993775"/>
                </a:lnTo>
                <a:lnTo>
                  <a:pt x="51435" y="1036955"/>
                </a:lnTo>
                <a:lnTo>
                  <a:pt x="69215" y="1079500"/>
                </a:lnTo>
                <a:lnTo>
                  <a:pt x="89535" y="1120139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3520" y="1300480"/>
                </a:lnTo>
                <a:lnTo>
                  <a:pt x="255905" y="1331595"/>
                </a:lnTo>
                <a:lnTo>
                  <a:pt x="290830" y="1360170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5"/>
                </a:lnTo>
                <a:lnTo>
                  <a:pt x="486410" y="1472564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19760" y="1510664"/>
                </a:lnTo>
                <a:lnTo>
                  <a:pt x="666750" y="1517650"/>
                </a:lnTo>
                <a:lnTo>
                  <a:pt x="713740" y="1522095"/>
                </a:lnTo>
                <a:lnTo>
                  <a:pt x="762000" y="1524000"/>
                </a:lnTo>
                <a:lnTo>
                  <a:pt x="810260" y="1522095"/>
                </a:lnTo>
                <a:lnTo>
                  <a:pt x="857885" y="1517650"/>
                </a:lnTo>
                <a:lnTo>
                  <a:pt x="904240" y="1510664"/>
                </a:lnTo>
                <a:lnTo>
                  <a:pt x="949960" y="1500505"/>
                </a:lnTo>
                <a:lnTo>
                  <a:pt x="994410" y="1487805"/>
                </a:lnTo>
                <a:lnTo>
                  <a:pt x="1037590" y="1472564"/>
                </a:lnTo>
                <a:lnTo>
                  <a:pt x="1079500" y="1454785"/>
                </a:lnTo>
                <a:lnTo>
                  <a:pt x="1120140" y="1434464"/>
                </a:lnTo>
                <a:lnTo>
                  <a:pt x="1159510" y="1412239"/>
                </a:lnTo>
                <a:lnTo>
                  <a:pt x="1197610" y="1387475"/>
                </a:lnTo>
                <a:lnTo>
                  <a:pt x="1233805" y="1360170"/>
                </a:lnTo>
                <a:lnTo>
                  <a:pt x="1268095" y="1331595"/>
                </a:lnTo>
                <a:lnTo>
                  <a:pt x="1301115" y="1300480"/>
                </a:lnTo>
                <a:lnTo>
                  <a:pt x="1331595" y="1268095"/>
                </a:lnTo>
                <a:lnTo>
                  <a:pt x="1360805" y="1233170"/>
                </a:lnTo>
                <a:lnTo>
                  <a:pt x="1387475" y="1196975"/>
                </a:lnTo>
                <a:lnTo>
                  <a:pt x="1412240" y="1159510"/>
                </a:lnTo>
                <a:lnTo>
                  <a:pt x="1435100" y="1120139"/>
                </a:lnTo>
                <a:lnTo>
                  <a:pt x="1454785" y="1079500"/>
                </a:lnTo>
                <a:lnTo>
                  <a:pt x="1472565" y="1036955"/>
                </a:lnTo>
                <a:lnTo>
                  <a:pt x="1488440" y="993775"/>
                </a:lnTo>
                <a:lnTo>
                  <a:pt x="1501140" y="949325"/>
                </a:lnTo>
                <a:lnTo>
                  <a:pt x="1510665" y="903605"/>
                </a:lnTo>
                <a:lnTo>
                  <a:pt x="1518285" y="857250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53641" y="403606"/>
            <a:ext cx="585343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>
                <a:solidFill>
                  <a:srgbClr val="202089"/>
                </a:solidFill>
              </a:rPr>
              <a:t>INVESTMENT</a:t>
            </a:r>
            <a:r>
              <a:rPr sz="3500" spc="-55" dirty="0">
                <a:solidFill>
                  <a:srgbClr val="202089"/>
                </a:solidFill>
              </a:rPr>
              <a:t> </a:t>
            </a:r>
            <a:r>
              <a:rPr sz="3500" spc="-5" dirty="0">
                <a:solidFill>
                  <a:srgbClr val="202089"/>
                </a:solidFill>
              </a:rPr>
              <a:t>LIMITATIONS</a:t>
            </a:r>
            <a:endParaRPr sz="3500"/>
          </a:p>
        </p:txBody>
      </p:sp>
      <p:sp>
        <p:nvSpPr>
          <p:cNvPr id="9" name="object 9"/>
          <p:cNvSpPr txBox="1"/>
          <p:nvPr/>
        </p:nvSpPr>
        <p:spPr>
          <a:xfrm>
            <a:off x="535940" y="988821"/>
            <a:ext cx="7717790" cy="415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Prohibited business</a:t>
            </a:r>
            <a:r>
              <a:rPr sz="24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lines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587375" lvl="1" indent="-290830">
              <a:lnSpc>
                <a:spcPct val="100000"/>
              </a:lnSpc>
              <a:spcBef>
                <a:spcPts val="325"/>
              </a:spcBef>
              <a:buClr>
                <a:srgbClr val="FF0000"/>
              </a:buClr>
              <a:buSzPct val="150000"/>
              <a:buChar char="•"/>
              <a:tabLst>
                <a:tab pos="58801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Trade in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narcotic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substances</a:t>
            </a:r>
            <a:endParaRPr sz="2000" dirty="0">
              <a:latin typeface="Arial"/>
              <a:cs typeface="Arial"/>
            </a:endParaRPr>
          </a:p>
          <a:p>
            <a:pPr marL="587375" lvl="1" indent="-290830">
              <a:lnSpc>
                <a:spcPct val="100000"/>
              </a:lnSpc>
              <a:spcBef>
                <a:spcPts val="220"/>
              </a:spcBef>
              <a:buClr>
                <a:srgbClr val="FF0000"/>
              </a:buClr>
              <a:buSzPct val="150000"/>
              <a:buChar char="•"/>
              <a:tabLst>
                <a:tab pos="58801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Trade in the chemicals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minerals</a:t>
            </a:r>
            <a:endParaRPr sz="2000" dirty="0">
              <a:latin typeface="Arial"/>
              <a:cs typeface="Arial"/>
            </a:endParaRPr>
          </a:p>
          <a:p>
            <a:pPr marL="587375" marR="5080" lvl="1" indent="-290195">
              <a:lnSpc>
                <a:spcPts val="2100"/>
              </a:lnSpc>
              <a:spcBef>
                <a:spcPts val="740"/>
              </a:spcBef>
              <a:buClr>
                <a:srgbClr val="FF0000"/>
              </a:buClr>
              <a:buSzPct val="150000"/>
              <a:buChar char="•"/>
              <a:tabLst>
                <a:tab pos="588010" algn="l"/>
                <a:tab pos="3204210" algn="l"/>
                <a:tab pos="7252334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Trade</a:t>
            </a:r>
            <a:r>
              <a:rPr sz="2000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 </a:t>
            </a:r>
            <a:r>
              <a:rPr sz="2000" spc="-1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cim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000" spc="4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	wild </a:t>
            </a:r>
            <a:r>
              <a:rPr sz="2000" spc="-1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flora </a:t>
            </a:r>
            <a:r>
              <a:rPr sz="2000" spc="-1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r>
              <a:rPr sz="2000" spc="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fauna,</a:t>
            </a:r>
            <a:r>
              <a:rPr sz="2000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cim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000" spc="7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	ra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  and/or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endangered species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wild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fauna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r>
              <a:rPr sz="2000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flora</a:t>
            </a:r>
            <a:endParaRPr sz="2000" dirty="0">
              <a:latin typeface="Arial"/>
              <a:cs typeface="Arial"/>
            </a:endParaRPr>
          </a:p>
          <a:p>
            <a:pPr marL="587375" lvl="1" indent="-290830">
              <a:lnSpc>
                <a:spcPct val="100000"/>
              </a:lnSpc>
              <a:spcBef>
                <a:spcPts val="75"/>
              </a:spcBef>
              <a:buClr>
                <a:srgbClr val="FF0000"/>
              </a:buClr>
              <a:buSzPct val="150000"/>
              <a:buChar char="•"/>
              <a:tabLst>
                <a:tab pos="58801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Prostitution</a:t>
            </a:r>
            <a:endParaRPr sz="2000" dirty="0">
              <a:latin typeface="Arial"/>
              <a:cs typeface="Arial"/>
            </a:endParaRPr>
          </a:p>
          <a:p>
            <a:pPr marL="587375" lvl="1" indent="-290830">
              <a:lnSpc>
                <a:spcPct val="100000"/>
              </a:lnSpc>
              <a:spcBef>
                <a:spcPts val="220"/>
              </a:spcBef>
              <a:buClr>
                <a:srgbClr val="FF0000"/>
              </a:buClr>
              <a:buSzPct val="150000"/>
              <a:buChar char="•"/>
              <a:tabLst>
                <a:tab pos="588010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Human trafficking; trade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human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tissues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body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parts</a:t>
            </a:r>
            <a:endParaRPr sz="2000" dirty="0">
              <a:latin typeface="Arial"/>
              <a:cs typeface="Arial"/>
            </a:endParaRPr>
          </a:p>
          <a:p>
            <a:pPr marL="587375" lvl="1" indent="-290830">
              <a:lnSpc>
                <a:spcPct val="100000"/>
              </a:lnSpc>
              <a:spcBef>
                <a:spcPts val="215"/>
              </a:spcBef>
              <a:buClr>
                <a:srgbClr val="FF0000"/>
              </a:buClr>
              <a:buSzPct val="150000"/>
              <a:buChar char="•"/>
              <a:tabLst>
                <a:tab pos="58801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Business pertaining to human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cloning</a:t>
            </a:r>
            <a:endParaRPr sz="2000" dirty="0">
              <a:latin typeface="Arial"/>
              <a:cs typeface="Arial"/>
            </a:endParaRPr>
          </a:p>
          <a:p>
            <a:pPr marL="587375" lvl="1" indent="-290830">
              <a:lnSpc>
                <a:spcPct val="100000"/>
              </a:lnSpc>
              <a:spcBef>
                <a:spcPts val="204"/>
              </a:spcBef>
              <a:buClr>
                <a:srgbClr val="FF0000"/>
              </a:buClr>
              <a:buSzPct val="150000"/>
              <a:buChar char="•"/>
              <a:tabLst>
                <a:tab pos="58801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Trade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firecrackers</a:t>
            </a:r>
            <a:endParaRPr sz="2000" dirty="0">
              <a:latin typeface="Arial"/>
              <a:cs typeface="Arial"/>
            </a:endParaRPr>
          </a:p>
          <a:p>
            <a:pPr marL="587375" lvl="1" indent="-290830">
              <a:lnSpc>
                <a:spcPct val="100000"/>
              </a:lnSpc>
              <a:spcBef>
                <a:spcPts val="540"/>
              </a:spcBef>
              <a:buClr>
                <a:srgbClr val="FF0000"/>
              </a:buClr>
              <a:buSzPct val="150000"/>
              <a:buChar char="•"/>
              <a:tabLst>
                <a:tab pos="58801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Debt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collection</a:t>
            </a:r>
            <a:endParaRPr sz="2000" dirty="0">
              <a:latin typeface="Arial"/>
              <a:cs typeface="Arial"/>
            </a:endParaRPr>
          </a:p>
          <a:p>
            <a:pPr marL="352425" indent="-340360">
              <a:lnSpc>
                <a:spcPct val="100000"/>
              </a:lnSpc>
              <a:spcBef>
                <a:spcPts val="295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Conditional business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lines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: 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227 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business</a:t>
            </a:r>
            <a:r>
              <a:rPr sz="2400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lines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0039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270"/>
                </a:lnTo>
                <a:lnTo>
                  <a:pt x="666115" y="5714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5"/>
                </a:lnTo>
                <a:lnTo>
                  <a:pt x="222884" y="222885"/>
                </a:lnTo>
                <a:lnTo>
                  <a:pt x="192404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3855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5480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2970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30"/>
                </a:lnTo>
                <a:lnTo>
                  <a:pt x="89534" y="1118870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5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80"/>
                </a:lnTo>
                <a:lnTo>
                  <a:pt x="713740" y="1520825"/>
                </a:lnTo>
                <a:lnTo>
                  <a:pt x="762000" y="1522730"/>
                </a:lnTo>
                <a:lnTo>
                  <a:pt x="810259" y="1520825"/>
                </a:lnTo>
                <a:lnTo>
                  <a:pt x="857884" y="1516380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5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8870"/>
                </a:lnTo>
                <a:lnTo>
                  <a:pt x="1454784" y="1078230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70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5"/>
                </a:lnTo>
                <a:lnTo>
                  <a:pt x="1518284" y="665480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5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2405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5714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265" y="159067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229"/>
                </a:lnTo>
                <a:lnTo>
                  <a:pt x="89535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5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5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5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889" y="3233420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50"/>
                </a:lnTo>
                <a:lnTo>
                  <a:pt x="619125" y="13334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4"/>
                </a:lnTo>
                <a:lnTo>
                  <a:pt x="443865" y="69214"/>
                </a:lnTo>
                <a:lnTo>
                  <a:pt x="403225" y="89534"/>
                </a:lnTo>
                <a:lnTo>
                  <a:pt x="363855" y="111759"/>
                </a:lnTo>
                <a:lnTo>
                  <a:pt x="326390" y="136525"/>
                </a:lnTo>
                <a:lnTo>
                  <a:pt x="290195" y="163829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499"/>
                </a:lnTo>
                <a:lnTo>
                  <a:pt x="50800" y="487044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19759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4"/>
                </a:lnTo>
                <a:lnTo>
                  <a:pt x="222885" y="1301114"/>
                </a:lnTo>
                <a:lnTo>
                  <a:pt x="255270" y="1331594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5099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5099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4"/>
                </a:lnTo>
                <a:lnTo>
                  <a:pt x="1299210" y="1301114"/>
                </a:lnTo>
                <a:lnTo>
                  <a:pt x="1330325" y="1268094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749"/>
                </a:lnTo>
                <a:lnTo>
                  <a:pt x="1508760" y="619759"/>
                </a:lnTo>
                <a:lnTo>
                  <a:pt x="1499235" y="574674"/>
                </a:lnTo>
                <a:lnTo>
                  <a:pt x="1486535" y="530224"/>
                </a:lnTo>
                <a:lnTo>
                  <a:pt x="1470660" y="487044"/>
                </a:lnTo>
                <a:lnTo>
                  <a:pt x="1453515" y="444499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829"/>
                </a:lnTo>
                <a:lnTo>
                  <a:pt x="1195705" y="136525"/>
                </a:lnTo>
                <a:lnTo>
                  <a:pt x="1158240" y="111759"/>
                </a:lnTo>
                <a:lnTo>
                  <a:pt x="1118870" y="89534"/>
                </a:lnTo>
                <a:lnTo>
                  <a:pt x="1078230" y="69214"/>
                </a:lnTo>
                <a:lnTo>
                  <a:pt x="1036320" y="51434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4"/>
                </a:lnTo>
                <a:lnTo>
                  <a:pt x="856615" y="6350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72934" y="3234054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4375"/>
                </a:lnTo>
                <a:lnTo>
                  <a:pt x="1518285" y="666750"/>
                </a:lnTo>
                <a:lnTo>
                  <a:pt x="1510665" y="620395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5"/>
                </a:lnTo>
                <a:lnTo>
                  <a:pt x="1454785" y="444500"/>
                </a:lnTo>
                <a:lnTo>
                  <a:pt x="1435100" y="403860"/>
                </a:lnTo>
                <a:lnTo>
                  <a:pt x="1412240" y="364490"/>
                </a:lnTo>
                <a:lnTo>
                  <a:pt x="1387475" y="327025"/>
                </a:lnTo>
                <a:lnTo>
                  <a:pt x="1360805" y="290830"/>
                </a:lnTo>
                <a:lnTo>
                  <a:pt x="1331595" y="255905"/>
                </a:lnTo>
                <a:lnTo>
                  <a:pt x="1301115" y="223520"/>
                </a:lnTo>
                <a:lnTo>
                  <a:pt x="1268095" y="192405"/>
                </a:lnTo>
                <a:lnTo>
                  <a:pt x="1233805" y="163830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9535"/>
                </a:lnTo>
                <a:lnTo>
                  <a:pt x="1079500" y="69215"/>
                </a:lnTo>
                <a:lnTo>
                  <a:pt x="1037590" y="51435"/>
                </a:lnTo>
                <a:lnTo>
                  <a:pt x="994410" y="36195"/>
                </a:lnTo>
                <a:lnTo>
                  <a:pt x="949960" y="23495"/>
                </a:lnTo>
                <a:lnTo>
                  <a:pt x="904240" y="13335"/>
                </a:lnTo>
                <a:lnTo>
                  <a:pt x="857885" y="6350"/>
                </a:lnTo>
                <a:lnTo>
                  <a:pt x="810260" y="1905"/>
                </a:lnTo>
                <a:lnTo>
                  <a:pt x="762000" y="0"/>
                </a:lnTo>
                <a:lnTo>
                  <a:pt x="713740" y="1905"/>
                </a:lnTo>
                <a:lnTo>
                  <a:pt x="666750" y="6350"/>
                </a:lnTo>
                <a:lnTo>
                  <a:pt x="619760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6410" y="51435"/>
                </a:lnTo>
                <a:lnTo>
                  <a:pt x="444500" y="69215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830"/>
                </a:lnTo>
                <a:lnTo>
                  <a:pt x="255905" y="192405"/>
                </a:lnTo>
                <a:lnTo>
                  <a:pt x="223520" y="223520"/>
                </a:lnTo>
                <a:lnTo>
                  <a:pt x="192405" y="255905"/>
                </a:lnTo>
                <a:lnTo>
                  <a:pt x="163195" y="290830"/>
                </a:lnTo>
                <a:lnTo>
                  <a:pt x="136525" y="327025"/>
                </a:lnTo>
                <a:lnTo>
                  <a:pt x="111760" y="364490"/>
                </a:lnTo>
                <a:lnTo>
                  <a:pt x="89535" y="403860"/>
                </a:lnTo>
                <a:lnTo>
                  <a:pt x="69215" y="444500"/>
                </a:lnTo>
                <a:lnTo>
                  <a:pt x="51435" y="487045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20395"/>
                </a:lnTo>
                <a:lnTo>
                  <a:pt x="6350" y="666750"/>
                </a:lnTo>
                <a:lnTo>
                  <a:pt x="1905" y="714375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885"/>
                </a:lnTo>
                <a:lnTo>
                  <a:pt x="13335" y="904240"/>
                </a:lnTo>
                <a:lnTo>
                  <a:pt x="23495" y="949960"/>
                </a:lnTo>
                <a:lnTo>
                  <a:pt x="36195" y="994410"/>
                </a:lnTo>
                <a:lnTo>
                  <a:pt x="51435" y="1037590"/>
                </a:lnTo>
                <a:lnTo>
                  <a:pt x="69215" y="1079500"/>
                </a:lnTo>
                <a:lnTo>
                  <a:pt x="89535" y="1120775"/>
                </a:lnTo>
                <a:lnTo>
                  <a:pt x="111760" y="1160145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3520" y="1301115"/>
                </a:lnTo>
                <a:lnTo>
                  <a:pt x="255905" y="1332230"/>
                </a:lnTo>
                <a:lnTo>
                  <a:pt x="290830" y="1360805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5100"/>
                </a:lnTo>
                <a:lnTo>
                  <a:pt x="444500" y="1455420"/>
                </a:lnTo>
                <a:lnTo>
                  <a:pt x="486410" y="1473200"/>
                </a:lnTo>
                <a:lnTo>
                  <a:pt x="530225" y="1488440"/>
                </a:lnTo>
                <a:lnTo>
                  <a:pt x="574675" y="1501140"/>
                </a:lnTo>
                <a:lnTo>
                  <a:pt x="619760" y="1511300"/>
                </a:lnTo>
                <a:lnTo>
                  <a:pt x="666750" y="1518285"/>
                </a:lnTo>
                <a:lnTo>
                  <a:pt x="713740" y="1522730"/>
                </a:lnTo>
                <a:lnTo>
                  <a:pt x="762000" y="1524000"/>
                </a:lnTo>
                <a:lnTo>
                  <a:pt x="810260" y="1522730"/>
                </a:lnTo>
                <a:lnTo>
                  <a:pt x="857885" y="1518285"/>
                </a:lnTo>
                <a:lnTo>
                  <a:pt x="904240" y="1511300"/>
                </a:lnTo>
                <a:lnTo>
                  <a:pt x="949960" y="1501140"/>
                </a:lnTo>
                <a:lnTo>
                  <a:pt x="994410" y="1488440"/>
                </a:lnTo>
                <a:lnTo>
                  <a:pt x="1037590" y="1473200"/>
                </a:lnTo>
                <a:lnTo>
                  <a:pt x="1079500" y="1455420"/>
                </a:lnTo>
                <a:lnTo>
                  <a:pt x="1120140" y="1435100"/>
                </a:lnTo>
                <a:lnTo>
                  <a:pt x="1159510" y="1412240"/>
                </a:lnTo>
                <a:lnTo>
                  <a:pt x="1197610" y="1387475"/>
                </a:lnTo>
                <a:lnTo>
                  <a:pt x="1233805" y="1360805"/>
                </a:lnTo>
                <a:lnTo>
                  <a:pt x="1268095" y="1332230"/>
                </a:lnTo>
                <a:lnTo>
                  <a:pt x="1301115" y="1301115"/>
                </a:lnTo>
                <a:lnTo>
                  <a:pt x="1331595" y="1268095"/>
                </a:lnTo>
                <a:lnTo>
                  <a:pt x="1360805" y="1233805"/>
                </a:lnTo>
                <a:lnTo>
                  <a:pt x="1387475" y="1197610"/>
                </a:lnTo>
                <a:lnTo>
                  <a:pt x="1412240" y="1160145"/>
                </a:lnTo>
                <a:lnTo>
                  <a:pt x="1435100" y="1120775"/>
                </a:lnTo>
                <a:lnTo>
                  <a:pt x="1454785" y="1079500"/>
                </a:lnTo>
                <a:lnTo>
                  <a:pt x="1472565" y="1037590"/>
                </a:lnTo>
                <a:lnTo>
                  <a:pt x="1488440" y="994410"/>
                </a:lnTo>
                <a:lnTo>
                  <a:pt x="1501140" y="949960"/>
                </a:lnTo>
                <a:lnTo>
                  <a:pt x="1510665" y="904240"/>
                </a:lnTo>
                <a:lnTo>
                  <a:pt x="1518285" y="857885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26083" y="549909"/>
            <a:ext cx="7449184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INVESTMENT</a:t>
            </a:r>
            <a:r>
              <a:rPr sz="3500" spc="-55" dirty="0"/>
              <a:t> </a:t>
            </a:r>
            <a:r>
              <a:rPr sz="3500" spc="15" dirty="0"/>
              <a:t>LIMITATIONS(CONT)</a:t>
            </a:r>
            <a:endParaRPr sz="3500"/>
          </a:p>
        </p:txBody>
      </p:sp>
      <p:sp>
        <p:nvSpPr>
          <p:cNvPr id="7" name="object 7"/>
          <p:cNvSpPr txBox="1"/>
          <p:nvPr/>
        </p:nvSpPr>
        <p:spPr>
          <a:xfrm>
            <a:off x="535940" y="1304290"/>
            <a:ext cx="8428990" cy="3315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Foreign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ownership</a:t>
            </a:r>
            <a:r>
              <a:rPr sz="24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Arial"/>
                <a:cs typeface="Arial"/>
              </a:rPr>
              <a:t>cap</a:t>
            </a:r>
            <a:endParaRPr sz="2400">
              <a:latin typeface="Arial"/>
              <a:cs typeface="Arial"/>
            </a:endParaRPr>
          </a:p>
          <a:p>
            <a:pPr marL="299085" marR="357505">
              <a:lnSpc>
                <a:spcPts val="2320"/>
              </a:lnSpc>
              <a:spcBef>
                <a:spcPts val="1950"/>
              </a:spcBef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Limitations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are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also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imposed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on foreign investors in certain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sectors</a:t>
            </a:r>
            <a:r>
              <a:rPr sz="20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 terms of percentage of ownership.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For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instance: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00">
              <a:latin typeface="Arial"/>
              <a:cs typeface="Arial"/>
            </a:endParaRPr>
          </a:p>
          <a:p>
            <a:pPr marL="815975" marR="5080" lvl="1" indent="-289560">
              <a:lnSpc>
                <a:spcPct val="103099"/>
              </a:lnSpc>
              <a:buClr>
                <a:srgbClr val="FF0000"/>
              </a:buClr>
              <a:buSzPct val="150000"/>
              <a:buChar char="•"/>
              <a:tabLst>
                <a:tab pos="81661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aggregate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foreign investment in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Vietnamese commercial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banks  is limited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30 per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cent; and</a:t>
            </a:r>
            <a:endParaRPr sz="20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Clr>
                <a:srgbClr val="FF0000"/>
              </a:buClr>
              <a:buFont typeface="Arial"/>
              <a:buChar char="•"/>
            </a:pPr>
            <a:endParaRPr sz="2600">
              <a:latin typeface="Arial"/>
              <a:cs typeface="Arial"/>
            </a:endParaRPr>
          </a:p>
          <a:p>
            <a:pPr marL="815975" marR="641350" lvl="1" indent="-288290" algn="just">
              <a:lnSpc>
                <a:spcPct val="85300"/>
              </a:lnSpc>
              <a:buClr>
                <a:srgbClr val="FF0000"/>
              </a:buClr>
              <a:buSzPct val="150000"/>
              <a:buChar char="•"/>
              <a:tabLst>
                <a:tab pos="816610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‘Equitisation plans’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State-owned enterprises undergoing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process of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equitisation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(ie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privatisation) may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specify  foreign ownership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limits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0675"/>
            <a:ext cx="1524000" cy="1522095"/>
          </a:xfrm>
          <a:custGeom>
            <a:avLst/>
            <a:gdLst/>
            <a:ahLst/>
            <a:cxnLst/>
            <a:rect l="l" t="t" r="r" b="b"/>
            <a:pathLst>
              <a:path w="1524000" h="1522095">
                <a:moveTo>
                  <a:pt x="762000" y="0"/>
                </a:moveTo>
                <a:lnTo>
                  <a:pt x="713740" y="1270"/>
                </a:lnTo>
                <a:lnTo>
                  <a:pt x="666115" y="5714"/>
                </a:lnTo>
                <a:lnTo>
                  <a:pt x="619759" y="13335"/>
                </a:lnTo>
                <a:lnTo>
                  <a:pt x="574675" y="22860"/>
                </a:lnTo>
                <a:lnTo>
                  <a:pt x="529590" y="35560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1770"/>
                </a:lnTo>
                <a:lnTo>
                  <a:pt x="222884" y="222885"/>
                </a:lnTo>
                <a:lnTo>
                  <a:pt x="192404" y="255270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5775"/>
                </a:lnTo>
                <a:lnTo>
                  <a:pt x="36195" y="529589"/>
                </a:lnTo>
                <a:lnTo>
                  <a:pt x="23495" y="573404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8989"/>
                </a:lnTo>
                <a:lnTo>
                  <a:pt x="5715" y="856614"/>
                </a:lnTo>
                <a:lnTo>
                  <a:pt x="13334" y="902970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29"/>
                </a:lnTo>
                <a:lnTo>
                  <a:pt x="89534" y="1118870"/>
                </a:lnTo>
                <a:lnTo>
                  <a:pt x="111759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6204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095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4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1900"/>
                </a:lnTo>
                <a:lnTo>
                  <a:pt x="1387475" y="1195704"/>
                </a:lnTo>
                <a:lnTo>
                  <a:pt x="1412240" y="1158239"/>
                </a:lnTo>
                <a:lnTo>
                  <a:pt x="1434465" y="1118870"/>
                </a:lnTo>
                <a:lnTo>
                  <a:pt x="1454784" y="1078229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70"/>
                </a:lnTo>
                <a:lnTo>
                  <a:pt x="1518284" y="856614"/>
                </a:lnTo>
                <a:lnTo>
                  <a:pt x="1522729" y="808989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3404"/>
                </a:lnTo>
                <a:lnTo>
                  <a:pt x="1487804" y="529589"/>
                </a:lnTo>
                <a:lnTo>
                  <a:pt x="1472565" y="485775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270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5560"/>
                </a:lnTo>
                <a:lnTo>
                  <a:pt x="949325" y="22860"/>
                </a:lnTo>
                <a:lnTo>
                  <a:pt x="904240" y="13335"/>
                </a:lnTo>
                <a:lnTo>
                  <a:pt x="857884" y="5714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265" y="159131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5479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8520" y="5714"/>
                </a:lnTo>
                <a:lnTo>
                  <a:pt x="810895" y="1269"/>
                </a:lnTo>
                <a:lnTo>
                  <a:pt x="762635" y="0"/>
                </a:lnTo>
                <a:lnTo>
                  <a:pt x="714375" y="1269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8900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9535" y="403225"/>
                </a:lnTo>
                <a:lnTo>
                  <a:pt x="69214" y="443864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2969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8869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210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210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69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889" y="3586479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70"/>
                </a:lnTo>
                <a:lnTo>
                  <a:pt x="665480" y="5715"/>
                </a:lnTo>
                <a:lnTo>
                  <a:pt x="619125" y="12700"/>
                </a:lnTo>
                <a:lnTo>
                  <a:pt x="573405" y="22860"/>
                </a:lnTo>
                <a:lnTo>
                  <a:pt x="528955" y="35560"/>
                </a:lnTo>
                <a:lnTo>
                  <a:pt x="485775" y="50800"/>
                </a:lnTo>
                <a:lnTo>
                  <a:pt x="443865" y="68580"/>
                </a:lnTo>
                <a:lnTo>
                  <a:pt x="403225" y="88900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270" y="191770"/>
                </a:lnTo>
                <a:lnTo>
                  <a:pt x="222885" y="222885"/>
                </a:lnTo>
                <a:lnTo>
                  <a:pt x="191770" y="255905"/>
                </a:lnTo>
                <a:lnTo>
                  <a:pt x="163195" y="290195"/>
                </a:lnTo>
                <a:lnTo>
                  <a:pt x="135890" y="326390"/>
                </a:lnTo>
                <a:lnTo>
                  <a:pt x="111125" y="364490"/>
                </a:lnTo>
                <a:lnTo>
                  <a:pt x="88900" y="403225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09625"/>
                </a:lnTo>
                <a:lnTo>
                  <a:pt x="5715" y="857250"/>
                </a:lnTo>
                <a:lnTo>
                  <a:pt x="12700" y="903605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6955"/>
                </a:lnTo>
                <a:lnTo>
                  <a:pt x="68580" y="1079500"/>
                </a:lnTo>
                <a:lnTo>
                  <a:pt x="88900" y="1120140"/>
                </a:lnTo>
                <a:lnTo>
                  <a:pt x="111125" y="1159510"/>
                </a:lnTo>
                <a:lnTo>
                  <a:pt x="135890" y="1196975"/>
                </a:lnTo>
                <a:lnTo>
                  <a:pt x="163195" y="1233170"/>
                </a:lnTo>
                <a:lnTo>
                  <a:pt x="191770" y="1268095"/>
                </a:lnTo>
                <a:lnTo>
                  <a:pt x="222885" y="1300480"/>
                </a:lnTo>
                <a:lnTo>
                  <a:pt x="255270" y="1331595"/>
                </a:lnTo>
                <a:lnTo>
                  <a:pt x="290195" y="1360170"/>
                </a:lnTo>
                <a:lnTo>
                  <a:pt x="326390" y="1387475"/>
                </a:lnTo>
                <a:lnTo>
                  <a:pt x="363855" y="1412240"/>
                </a:lnTo>
                <a:lnTo>
                  <a:pt x="403225" y="1434465"/>
                </a:lnTo>
                <a:lnTo>
                  <a:pt x="443865" y="1454785"/>
                </a:lnTo>
                <a:lnTo>
                  <a:pt x="485775" y="1472565"/>
                </a:lnTo>
                <a:lnTo>
                  <a:pt x="528955" y="1487805"/>
                </a:lnTo>
                <a:lnTo>
                  <a:pt x="573405" y="1500505"/>
                </a:lnTo>
                <a:lnTo>
                  <a:pt x="619125" y="1510665"/>
                </a:lnTo>
                <a:lnTo>
                  <a:pt x="665480" y="1517650"/>
                </a:lnTo>
                <a:lnTo>
                  <a:pt x="713105" y="1522095"/>
                </a:lnTo>
                <a:lnTo>
                  <a:pt x="760730" y="1524000"/>
                </a:lnTo>
                <a:lnTo>
                  <a:pt x="808990" y="1522095"/>
                </a:lnTo>
                <a:lnTo>
                  <a:pt x="856615" y="1517650"/>
                </a:lnTo>
                <a:lnTo>
                  <a:pt x="902970" y="1510665"/>
                </a:lnTo>
                <a:lnTo>
                  <a:pt x="948690" y="1500505"/>
                </a:lnTo>
                <a:lnTo>
                  <a:pt x="993140" y="1487805"/>
                </a:lnTo>
                <a:lnTo>
                  <a:pt x="1036320" y="1472565"/>
                </a:lnTo>
                <a:lnTo>
                  <a:pt x="1078230" y="1454785"/>
                </a:lnTo>
                <a:lnTo>
                  <a:pt x="1118870" y="1434465"/>
                </a:lnTo>
                <a:lnTo>
                  <a:pt x="1158240" y="1412240"/>
                </a:lnTo>
                <a:lnTo>
                  <a:pt x="1195705" y="1387475"/>
                </a:lnTo>
                <a:lnTo>
                  <a:pt x="1231900" y="1360170"/>
                </a:lnTo>
                <a:lnTo>
                  <a:pt x="1266825" y="1331595"/>
                </a:lnTo>
                <a:lnTo>
                  <a:pt x="1299210" y="1300480"/>
                </a:lnTo>
                <a:lnTo>
                  <a:pt x="1330325" y="1268095"/>
                </a:lnTo>
                <a:lnTo>
                  <a:pt x="1358900" y="1233170"/>
                </a:lnTo>
                <a:lnTo>
                  <a:pt x="1385570" y="1196975"/>
                </a:lnTo>
                <a:lnTo>
                  <a:pt x="1410335" y="1159510"/>
                </a:lnTo>
                <a:lnTo>
                  <a:pt x="1433195" y="1120140"/>
                </a:lnTo>
                <a:lnTo>
                  <a:pt x="1453515" y="1079500"/>
                </a:lnTo>
                <a:lnTo>
                  <a:pt x="1470660" y="1036955"/>
                </a:lnTo>
                <a:lnTo>
                  <a:pt x="1486535" y="993775"/>
                </a:lnTo>
                <a:lnTo>
                  <a:pt x="1499235" y="949325"/>
                </a:lnTo>
                <a:lnTo>
                  <a:pt x="1508760" y="903605"/>
                </a:lnTo>
                <a:lnTo>
                  <a:pt x="1516380" y="857250"/>
                </a:lnTo>
                <a:lnTo>
                  <a:pt x="1520825" y="809625"/>
                </a:lnTo>
                <a:lnTo>
                  <a:pt x="1522095" y="762000"/>
                </a:lnTo>
                <a:lnTo>
                  <a:pt x="1520825" y="713740"/>
                </a:lnTo>
                <a:lnTo>
                  <a:pt x="1516380" y="666115"/>
                </a:lnTo>
                <a:lnTo>
                  <a:pt x="1508760" y="619760"/>
                </a:lnTo>
                <a:lnTo>
                  <a:pt x="1499235" y="574040"/>
                </a:lnTo>
                <a:lnTo>
                  <a:pt x="1486535" y="529590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225"/>
                </a:lnTo>
                <a:lnTo>
                  <a:pt x="1410335" y="364490"/>
                </a:lnTo>
                <a:lnTo>
                  <a:pt x="1385570" y="326390"/>
                </a:lnTo>
                <a:lnTo>
                  <a:pt x="1358900" y="290195"/>
                </a:lnTo>
                <a:lnTo>
                  <a:pt x="1330325" y="255905"/>
                </a:lnTo>
                <a:lnTo>
                  <a:pt x="1299210" y="222885"/>
                </a:lnTo>
                <a:lnTo>
                  <a:pt x="1266825" y="191770"/>
                </a:lnTo>
                <a:lnTo>
                  <a:pt x="1231900" y="163195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8900"/>
                </a:lnTo>
                <a:lnTo>
                  <a:pt x="1078230" y="68580"/>
                </a:lnTo>
                <a:lnTo>
                  <a:pt x="1036320" y="50800"/>
                </a:lnTo>
                <a:lnTo>
                  <a:pt x="993140" y="35560"/>
                </a:lnTo>
                <a:lnTo>
                  <a:pt x="948690" y="22860"/>
                </a:lnTo>
                <a:lnTo>
                  <a:pt x="902970" y="12700"/>
                </a:lnTo>
                <a:lnTo>
                  <a:pt x="856615" y="5715"/>
                </a:lnTo>
                <a:lnTo>
                  <a:pt x="808990" y="1270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72934" y="3587115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40"/>
                </a:lnTo>
                <a:lnTo>
                  <a:pt x="1518285" y="666115"/>
                </a:lnTo>
                <a:lnTo>
                  <a:pt x="1510665" y="619760"/>
                </a:lnTo>
                <a:lnTo>
                  <a:pt x="1501140" y="574040"/>
                </a:lnTo>
                <a:lnTo>
                  <a:pt x="1488440" y="529590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860"/>
                </a:lnTo>
                <a:lnTo>
                  <a:pt x="1412240" y="364490"/>
                </a:lnTo>
                <a:lnTo>
                  <a:pt x="1387475" y="326390"/>
                </a:lnTo>
                <a:lnTo>
                  <a:pt x="1360805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2405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8900"/>
                </a:lnTo>
                <a:lnTo>
                  <a:pt x="1079500" y="69215"/>
                </a:lnTo>
                <a:lnTo>
                  <a:pt x="1037590" y="51435"/>
                </a:lnTo>
                <a:lnTo>
                  <a:pt x="994410" y="35560"/>
                </a:lnTo>
                <a:lnTo>
                  <a:pt x="949960" y="22860"/>
                </a:lnTo>
                <a:lnTo>
                  <a:pt x="904240" y="13335"/>
                </a:lnTo>
                <a:lnTo>
                  <a:pt x="857885" y="5714"/>
                </a:lnTo>
                <a:lnTo>
                  <a:pt x="810260" y="1270"/>
                </a:lnTo>
                <a:lnTo>
                  <a:pt x="762000" y="0"/>
                </a:lnTo>
                <a:lnTo>
                  <a:pt x="713740" y="1270"/>
                </a:lnTo>
                <a:lnTo>
                  <a:pt x="666750" y="5714"/>
                </a:lnTo>
                <a:lnTo>
                  <a:pt x="619760" y="13335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6410" y="51435"/>
                </a:lnTo>
                <a:lnTo>
                  <a:pt x="444500" y="69215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5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4490"/>
                </a:lnTo>
                <a:lnTo>
                  <a:pt x="89535" y="403860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29590"/>
                </a:lnTo>
                <a:lnTo>
                  <a:pt x="23495" y="574040"/>
                </a:lnTo>
                <a:lnTo>
                  <a:pt x="13335" y="619760"/>
                </a:lnTo>
                <a:lnTo>
                  <a:pt x="6350" y="666115"/>
                </a:lnTo>
                <a:lnTo>
                  <a:pt x="1905" y="713740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250"/>
                </a:lnTo>
                <a:lnTo>
                  <a:pt x="13335" y="904240"/>
                </a:lnTo>
                <a:lnTo>
                  <a:pt x="23495" y="949325"/>
                </a:lnTo>
                <a:lnTo>
                  <a:pt x="36195" y="993775"/>
                </a:lnTo>
                <a:lnTo>
                  <a:pt x="51435" y="1037590"/>
                </a:lnTo>
                <a:lnTo>
                  <a:pt x="69215" y="1079500"/>
                </a:lnTo>
                <a:lnTo>
                  <a:pt x="89535" y="1120140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3520" y="1300480"/>
                </a:lnTo>
                <a:lnTo>
                  <a:pt x="255905" y="1331595"/>
                </a:lnTo>
                <a:lnTo>
                  <a:pt x="290830" y="1360170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6410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19760" y="1510665"/>
                </a:lnTo>
                <a:lnTo>
                  <a:pt x="666750" y="1517650"/>
                </a:lnTo>
                <a:lnTo>
                  <a:pt x="713740" y="1522095"/>
                </a:lnTo>
                <a:lnTo>
                  <a:pt x="762000" y="1524000"/>
                </a:lnTo>
                <a:lnTo>
                  <a:pt x="810260" y="1522095"/>
                </a:lnTo>
                <a:lnTo>
                  <a:pt x="857885" y="1517650"/>
                </a:lnTo>
                <a:lnTo>
                  <a:pt x="904240" y="1510665"/>
                </a:lnTo>
                <a:lnTo>
                  <a:pt x="949960" y="1500505"/>
                </a:lnTo>
                <a:lnTo>
                  <a:pt x="994410" y="1487805"/>
                </a:lnTo>
                <a:lnTo>
                  <a:pt x="1037590" y="1472565"/>
                </a:lnTo>
                <a:lnTo>
                  <a:pt x="1079500" y="1454785"/>
                </a:lnTo>
                <a:lnTo>
                  <a:pt x="1120140" y="1434465"/>
                </a:lnTo>
                <a:lnTo>
                  <a:pt x="1159510" y="1412240"/>
                </a:lnTo>
                <a:lnTo>
                  <a:pt x="1197610" y="1387475"/>
                </a:lnTo>
                <a:lnTo>
                  <a:pt x="1233805" y="1360170"/>
                </a:lnTo>
                <a:lnTo>
                  <a:pt x="1268095" y="1331595"/>
                </a:lnTo>
                <a:lnTo>
                  <a:pt x="1301115" y="1300480"/>
                </a:lnTo>
                <a:lnTo>
                  <a:pt x="1331595" y="1268095"/>
                </a:lnTo>
                <a:lnTo>
                  <a:pt x="1360805" y="1233170"/>
                </a:lnTo>
                <a:lnTo>
                  <a:pt x="1387475" y="1196975"/>
                </a:lnTo>
                <a:lnTo>
                  <a:pt x="1412240" y="1159510"/>
                </a:lnTo>
                <a:lnTo>
                  <a:pt x="1435100" y="1120140"/>
                </a:lnTo>
                <a:lnTo>
                  <a:pt x="1454785" y="1079500"/>
                </a:lnTo>
                <a:lnTo>
                  <a:pt x="1472565" y="1037590"/>
                </a:lnTo>
                <a:lnTo>
                  <a:pt x="1488440" y="993775"/>
                </a:lnTo>
                <a:lnTo>
                  <a:pt x="1501140" y="949325"/>
                </a:lnTo>
                <a:lnTo>
                  <a:pt x="1510665" y="904240"/>
                </a:lnTo>
                <a:lnTo>
                  <a:pt x="1518285" y="857250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47773" y="525526"/>
            <a:ext cx="5685155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>
                <a:solidFill>
                  <a:srgbClr val="202089"/>
                </a:solidFill>
              </a:rPr>
              <a:t>INVESTMENT</a:t>
            </a:r>
            <a:r>
              <a:rPr sz="3500" spc="-75" dirty="0">
                <a:solidFill>
                  <a:srgbClr val="202089"/>
                </a:solidFill>
              </a:rPr>
              <a:t> </a:t>
            </a:r>
            <a:r>
              <a:rPr sz="3500" dirty="0">
                <a:solidFill>
                  <a:srgbClr val="202089"/>
                </a:solidFill>
              </a:rPr>
              <a:t>INCENTIVES</a:t>
            </a:r>
            <a:endParaRPr sz="3500"/>
          </a:p>
        </p:txBody>
      </p:sp>
      <p:sp>
        <p:nvSpPr>
          <p:cNvPr id="7" name="object 7"/>
          <p:cNvSpPr txBox="1"/>
          <p:nvPr/>
        </p:nvSpPr>
        <p:spPr>
          <a:xfrm>
            <a:off x="498855" y="1308861"/>
            <a:ext cx="7654925" cy="43098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4495" indent="-34163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40513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Business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lines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subjects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to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investment</a:t>
            </a:r>
            <a:r>
              <a:rPr sz="2400" b="1" spc="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incentives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633730" lvl="1" indent="-278765">
              <a:lnSpc>
                <a:spcPct val="100000"/>
              </a:lnSpc>
              <a:spcBef>
                <a:spcPts val="1100"/>
              </a:spcBef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High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technologies and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Bio-technologies</a:t>
            </a:r>
            <a:endParaRPr sz="2000" dirty="0">
              <a:latin typeface="Arial"/>
              <a:cs typeface="Arial"/>
            </a:endParaRPr>
          </a:p>
          <a:p>
            <a:pPr marL="633730" marR="217170" lvl="1" indent="-278130">
              <a:lnSpc>
                <a:spcPct val="111000"/>
              </a:lnSpc>
              <a:spcBef>
                <a:spcPts val="35"/>
              </a:spcBef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Manufacturing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new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materials, new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energy,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clean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energy,  renewable</a:t>
            </a:r>
            <a:endParaRPr sz="2000" dirty="0">
              <a:latin typeface="Arial"/>
              <a:cs typeface="Arial"/>
            </a:endParaRPr>
          </a:p>
          <a:p>
            <a:pPr marL="633730">
              <a:lnSpc>
                <a:spcPts val="2155"/>
              </a:lnSpc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energy</a:t>
            </a:r>
            <a:endParaRPr sz="2000" dirty="0">
              <a:latin typeface="Arial"/>
              <a:cs typeface="Arial"/>
            </a:endParaRPr>
          </a:p>
          <a:p>
            <a:pPr marL="633730" lvl="1" indent="-276860">
              <a:lnSpc>
                <a:spcPts val="2125"/>
              </a:lnSpc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Manufacturing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products,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 software</a:t>
            </a:r>
            <a:endParaRPr sz="2000" dirty="0">
              <a:latin typeface="Arial"/>
              <a:cs typeface="Arial"/>
            </a:endParaRPr>
          </a:p>
          <a:p>
            <a:pPr marL="633730" lvl="1" indent="-276860">
              <a:lnSpc>
                <a:spcPts val="2060"/>
              </a:lnSpc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products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Collection,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treatment,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recycling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or</a:t>
            </a:r>
            <a:endParaRPr sz="2000" dirty="0">
              <a:latin typeface="Arial"/>
              <a:cs typeface="Arial"/>
            </a:endParaRPr>
          </a:p>
          <a:p>
            <a:pPr marL="633730" lvl="1" indent="-276860">
              <a:lnSpc>
                <a:spcPts val="2070"/>
              </a:lnSpc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re-use of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waste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Agriculture, forestry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endParaRPr sz="2000" dirty="0">
              <a:latin typeface="Arial"/>
              <a:cs typeface="Arial"/>
            </a:endParaRPr>
          </a:p>
          <a:p>
            <a:pPr marL="633730" lvl="1" indent="-276860">
              <a:lnSpc>
                <a:spcPts val="2095"/>
              </a:lnSpc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Aquaculture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 Infrastructure</a:t>
            </a:r>
            <a:endParaRPr sz="2000" dirty="0">
              <a:latin typeface="Arial"/>
              <a:cs typeface="Arial"/>
            </a:endParaRPr>
          </a:p>
          <a:p>
            <a:pPr marL="633730" lvl="1" indent="-276860">
              <a:lnSpc>
                <a:spcPts val="2095"/>
              </a:lnSpc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Collection,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treatment, recycling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or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re-use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</a:t>
            </a:r>
            <a:endParaRPr sz="2000" dirty="0">
              <a:latin typeface="Arial"/>
              <a:cs typeface="Arial"/>
            </a:endParaRPr>
          </a:p>
          <a:p>
            <a:pPr marL="633730" lvl="1" indent="-276860">
              <a:lnSpc>
                <a:spcPts val="2150"/>
              </a:lnSpc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waste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Education</a:t>
            </a:r>
            <a:endParaRPr sz="2000" dirty="0">
              <a:latin typeface="Arial"/>
              <a:cs typeface="Arial"/>
            </a:endParaRPr>
          </a:p>
          <a:p>
            <a:pPr marL="633730" lvl="1" indent="-276860">
              <a:lnSpc>
                <a:spcPts val="2310"/>
              </a:lnSpc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dirty="0" smtClean="0">
                <a:solidFill>
                  <a:srgbClr val="001F5F"/>
                </a:solidFill>
                <a:latin typeface="Arial"/>
                <a:cs typeface="Arial"/>
              </a:rPr>
              <a:t>Medical</a:t>
            </a:r>
            <a:endParaRPr lang="nl-NL" sz="2000" dirty="0" smtClean="0">
              <a:solidFill>
                <a:srgbClr val="001F5F"/>
              </a:solidFill>
              <a:latin typeface="Arial"/>
              <a:cs typeface="Arial"/>
            </a:endParaRPr>
          </a:p>
          <a:p>
            <a:pPr marL="633730" lvl="1" indent="-276860">
              <a:lnSpc>
                <a:spcPts val="2310"/>
              </a:lnSpc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endParaRPr lang="nl-NL" sz="2000" dirty="0">
              <a:solidFill>
                <a:srgbClr val="001F5F"/>
              </a:solidFill>
              <a:latin typeface="Arial"/>
              <a:cs typeface="Arial"/>
            </a:endParaRPr>
          </a:p>
          <a:p>
            <a:pPr marL="633730" lvl="1" indent="-276860">
              <a:lnSpc>
                <a:spcPts val="2310"/>
              </a:lnSpc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lang="en-GB" sz="2000" dirty="0">
                <a:latin typeface="Arial"/>
                <a:cs typeface="Arial"/>
              </a:rPr>
              <a:t> the Article 15 and 16 of the LOI 2020 for more detail</a:t>
            </a:r>
            <a:r>
              <a:rPr lang="en-GB" sz="2000" dirty="0" smtClean="0"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647" y="304800"/>
            <a:ext cx="8149843" cy="553998"/>
          </a:xfrm>
        </p:spPr>
        <p:txBody>
          <a:bodyPr/>
          <a:lstStyle/>
          <a:p>
            <a:r>
              <a:rPr lang="en-US" dirty="0"/>
              <a:t>INVESTMENT </a:t>
            </a:r>
            <a:r>
              <a:rPr lang="en-US" dirty="0" smtClean="0"/>
              <a:t>INCENTIVES(CONT)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2999"/>
            <a:ext cx="9067800" cy="4217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82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0039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905"/>
                </a:lnTo>
                <a:lnTo>
                  <a:pt x="666115" y="6350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5"/>
                </a:lnTo>
                <a:lnTo>
                  <a:pt x="222884" y="222885"/>
                </a:lnTo>
                <a:lnTo>
                  <a:pt x="192404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4489"/>
                </a:lnTo>
                <a:lnTo>
                  <a:pt x="89534" y="403225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6114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3605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30"/>
                </a:lnTo>
                <a:lnTo>
                  <a:pt x="89534" y="1119505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5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5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80"/>
                </a:lnTo>
                <a:lnTo>
                  <a:pt x="713740" y="1520825"/>
                </a:lnTo>
                <a:lnTo>
                  <a:pt x="762000" y="1522730"/>
                </a:lnTo>
                <a:lnTo>
                  <a:pt x="810259" y="1520825"/>
                </a:lnTo>
                <a:lnTo>
                  <a:pt x="857884" y="1516380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5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5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9505"/>
                </a:lnTo>
                <a:lnTo>
                  <a:pt x="1454784" y="1078230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3605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5"/>
                </a:lnTo>
                <a:lnTo>
                  <a:pt x="1518284" y="666114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225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2405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6350"/>
                </a:lnTo>
                <a:lnTo>
                  <a:pt x="810259" y="1905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90039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905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225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6114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3605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30"/>
                </a:lnTo>
                <a:lnTo>
                  <a:pt x="88900" y="1119505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5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5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7885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5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5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5"/>
                </a:lnTo>
                <a:lnTo>
                  <a:pt x="1456054" y="1078230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3605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5"/>
                </a:lnTo>
                <a:lnTo>
                  <a:pt x="1519554" y="666114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5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9067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60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4"/>
                </a:lnTo>
                <a:lnTo>
                  <a:pt x="1301750" y="223520"/>
                </a:lnTo>
                <a:lnTo>
                  <a:pt x="1269364" y="192404"/>
                </a:lnTo>
                <a:lnTo>
                  <a:pt x="1234439" y="163829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20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60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7250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864"/>
                </a:lnTo>
                <a:lnTo>
                  <a:pt x="89535" y="1119504"/>
                </a:lnTo>
                <a:lnTo>
                  <a:pt x="111760" y="1158875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5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70"/>
                </a:lnTo>
                <a:lnTo>
                  <a:pt x="403860" y="1433829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7014"/>
                </a:lnTo>
                <a:lnTo>
                  <a:pt x="714375" y="1521460"/>
                </a:lnTo>
                <a:lnTo>
                  <a:pt x="762635" y="1522729"/>
                </a:lnTo>
                <a:lnTo>
                  <a:pt x="810895" y="1521460"/>
                </a:lnTo>
                <a:lnTo>
                  <a:pt x="858520" y="1517014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829"/>
                </a:lnTo>
                <a:lnTo>
                  <a:pt x="1160780" y="1410970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5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875"/>
                </a:lnTo>
                <a:lnTo>
                  <a:pt x="1435735" y="1119504"/>
                </a:lnTo>
                <a:lnTo>
                  <a:pt x="1456055" y="1078864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7250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889" y="3221863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50"/>
                </a:lnTo>
                <a:lnTo>
                  <a:pt x="619125" y="13335"/>
                </a:lnTo>
                <a:lnTo>
                  <a:pt x="573405" y="23495"/>
                </a:lnTo>
                <a:lnTo>
                  <a:pt x="528955" y="36195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2395"/>
                </a:lnTo>
                <a:lnTo>
                  <a:pt x="326390" y="136525"/>
                </a:lnTo>
                <a:lnTo>
                  <a:pt x="290195" y="163829"/>
                </a:lnTo>
                <a:lnTo>
                  <a:pt x="255270" y="192404"/>
                </a:lnTo>
                <a:lnTo>
                  <a:pt x="222885" y="223520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7044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20394"/>
                </a:lnTo>
                <a:lnTo>
                  <a:pt x="5715" y="666750"/>
                </a:lnTo>
                <a:lnTo>
                  <a:pt x="1270" y="714375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775"/>
                </a:lnTo>
                <a:lnTo>
                  <a:pt x="111125" y="1160145"/>
                </a:lnTo>
                <a:lnTo>
                  <a:pt x="135890" y="1197610"/>
                </a:lnTo>
                <a:lnTo>
                  <a:pt x="163195" y="1233805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2230"/>
                </a:lnTo>
                <a:lnTo>
                  <a:pt x="290195" y="1360805"/>
                </a:lnTo>
                <a:lnTo>
                  <a:pt x="326390" y="1388110"/>
                </a:lnTo>
                <a:lnTo>
                  <a:pt x="363855" y="1412239"/>
                </a:lnTo>
                <a:lnTo>
                  <a:pt x="403225" y="1435100"/>
                </a:lnTo>
                <a:lnTo>
                  <a:pt x="443865" y="1455420"/>
                </a:lnTo>
                <a:lnTo>
                  <a:pt x="485775" y="1473200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1300"/>
                </a:lnTo>
                <a:lnTo>
                  <a:pt x="665480" y="1518285"/>
                </a:lnTo>
                <a:lnTo>
                  <a:pt x="713105" y="1522730"/>
                </a:lnTo>
                <a:lnTo>
                  <a:pt x="760730" y="1524000"/>
                </a:lnTo>
                <a:lnTo>
                  <a:pt x="808990" y="1522730"/>
                </a:lnTo>
                <a:lnTo>
                  <a:pt x="856615" y="1518285"/>
                </a:lnTo>
                <a:lnTo>
                  <a:pt x="902970" y="1511300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3200"/>
                </a:lnTo>
                <a:lnTo>
                  <a:pt x="1078230" y="1455420"/>
                </a:lnTo>
                <a:lnTo>
                  <a:pt x="1118870" y="1435100"/>
                </a:lnTo>
                <a:lnTo>
                  <a:pt x="1158240" y="1412239"/>
                </a:lnTo>
                <a:lnTo>
                  <a:pt x="1195705" y="1388110"/>
                </a:lnTo>
                <a:lnTo>
                  <a:pt x="1231900" y="1360805"/>
                </a:lnTo>
                <a:lnTo>
                  <a:pt x="1266825" y="1332230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5"/>
                </a:lnTo>
                <a:lnTo>
                  <a:pt x="1385570" y="1197610"/>
                </a:lnTo>
                <a:lnTo>
                  <a:pt x="1410335" y="1160145"/>
                </a:lnTo>
                <a:lnTo>
                  <a:pt x="1433195" y="1120775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4410"/>
                </a:lnTo>
                <a:lnTo>
                  <a:pt x="1499235" y="949960"/>
                </a:lnTo>
                <a:lnTo>
                  <a:pt x="1508760" y="904239"/>
                </a:lnTo>
                <a:lnTo>
                  <a:pt x="1516380" y="857885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4375"/>
                </a:lnTo>
                <a:lnTo>
                  <a:pt x="1516380" y="666750"/>
                </a:lnTo>
                <a:lnTo>
                  <a:pt x="1508760" y="620394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7044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20"/>
                </a:lnTo>
                <a:lnTo>
                  <a:pt x="1266825" y="192404"/>
                </a:lnTo>
                <a:lnTo>
                  <a:pt x="1231900" y="163829"/>
                </a:lnTo>
                <a:lnTo>
                  <a:pt x="1195705" y="136525"/>
                </a:lnTo>
                <a:lnTo>
                  <a:pt x="1158240" y="112395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5"/>
                </a:lnTo>
                <a:lnTo>
                  <a:pt x="948690" y="23495"/>
                </a:lnTo>
                <a:lnTo>
                  <a:pt x="902970" y="13335"/>
                </a:lnTo>
                <a:lnTo>
                  <a:pt x="856615" y="6350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72934" y="3223132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3739"/>
                </a:lnTo>
                <a:lnTo>
                  <a:pt x="1518285" y="666114"/>
                </a:lnTo>
                <a:lnTo>
                  <a:pt x="1510665" y="619759"/>
                </a:lnTo>
                <a:lnTo>
                  <a:pt x="1501140" y="574039"/>
                </a:lnTo>
                <a:lnTo>
                  <a:pt x="1488440" y="529589"/>
                </a:lnTo>
                <a:lnTo>
                  <a:pt x="1472565" y="486409"/>
                </a:lnTo>
                <a:lnTo>
                  <a:pt x="1454785" y="444499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5" y="290194"/>
                </a:lnTo>
                <a:lnTo>
                  <a:pt x="1331595" y="255904"/>
                </a:lnTo>
                <a:lnTo>
                  <a:pt x="1301115" y="222884"/>
                </a:lnTo>
                <a:lnTo>
                  <a:pt x="1268095" y="192404"/>
                </a:lnTo>
                <a:lnTo>
                  <a:pt x="1233805" y="163194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8900"/>
                </a:lnTo>
                <a:lnTo>
                  <a:pt x="1079500" y="68579"/>
                </a:lnTo>
                <a:lnTo>
                  <a:pt x="1037590" y="50800"/>
                </a:lnTo>
                <a:lnTo>
                  <a:pt x="994410" y="35559"/>
                </a:lnTo>
                <a:lnTo>
                  <a:pt x="949960" y="22859"/>
                </a:lnTo>
                <a:lnTo>
                  <a:pt x="904240" y="13334"/>
                </a:lnTo>
                <a:lnTo>
                  <a:pt x="857885" y="5714"/>
                </a:lnTo>
                <a:lnTo>
                  <a:pt x="810260" y="1269"/>
                </a:lnTo>
                <a:lnTo>
                  <a:pt x="762000" y="0"/>
                </a:lnTo>
                <a:lnTo>
                  <a:pt x="713740" y="1269"/>
                </a:lnTo>
                <a:lnTo>
                  <a:pt x="666750" y="5714"/>
                </a:lnTo>
                <a:lnTo>
                  <a:pt x="619760" y="13334"/>
                </a:lnTo>
                <a:lnTo>
                  <a:pt x="574675" y="22859"/>
                </a:lnTo>
                <a:lnTo>
                  <a:pt x="530225" y="35559"/>
                </a:lnTo>
                <a:lnTo>
                  <a:pt x="486410" y="50800"/>
                </a:lnTo>
                <a:lnTo>
                  <a:pt x="444500" y="68579"/>
                </a:lnTo>
                <a:lnTo>
                  <a:pt x="403860" y="88900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2884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499"/>
                </a:lnTo>
                <a:lnTo>
                  <a:pt x="51435" y="486409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5" y="619759"/>
                </a:lnTo>
                <a:lnTo>
                  <a:pt x="6350" y="666114"/>
                </a:lnTo>
                <a:lnTo>
                  <a:pt x="1905" y="713739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249"/>
                </a:lnTo>
                <a:lnTo>
                  <a:pt x="13335" y="903604"/>
                </a:lnTo>
                <a:lnTo>
                  <a:pt x="23495" y="949324"/>
                </a:lnTo>
                <a:lnTo>
                  <a:pt x="36195" y="993774"/>
                </a:lnTo>
                <a:lnTo>
                  <a:pt x="51435" y="1036954"/>
                </a:lnTo>
                <a:lnTo>
                  <a:pt x="69215" y="1079499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6974"/>
                </a:lnTo>
                <a:lnTo>
                  <a:pt x="163195" y="1233169"/>
                </a:lnTo>
                <a:lnTo>
                  <a:pt x="192405" y="1268094"/>
                </a:lnTo>
                <a:lnTo>
                  <a:pt x="223520" y="1300479"/>
                </a:lnTo>
                <a:lnTo>
                  <a:pt x="255905" y="1331594"/>
                </a:lnTo>
                <a:lnTo>
                  <a:pt x="290830" y="1360169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6410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19760" y="1510664"/>
                </a:lnTo>
                <a:lnTo>
                  <a:pt x="666750" y="1517649"/>
                </a:lnTo>
                <a:lnTo>
                  <a:pt x="713740" y="1522094"/>
                </a:lnTo>
                <a:lnTo>
                  <a:pt x="762000" y="1523999"/>
                </a:lnTo>
                <a:lnTo>
                  <a:pt x="810260" y="1522094"/>
                </a:lnTo>
                <a:lnTo>
                  <a:pt x="857885" y="1517649"/>
                </a:lnTo>
                <a:lnTo>
                  <a:pt x="904240" y="1510664"/>
                </a:lnTo>
                <a:lnTo>
                  <a:pt x="949960" y="1500504"/>
                </a:lnTo>
                <a:lnTo>
                  <a:pt x="994410" y="1487804"/>
                </a:lnTo>
                <a:lnTo>
                  <a:pt x="1037590" y="1472564"/>
                </a:lnTo>
                <a:lnTo>
                  <a:pt x="1079500" y="1454784"/>
                </a:lnTo>
                <a:lnTo>
                  <a:pt x="1120140" y="1434464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169"/>
                </a:lnTo>
                <a:lnTo>
                  <a:pt x="1268095" y="1331594"/>
                </a:lnTo>
                <a:lnTo>
                  <a:pt x="1301115" y="1300479"/>
                </a:lnTo>
                <a:lnTo>
                  <a:pt x="1331595" y="1268094"/>
                </a:lnTo>
                <a:lnTo>
                  <a:pt x="1360805" y="1233169"/>
                </a:lnTo>
                <a:lnTo>
                  <a:pt x="1387475" y="1196974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499"/>
                </a:lnTo>
                <a:lnTo>
                  <a:pt x="1472565" y="1036954"/>
                </a:lnTo>
                <a:lnTo>
                  <a:pt x="1488440" y="993774"/>
                </a:lnTo>
                <a:lnTo>
                  <a:pt x="1501140" y="949324"/>
                </a:lnTo>
                <a:lnTo>
                  <a:pt x="1510665" y="903604"/>
                </a:lnTo>
                <a:lnTo>
                  <a:pt x="1518285" y="857249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30604" y="600201"/>
            <a:ext cx="727710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INVESTMENT</a:t>
            </a:r>
            <a:r>
              <a:rPr sz="3500" spc="-30" dirty="0"/>
              <a:t> </a:t>
            </a:r>
            <a:r>
              <a:rPr sz="3500" spc="15" dirty="0"/>
              <a:t>INCENTIVES(CONT)</a:t>
            </a:r>
            <a:endParaRPr sz="3500" dirty="0"/>
          </a:p>
        </p:txBody>
      </p:sp>
      <p:sp>
        <p:nvSpPr>
          <p:cNvPr id="8" name="object 8"/>
          <p:cNvSpPr txBox="1"/>
          <p:nvPr/>
        </p:nvSpPr>
        <p:spPr>
          <a:xfrm>
            <a:off x="549655" y="1172311"/>
            <a:ext cx="8077834" cy="4512261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109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433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Forms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investment</a:t>
            </a:r>
            <a:r>
              <a:rPr sz="24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incentives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582930" marR="8255" lvl="1" indent="-278130">
              <a:lnSpc>
                <a:spcPts val="1989"/>
              </a:lnSpc>
              <a:spcBef>
                <a:spcPts val="2645"/>
              </a:spcBef>
              <a:buClr>
                <a:srgbClr val="FF0000"/>
              </a:buClr>
              <a:buSzPct val="150000"/>
              <a:buChar char="•"/>
              <a:tabLst>
                <a:tab pos="583565" algn="l"/>
                <a:tab pos="1842135" algn="l"/>
                <a:tab pos="2790825" algn="l"/>
                <a:tab pos="3258185" algn="l"/>
                <a:tab pos="4589145" algn="l"/>
                <a:tab pos="5934710" algn="l"/>
                <a:tab pos="6275705" algn="l"/>
                <a:tab pos="6546850" algn="l"/>
                <a:tab pos="7282180" algn="l"/>
                <a:tab pos="7848600" algn="l"/>
              </a:tabLst>
            </a:pP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Co</a:t>
            </a:r>
            <a:r>
              <a:rPr sz="20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r</a:t>
            </a: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p</a:t>
            </a:r>
            <a:r>
              <a:rPr sz="20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o</a:t>
            </a: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rate	i</a:t>
            </a:r>
            <a:r>
              <a:rPr sz="2000" u="heavy" spc="-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n</a:t>
            </a: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c</a:t>
            </a:r>
            <a:r>
              <a:rPr sz="2000" u="heavy" spc="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o</a:t>
            </a: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me	tax	i</a:t>
            </a:r>
            <a:r>
              <a:rPr sz="2000" u="heavy" spc="-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n</a:t>
            </a: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cen</a:t>
            </a:r>
            <a:r>
              <a:rPr sz="20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t</a:t>
            </a: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i</a:t>
            </a:r>
            <a:r>
              <a:rPr sz="20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v</a:t>
            </a: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e</a:t>
            </a:r>
            <a:r>
              <a:rPr sz="2000" u="heavy" spc="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:	appl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tion	of	a	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ow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	rate	of  corporate income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tax;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Corporate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income tax</a:t>
            </a:r>
            <a:r>
              <a:rPr sz="2000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exemption</a:t>
            </a:r>
            <a:endParaRPr sz="20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FF0000"/>
              </a:buClr>
              <a:buFont typeface="Arial"/>
              <a:buChar char="•"/>
            </a:pPr>
            <a:endParaRPr sz="2050" dirty="0">
              <a:latin typeface="Arial"/>
              <a:cs typeface="Arial"/>
            </a:endParaRPr>
          </a:p>
          <a:p>
            <a:pPr marL="582930" marR="5080" lvl="1" indent="-278130" algn="just">
              <a:lnSpc>
                <a:spcPct val="85200"/>
              </a:lnSpc>
              <a:spcBef>
                <a:spcPts val="5"/>
              </a:spcBef>
              <a:buClr>
                <a:srgbClr val="FF0000"/>
              </a:buClr>
              <a:buSzPct val="150000"/>
              <a:buChar char="•"/>
              <a:tabLst>
                <a:tab pos="583565" algn="l"/>
              </a:tabLst>
            </a:pP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Import tax incentives: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exemption from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import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tax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goods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imported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form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fixed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assets; raw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materials, supplies and </a:t>
            </a:r>
            <a:r>
              <a:rPr sz="2000" spc="5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components for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manufacturing purposes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accordance with  regulations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law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on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import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and export</a:t>
            </a:r>
            <a:r>
              <a:rPr sz="2000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tax</a:t>
            </a:r>
            <a:endParaRPr sz="20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Clr>
                <a:srgbClr val="FF0000"/>
              </a:buClr>
              <a:buFont typeface="Arial"/>
              <a:buChar char="•"/>
            </a:pPr>
            <a:endParaRPr sz="2100" dirty="0">
              <a:latin typeface="Arial"/>
              <a:cs typeface="Arial"/>
            </a:endParaRPr>
          </a:p>
          <a:p>
            <a:pPr marL="582930" marR="6350" lvl="1" indent="-278130">
              <a:lnSpc>
                <a:spcPts val="1989"/>
              </a:lnSpc>
              <a:spcBef>
                <a:spcPts val="5"/>
              </a:spcBef>
              <a:buClr>
                <a:srgbClr val="FF0000"/>
              </a:buClr>
              <a:buSzPct val="150000"/>
              <a:buChar char="•"/>
              <a:tabLst>
                <a:tab pos="583565" algn="l"/>
              </a:tabLst>
            </a:pP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Land </a:t>
            </a:r>
            <a:r>
              <a:rPr sz="20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levy and </a:t>
            </a: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rent </a:t>
            </a:r>
            <a:r>
              <a:rPr sz="20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incentives: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 exemption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from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and reduction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 land levy and land</a:t>
            </a:r>
            <a:r>
              <a:rPr sz="2000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rents</a:t>
            </a:r>
            <a:endParaRPr sz="2000" dirty="0">
              <a:latin typeface="Arial"/>
              <a:cs typeface="Arial"/>
            </a:endParaRPr>
          </a:p>
          <a:p>
            <a:pPr marL="582930" marR="479425" lvl="1" indent="-278130">
              <a:lnSpc>
                <a:spcPct val="137000"/>
              </a:lnSpc>
              <a:spcBef>
                <a:spcPts val="855"/>
              </a:spcBef>
              <a:buClr>
                <a:srgbClr val="FF0000"/>
              </a:buClr>
              <a:buSzPct val="150000"/>
              <a:buChar char="•"/>
              <a:tabLst>
                <a:tab pos="583565" algn="l"/>
              </a:tabLst>
            </a:pP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Deductible </a:t>
            </a:r>
            <a:r>
              <a:rPr sz="20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expenses: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depreciation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and increase in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deductible  </a:t>
            </a:r>
            <a:r>
              <a:rPr sz="2000" dirty="0" smtClean="0">
                <a:solidFill>
                  <a:srgbClr val="001F5F"/>
                </a:solidFill>
                <a:latin typeface="Arial"/>
                <a:cs typeface="Arial"/>
              </a:rPr>
              <a:t>expenses</a:t>
            </a:r>
            <a:r>
              <a:rPr lang="nl-NL" sz="2000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 smtClean="0">
                <a:solidFill>
                  <a:srgbClr val="001F5F"/>
                </a:solidFill>
                <a:latin typeface="Arial"/>
                <a:cs typeface="Arial"/>
              </a:rPr>
              <a:t>upon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calculation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taxable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income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149843" cy="553998"/>
          </a:xfrm>
        </p:spPr>
        <p:txBody>
          <a:bodyPr/>
          <a:lstStyle/>
          <a:p>
            <a:r>
              <a:rPr lang="en-US" dirty="0"/>
              <a:t>INVESTMENT </a:t>
            </a:r>
            <a:r>
              <a:rPr lang="en-US" dirty="0" smtClean="0"/>
              <a:t>INCENTIVES(CONT)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540" y="1257046"/>
            <a:ext cx="8412480" cy="4429995"/>
          </a:xfrm>
        </p:spPr>
        <p:txBody>
          <a:bodyPr/>
          <a:lstStyle/>
          <a:p>
            <a:pPr marL="557530" marR="554355">
              <a:lnSpc>
                <a:spcPct val="107000"/>
              </a:lnSpc>
              <a:spcBef>
                <a:spcPts val="125"/>
              </a:spcBef>
              <a:spcAft>
                <a:spcPts val="0"/>
              </a:spcAft>
            </a:pPr>
            <a:endParaRPr lang="en-US" sz="1000" dirty="0">
              <a:latin typeface="Trebuchet MS"/>
              <a:ea typeface="Trebuchet MS"/>
              <a:cs typeface="Trebuchet MS"/>
            </a:endParaRPr>
          </a:p>
          <a:p>
            <a:pPr marR="635" algn="ctr">
              <a:spcBef>
                <a:spcPts val="200"/>
              </a:spcBef>
              <a:spcAft>
                <a:spcPts val="0"/>
              </a:spcAft>
            </a:pPr>
            <a:r>
              <a:rPr lang="en-US" sz="6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1</a:t>
            </a:r>
            <a:endParaRPr lang="en-US" sz="1400" dirty="0">
              <a:latin typeface="Trebuchet MS"/>
              <a:ea typeface="Trebuchet MS"/>
              <a:cs typeface="Trebuchet MS"/>
            </a:endParaRPr>
          </a:p>
          <a:p>
            <a:pPr marL="900430" marR="1109345" indent="-342900">
              <a:lnSpc>
                <a:spcPct val="137000"/>
              </a:lnSpc>
              <a:spcBef>
                <a:spcPts val="2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231F20"/>
                </a:solidFill>
              </a:rPr>
              <a:t>Development </a:t>
            </a:r>
            <a:r>
              <a:rPr lang="en-US" dirty="0">
                <a:solidFill>
                  <a:srgbClr val="231F20"/>
                </a:solidFill>
              </a:rPr>
              <a:t>of technical and social infrastructure inside and outside the investment project</a:t>
            </a:r>
            <a:r>
              <a:rPr lang="en-US" dirty="0"/>
              <a:t> </a:t>
            </a:r>
          </a:p>
          <a:p>
            <a:pPr marL="900430" marR="1109345" indent="-342900">
              <a:lnSpc>
                <a:spcPct val="137000"/>
              </a:lnSpc>
              <a:spcBef>
                <a:spcPts val="2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6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2</a:t>
            </a:r>
            <a:endParaRPr lang="en-US" sz="1400" dirty="0">
              <a:latin typeface="Trebuchet MS"/>
              <a:ea typeface="Trebuchet MS"/>
              <a:cs typeface="Trebuchet MS"/>
            </a:endParaRPr>
          </a:p>
          <a:p>
            <a:pPr marR="635" algn="ctr">
              <a:spcBef>
                <a:spcPts val="200"/>
              </a:spcBef>
              <a:spcAft>
                <a:spcPts val="0"/>
              </a:spcAft>
            </a:pPr>
            <a:r>
              <a:rPr lang="en-US" sz="6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3</a:t>
            </a:r>
            <a:endParaRPr lang="en-US" sz="1400" dirty="0">
              <a:latin typeface="Trebuchet MS"/>
              <a:ea typeface="Trebuchet MS"/>
              <a:cs typeface="Trebuchet MS"/>
            </a:endParaRPr>
          </a:p>
          <a:p>
            <a:pPr marL="900430" marR="866775" indent="-34290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31F20"/>
                </a:solidFill>
              </a:rPr>
              <a:t>Training and development of human resources Credit support</a:t>
            </a:r>
            <a:r>
              <a:rPr lang="en-US" dirty="0"/>
              <a:t> </a:t>
            </a:r>
            <a:endParaRPr lang="en-US" dirty="0" smtClean="0"/>
          </a:p>
          <a:p>
            <a:pPr marL="900430" marR="866775" indent="-34290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231F20"/>
              </a:solidFill>
            </a:endParaRPr>
          </a:p>
          <a:p>
            <a:pPr marL="900430" marR="866775" indent="-34290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231F20"/>
                </a:solidFill>
              </a:rPr>
              <a:t>Access</a:t>
            </a:r>
            <a:r>
              <a:rPr lang="en-US" spc="-130" dirty="0" smtClean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to</a:t>
            </a:r>
            <a:r>
              <a:rPr lang="en-US" spc="-125" dirty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business</a:t>
            </a:r>
            <a:r>
              <a:rPr lang="en-US" spc="-125" dirty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premises</a:t>
            </a:r>
            <a:r>
              <a:rPr lang="en-US" spc="-125" dirty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and</a:t>
            </a:r>
            <a:r>
              <a:rPr lang="en-US" spc="-125" dirty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business</a:t>
            </a:r>
            <a:r>
              <a:rPr lang="en-US" spc="-130" dirty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relocation under</a:t>
            </a:r>
            <a:r>
              <a:rPr lang="en-US" spc="-65" dirty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decisions</a:t>
            </a:r>
            <a:r>
              <a:rPr lang="en-US" spc="-65" dirty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of</a:t>
            </a:r>
            <a:r>
              <a:rPr lang="en-US" spc="-60" dirty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regulatory</a:t>
            </a:r>
            <a:r>
              <a:rPr lang="en-US" spc="-65" dirty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agencies</a:t>
            </a:r>
            <a:r>
              <a:rPr lang="en-US" dirty="0"/>
              <a:t> </a:t>
            </a:r>
            <a:endParaRPr lang="en-US" dirty="0" smtClean="0"/>
          </a:p>
          <a:p>
            <a:pPr marL="900430" marR="866775" indent="-34290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231F20"/>
              </a:solidFill>
            </a:endParaRPr>
          </a:p>
          <a:p>
            <a:pPr marL="900430" marR="866775" indent="-34290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231F20"/>
                </a:solidFill>
              </a:rPr>
              <a:t>Science</a:t>
            </a:r>
            <a:r>
              <a:rPr lang="en-US" dirty="0">
                <a:solidFill>
                  <a:srgbClr val="231F20"/>
                </a:solidFill>
              </a:rPr>
              <a:t>, technology and technology transfer Market development and information provision R&amp;D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34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0329" y="1878964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29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5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5775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5480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30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8900"/>
                </a:lnTo>
                <a:lnTo>
                  <a:pt x="327025" y="1386205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7885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5"/>
                </a:lnTo>
                <a:lnTo>
                  <a:pt x="1234440" y="1358900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30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5"/>
                </a:lnTo>
                <a:lnTo>
                  <a:pt x="1519554" y="665480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5775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5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265" y="187960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29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5714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2970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229"/>
                </a:lnTo>
                <a:lnTo>
                  <a:pt x="89535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5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5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5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70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89629" y="3497326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4"/>
                </a:lnTo>
                <a:lnTo>
                  <a:pt x="136525" y="326390"/>
                </a:lnTo>
                <a:lnTo>
                  <a:pt x="111760" y="364490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40"/>
                </a:lnTo>
                <a:lnTo>
                  <a:pt x="22860" y="949325"/>
                </a:lnTo>
                <a:lnTo>
                  <a:pt x="35560" y="994410"/>
                </a:lnTo>
                <a:lnTo>
                  <a:pt x="50800" y="1037590"/>
                </a:lnTo>
                <a:lnTo>
                  <a:pt x="69215" y="1079500"/>
                </a:lnTo>
                <a:lnTo>
                  <a:pt x="88900" y="1120140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2885" y="1301115"/>
                </a:lnTo>
                <a:lnTo>
                  <a:pt x="255905" y="1331595"/>
                </a:lnTo>
                <a:lnTo>
                  <a:pt x="290195" y="1360805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7045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20395" y="1510665"/>
                </a:lnTo>
                <a:lnTo>
                  <a:pt x="666750" y="1518285"/>
                </a:lnTo>
                <a:lnTo>
                  <a:pt x="714375" y="1522730"/>
                </a:lnTo>
                <a:lnTo>
                  <a:pt x="762635" y="1524000"/>
                </a:lnTo>
                <a:lnTo>
                  <a:pt x="810895" y="1522730"/>
                </a:lnTo>
                <a:lnTo>
                  <a:pt x="857885" y="1518285"/>
                </a:lnTo>
                <a:lnTo>
                  <a:pt x="904875" y="1510665"/>
                </a:lnTo>
                <a:lnTo>
                  <a:pt x="950595" y="1500505"/>
                </a:lnTo>
                <a:lnTo>
                  <a:pt x="995045" y="1487805"/>
                </a:lnTo>
                <a:lnTo>
                  <a:pt x="1038225" y="1472565"/>
                </a:lnTo>
                <a:lnTo>
                  <a:pt x="1080135" y="1454785"/>
                </a:lnTo>
                <a:lnTo>
                  <a:pt x="1120775" y="1434465"/>
                </a:lnTo>
                <a:lnTo>
                  <a:pt x="1160145" y="1412240"/>
                </a:lnTo>
                <a:lnTo>
                  <a:pt x="1198245" y="1387475"/>
                </a:lnTo>
                <a:lnTo>
                  <a:pt x="1234440" y="1360805"/>
                </a:lnTo>
                <a:lnTo>
                  <a:pt x="1269365" y="1331595"/>
                </a:lnTo>
                <a:lnTo>
                  <a:pt x="1301750" y="1301115"/>
                </a:lnTo>
                <a:lnTo>
                  <a:pt x="1332865" y="1268095"/>
                </a:lnTo>
                <a:lnTo>
                  <a:pt x="1361440" y="1233805"/>
                </a:lnTo>
                <a:lnTo>
                  <a:pt x="1388745" y="1197610"/>
                </a:lnTo>
                <a:lnTo>
                  <a:pt x="1413510" y="1159510"/>
                </a:lnTo>
                <a:lnTo>
                  <a:pt x="1435735" y="1120140"/>
                </a:lnTo>
                <a:lnTo>
                  <a:pt x="1456055" y="1079500"/>
                </a:lnTo>
                <a:lnTo>
                  <a:pt x="1473835" y="1037590"/>
                </a:lnTo>
                <a:lnTo>
                  <a:pt x="1489075" y="994410"/>
                </a:lnTo>
                <a:lnTo>
                  <a:pt x="1501775" y="949325"/>
                </a:lnTo>
                <a:lnTo>
                  <a:pt x="1511935" y="904240"/>
                </a:lnTo>
                <a:lnTo>
                  <a:pt x="1519555" y="857885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3740"/>
                </a:lnTo>
                <a:lnTo>
                  <a:pt x="1519555" y="666115"/>
                </a:lnTo>
                <a:lnTo>
                  <a:pt x="1511935" y="619760"/>
                </a:lnTo>
                <a:lnTo>
                  <a:pt x="1501775" y="574675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90"/>
                </a:lnTo>
                <a:lnTo>
                  <a:pt x="1388745" y="326390"/>
                </a:lnTo>
                <a:lnTo>
                  <a:pt x="1361440" y="290194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72934" y="349796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39"/>
                </a:lnTo>
                <a:lnTo>
                  <a:pt x="1518285" y="666750"/>
                </a:lnTo>
                <a:lnTo>
                  <a:pt x="1510665" y="619759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6409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30"/>
                </a:lnTo>
                <a:lnTo>
                  <a:pt x="1331595" y="255905"/>
                </a:lnTo>
                <a:lnTo>
                  <a:pt x="1301115" y="223519"/>
                </a:lnTo>
                <a:lnTo>
                  <a:pt x="1268095" y="192405"/>
                </a:lnTo>
                <a:lnTo>
                  <a:pt x="1233805" y="163830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5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830"/>
                </a:lnTo>
                <a:lnTo>
                  <a:pt x="255905" y="192405"/>
                </a:lnTo>
                <a:lnTo>
                  <a:pt x="223520" y="223519"/>
                </a:lnTo>
                <a:lnTo>
                  <a:pt x="192405" y="255905"/>
                </a:lnTo>
                <a:lnTo>
                  <a:pt x="163195" y="290830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6409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19759"/>
                </a:lnTo>
                <a:lnTo>
                  <a:pt x="6350" y="666750"/>
                </a:lnTo>
                <a:lnTo>
                  <a:pt x="1905" y="713739"/>
                </a:lnTo>
                <a:lnTo>
                  <a:pt x="0" y="762000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500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3520" y="1301114"/>
                </a:lnTo>
                <a:lnTo>
                  <a:pt x="255905" y="1331595"/>
                </a:lnTo>
                <a:lnTo>
                  <a:pt x="290830" y="1360805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4784"/>
                </a:lnTo>
                <a:lnTo>
                  <a:pt x="486410" y="1472564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0664"/>
                </a:lnTo>
                <a:lnTo>
                  <a:pt x="666750" y="1518284"/>
                </a:lnTo>
                <a:lnTo>
                  <a:pt x="713740" y="1522730"/>
                </a:lnTo>
                <a:lnTo>
                  <a:pt x="762000" y="1524000"/>
                </a:lnTo>
                <a:lnTo>
                  <a:pt x="810260" y="1522730"/>
                </a:lnTo>
                <a:lnTo>
                  <a:pt x="857885" y="1518284"/>
                </a:lnTo>
                <a:lnTo>
                  <a:pt x="904240" y="1510664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2564"/>
                </a:lnTo>
                <a:lnTo>
                  <a:pt x="1079500" y="1454784"/>
                </a:lnTo>
                <a:lnTo>
                  <a:pt x="1120140" y="1435100"/>
                </a:lnTo>
                <a:lnTo>
                  <a:pt x="1159510" y="1412239"/>
                </a:lnTo>
                <a:lnTo>
                  <a:pt x="1197610" y="1387475"/>
                </a:lnTo>
                <a:lnTo>
                  <a:pt x="1233805" y="1360805"/>
                </a:lnTo>
                <a:lnTo>
                  <a:pt x="1268095" y="1331595"/>
                </a:lnTo>
                <a:lnTo>
                  <a:pt x="1301115" y="1301114"/>
                </a:lnTo>
                <a:lnTo>
                  <a:pt x="1331595" y="1268095"/>
                </a:lnTo>
                <a:lnTo>
                  <a:pt x="1360805" y="1233805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500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8484" y="1032510"/>
            <a:ext cx="6822185" cy="350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5940" y="874521"/>
            <a:ext cx="6979284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NEW </a:t>
            </a:r>
            <a:r>
              <a:rPr sz="3500" spc="-5" dirty="0"/>
              <a:t>FOCUS </a:t>
            </a:r>
            <a:r>
              <a:rPr sz="3500" dirty="0"/>
              <a:t>IN </a:t>
            </a:r>
            <a:r>
              <a:rPr sz="3500" spc="-5" dirty="0"/>
              <a:t>FDI</a:t>
            </a:r>
            <a:r>
              <a:rPr sz="3500" spc="-345" dirty="0"/>
              <a:t> </a:t>
            </a:r>
            <a:r>
              <a:rPr sz="3500" dirty="0"/>
              <a:t>PROMOTION</a:t>
            </a:r>
            <a:endParaRPr sz="3500"/>
          </a:p>
        </p:txBody>
      </p:sp>
      <p:sp>
        <p:nvSpPr>
          <p:cNvPr id="8" name="object 8"/>
          <p:cNvSpPr txBox="1"/>
          <p:nvPr/>
        </p:nvSpPr>
        <p:spPr>
          <a:xfrm>
            <a:off x="455168" y="1572285"/>
            <a:ext cx="8437245" cy="316817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65"/>
              </a:spcBef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Efficiency &amp; productivity optimization is keys for further</a:t>
            </a:r>
            <a:r>
              <a:rPr sz="2200" spc="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development</a:t>
            </a:r>
            <a:endParaRPr sz="2200" dirty="0">
              <a:latin typeface="Arial"/>
              <a:cs typeface="Arial"/>
            </a:endParaRPr>
          </a:p>
          <a:p>
            <a:pPr marL="13970" marR="357505">
              <a:lnSpc>
                <a:spcPts val="2280"/>
              </a:lnSpc>
              <a:spcBef>
                <a:spcPts val="844"/>
              </a:spcBef>
            </a:pPr>
            <a:r>
              <a:rPr sz="2200" spc="-5" dirty="0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r>
              <a:rPr sz="22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Cut </a:t>
            </a:r>
            <a:r>
              <a:rPr sz="2200" spc="-10" dirty="0">
                <a:solidFill>
                  <a:srgbClr val="001F5F"/>
                </a:solidFill>
                <a:latin typeface="Arial"/>
                <a:cs typeface="Arial"/>
              </a:rPr>
              <a:t>down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“dirty, low efficiency &amp; </a:t>
            </a:r>
            <a:r>
              <a:rPr sz="2200" spc="-10" dirty="0">
                <a:solidFill>
                  <a:srgbClr val="001F5F"/>
                </a:solidFill>
                <a:latin typeface="Arial"/>
                <a:cs typeface="Arial"/>
              </a:rPr>
              <a:t>low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added value” industries </a:t>
            </a:r>
            <a:r>
              <a:rPr sz="2200" spc="-10" dirty="0">
                <a:solidFill>
                  <a:srgbClr val="001F5F"/>
                </a:solidFill>
                <a:latin typeface="Arial"/>
                <a:cs typeface="Arial"/>
              </a:rPr>
              <a:t>in 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calling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for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FDI. Focusing</a:t>
            </a:r>
            <a:r>
              <a:rPr sz="22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onto</a:t>
            </a:r>
            <a:endParaRPr sz="2200" dirty="0">
              <a:latin typeface="Arial"/>
              <a:cs typeface="Arial"/>
            </a:endParaRPr>
          </a:p>
          <a:p>
            <a:pPr marL="353695" indent="-341630">
              <a:lnSpc>
                <a:spcPct val="100000"/>
              </a:lnSpc>
              <a:spcBef>
                <a:spcPts val="285"/>
              </a:spcBef>
              <a:buClr>
                <a:srgbClr val="FF0000"/>
              </a:buClr>
              <a:buSzPct val="150000"/>
              <a:buChar char="•"/>
              <a:tabLst>
                <a:tab pos="353695" algn="l"/>
                <a:tab pos="35433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Infrastructure</a:t>
            </a:r>
            <a:endParaRPr sz="2200" dirty="0">
              <a:latin typeface="Arial"/>
              <a:cs typeface="Arial"/>
            </a:endParaRPr>
          </a:p>
          <a:p>
            <a:pPr marL="353695" indent="-341630">
              <a:lnSpc>
                <a:spcPct val="100000"/>
              </a:lnSpc>
              <a:spcBef>
                <a:spcPts val="565"/>
              </a:spcBef>
              <a:buClr>
                <a:srgbClr val="FF0000"/>
              </a:buClr>
              <a:buSzPct val="150000"/>
              <a:buChar char="•"/>
              <a:tabLst>
                <a:tab pos="353695" algn="l"/>
                <a:tab pos="35433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High-quality personnel</a:t>
            </a:r>
            <a:endParaRPr sz="2200" dirty="0">
              <a:latin typeface="Arial"/>
              <a:cs typeface="Arial"/>
            </a:endParaRPr>
          </a:p>
          <a:p>
            <a:pPr marL="353695" indent="-341630">
              <a:lnSpc>
                <a:spcPct val="100000"/>
              </a:lnSpc>
              <a:spcBef>
                <a:spcPts val="590"/>
              </a:spcBef>
              <a:buClr>
                <a:srgbClr val="FF0000"/>
              </a:buClr>
              <a:buSzPct val="150000"/>
              <a:buChar char="•"/>
              <a:tabLst>
                <a:tab pos="353695" algn="l"/>
                <a:tab pos="35433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Supporting</a:t>
            </a:r>
            <a:r>
              <a:rPr sz="22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industries</a:t>
            </a:r>
            <a:endParaRPr sz="2200" dirty="0">
              <a:latin typeface="Arial"/>
              <a:cs typeface="Arial"/>
            </a:endParaRPr>
          </a:p>
          <a:p>
            <a:pPr marL="353695" indent="-341630">
              <a:lnSpc>
                <a:spcPct val="100000"/>
              </a:lnSpc>
              <a:spcBef>
                <a:spcPts val="585"/>
              </a:spcBef>
              <a:buClr>
                <a:srgbClr val="FF0000"/>
              </a:buClr>
              <a:buSzPct val="150000"/>
              <a:buChar char="•"/>
              <a:tabLst>
                <a:tab pos="353695" algn="l"/>
                <a:tab pos="35433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Agriculture</a:t>
            </a:r>
            <a:endParaRPr sz="2200" dirty="0">
              <a:latin typeface="Arial"/>
              <a:cs typeface="Arial"/>
            </a:endParaRPr>
          </a:p>
          <a:p>
            <a:pPr marL="353695" indent="-341630">
              <a:lnSpc>
                <a:spcPct val="100000"/>
              </a:lnSpc>
              <a:spcBef>
                <a:spcPts val="810"/>
              </a:spcBef>
              <a:buClr>
                <a:srgbClr val="FF0000"/>
              </a:buClr>
              <a:buSzPct val="150000"/>
              <a:buChar char="•"/>
              <a:tabLst>
                <a:tab pos="353695" algn="l"/>
                <a:tab pos="354330" algn="l"/>
              </a:tabLst>
            </a:pP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High-technologies</a:t>
            </a:r>
            <a:endParaRPr lang="nl-NL" sz="2200" spc="-5" dirty="0" smtClean="0">
              <a:solidFill>
                <a:srgbClr val="001F5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88642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905"/>
                </a:lnTo>
                <a:lnTo>
                  <a:pt x="666115" y="6350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5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830"/>
                </a:lnTo>
                <a:lnTo>
                  <a:pt x="255904" y="192405"/>
                </a:lnTo>
                <a:lnTo>
                  <a:pt x="222884" y="223520"/>
                </a:lnTo>
                <a:lnTo>
                  <a:pt x="192404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59" y="364490"/>
                </a:lnTo>
                <a:lnTo>
                  <a:pt x="89534" y="403860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90"/>
                </a:lnTo>
                <a:lnTo>
                  <a:pt x="23495" y="574040"/>
                </a:lnTo>
                <a:lnTo>
                  <a:pt x="13334" y="619760"/>
                </a:lnTo>
                <a:lnTo>
                  <a:pt x="5715" y="666115"/>
                </a:lnTo>
                <a:lnTo>
                  <a:pt x="1270" y="713105"/>
                </a:lnTo>
                <a:lnTo>
                  <a:pt x="0" y="761365"/>
                </a:lnTo>
                <a:lnTo>
                  <a:pt x="1270" y="809625"/>
                </a:lnTo>
                <a:lnTo>
                  <a:pt x="5715" y="857250"/>
                </a:lnTo>
                <a:lnTo>
                  <a:pt x="13334" y="903605"/>
                </a:lnTo>
                <a:lnTo>
                  <a:pt x="23495" y="948690"/>
                </a:lnTo>
                <a:lnTo>
                  <a:pt x="36195" y="993140"/>
                </a:lnTo>
                <a:lnTo>
                  <a:pt x="51434" y="1036955"/>
                </a:lnTo>
                <a:lnTo>
                  <a:pt x="69215" y="1078865"/>
                </a:lnTo>
                <a:lnTo>
                  <a:pt x="89534" y="1119505"/>
                </a:lnTo>
                <a:lnTo>
                  <a:pt x="111759" y="1158875"/>
                </a:lnTo>
                <a:lnTo>
                  <a:pt x="136525" y="1196340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5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5"/>
                </a:lnTo>
                <a:lnTo>
                  <a:pt x="364490" y="1410970"/>
                </a:lnTo>
                <a:lnTo>
                  <a:pt x="403859" y="1433830"/>
                </a:lnTo>
                <a:lnTo>
                  <a:pt x="444500" y="1453515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7015"/>
                </a:lnTo>
                <a:lnTo>
                  <a:pt x="713740" y="1521460"/>
                </a:lnTo>
                <a:lnTo>
                  <a:pt x="762000" y="1522730"/>
                </a:lnTo>
                <a:lnTo>
                  <a:pt x="810259" y="1521460"/>
                </a:lnTo>
                <a:lnTo>
                  <a:pt x="857884" y="1517015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5"/>
                </a:lnTo>
                <a:lnTo>
                  <a:pt x="1120140" y="1433830"/>
                </a:lnTo>
                <a:lnTo>
                  <a:pt x="1159509" y="1410970"/>
                </a:lnTo>
                <a:lnTo>
                  <a:pt x="1197609" y="1386205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5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40"/>
                </a:lnTo>
                <a:lnTo>
                  <a:pt x="1412240" y="1158875"/>
                </a:lnTo>
                <a:lnTo>
                  <a:pt x="1434465" y="1119505"/>
                </a:lnTo>
                <a:lnTo>
                  <a:pt x="1454784" y="1078865"/>
                </a:lnTo>
                <a:lnTo>
                  <a:pt x="1472565" y="1036955"/>
                </a:lnTo>
                <a:lnTo>
                  <a:pt x="1487804" y="993140"/>
                </a:lnTo>
                <a:lnTo>
                  <a:pt x="1500504" y="948690"/>
                </a:lnTo>
                <a:lnTo>
                  <a:pt x="1510665" y="903605"/>
                </a:lnTo>
                <a:lnTo>
                  <a:pt x="1518284" y="857250"/>
                </a:lnTo>
                <a:lnTo>
                  <a:pt x="1522729" y="809625"/>
                </a:lnTo>
                <a:lnTo>
                  <a:pt x="1524000" y="761365"/>
                </a:lnTo>
                <a:lnTo>
                  <a:pt x="1522729" y="713105"/>
                </a:lnTo>
                <a:lnTo>
                  <a:pt x="1518284" y="666115"/>
                </a:lnTo>
                <a:lnTo>
                  <a:pt x="1510665" y="619760"/>
                </a:lnTo>
                <a:lnTo>
                  <a:pt x="1500504" y="574040"/>
                </a:lnTo>
                <a:lnTo>
                  <a:pt x="1487804" y="529590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860"/>
                </a:lnTo>
                <a:lnTo>
                  <a:pt x="1412240" y="364490"/>
                </a:lnTo>
                <a:lnTo>
                  <a:pt x="1387475" y="326390"/>
                </a:lnTo>
                <a:lnTo>
                  <a:pt x="1360804" y="290195"/>
                </a:lnTo>
                <a:lnTo>
                  <a:pt x="1331595" y="255905"/>
                </a:lnTo>
                <a:lnTo>
                  <a:pt x="1301115" y="223520"/>
                </a:lnTo>
                <a:lnTo>
                  <a:pt x="1268095" y="192405"/>
                </a:lnTo>
                <a:lnTo>
                  <a:pt x="1233804" y="163830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5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6350"/>
                </a:lnTo>
                <a:lnTo>
                  <a:pt x="810259" y="1905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88642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905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5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830"/>
                </a:lnTo>
                <a:lnTo>
                  <a:pt x="255905" y="192405"/>
                </a:lnTo>
                <a:lnTo>
                  <a:pt x="222885" y="223520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4490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105"/>
                </a:lnTo>
                <a:lnTo>
                  <a:pt x="0" y="761365"/>
                </a:lnTo>
                <a:lnTo>
                  <a:pt x="1270" y="809625"/>
                </a:lnTo>
                <a:lnTo>
                  <a:pt x="5715" y="857250"/>
                </a:lnTo>
                <a:lnTo>
                  <a:pt x="12700" y="903605"/>
                </a:lnTo>
                <a:lnTo>
                  <a:pt x="22860" y="948690"/>
                </a:lnTo>
                <a:lnTo>
                  <a:pt x="35560" y="993140"/>
                </a:lnTo>
                <a:lnTo>
                  <a:pt x="50800" y="1036955"/>
                </a:lnTo>
                <a:lnTo>
                  <a:pt x="69215" y="1078865"/>
                </a:lnTo>
                <a:lnTo>
                  <a:pt x="88900" y="1119505"/>
                </a:lnTo>
                <a:lnTo>
                  <a:pt x="111760" y="1158875"/>
                </a:lnTo>
                <a:lnTo>
                  <a:pt x="136525" y="1196340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5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5"/>
                </a:lnTo>
                <a:lnTo>
                  <a:pt x="364490" y="1410970"/>
                </a:lnTo>
                <a:lnTo>
                  <a:pt x="403860" y="1433830"/>
                </a:lnTo>
                <a:lnTo>
                  <a:pt x="444500" y="1453515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7015"/>
                </a:lnTo>
                <a:lnTo>
                  <a:pt x="714375" y="1521460"/>
                </a:lnTo>
                <a:lnTo>
                  <a:pt x="762635" y="1522730"/>
                </a:lnTo>
                <a:lnTo>
                  <a:pt x="810895" y="1521460"/>
                </a:lnTo>
                <a:lnTo>
                  <a:pt x="857885" y="1517015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5"/>
                </a:lnTo>
                <a:lnTo>
                  <a:pt x="1120775" y="1433830"/>
                </a:lnTo>
                <a:lnTo>
                  <a:pt x="1160145" y="1410970"/>
                </a:lnTo>
                <a:lnTo>
                  <a:pt x="1198245" y="1386205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5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40"/>
                </a:lnTo>
                <a:lnTo>
                  <a:pt x="1413510" y="1158875"/>
                </a:lnTo>
                <a:lnTo>
                  <a:pt x="1435735" y="1119505"/>
                </a:lnTo>
                <a:lnTo>
                  <a:pt x="1456054" y="1078865"/>
                </a:lnTo>
                <a:lnTo>
                  <a:pt x="1473835" y="1036955"/>
                </a:lnTo>
                <a:lnTo>
                  <a:pt x="1489075" y="993140"/>
                </a:lnTo>
                <a:lnTo>
                  <a:pt x="1501775" y="948690"/>
                </a:lnTo>
                <a:lnTo>
                  <a:pt x="1511935" y="903605"/>
                </a:lnTo>
                <a:lnTo>
                  <a:pt x="1519554" y="857250"/>
                </a:lnTo>
                <a:lnTo>
                  <a:pt x="1524000" y="809625"/>
                </a:lnTo>
                <a:lnTo>
                  <a:pt x="1525270" y="761365"/>
                </a:lnTo>
                <a:lnTo>
                  <a:pt x="1524000" y="713105"/>
                </a:lnTo>
                <a:lnTo>
                  <a:pt x="1519554" y="666115"/>
                </a:lnTo>
                <a:lnTo>
                  <a:pt x="1511935" y="619760"/>
                </a:lnTo>
                <a:lnTo>
                  <a:pt x="1501775" y="574040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4" y="444500"/>
                </a:lnTo>
                <a:lnTo>
                  <a:pt x="1435735" y="403860"/>
                </a:lnTo>
                <a:lnTo>
                  <a:pt x="1413510" y="364490"/>
                </a:lnTo>
                <a:lnTo>
                  <a:pt x="1388745" y="326390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3520"/>
                </a:lnTo>
                <a:lnTo>
                  <a:pt x="1269365" y="192405"/>
                </a:lnTo>
                <a:lnTo>
                  <a:pt x="1234440" y="163830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5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5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89913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1525270" y="760729"/>
                </a:moveTo>
                <a:lnTo>
                  <a:pt x="1524000" y="713104"/>
                </a:lnTo>
                <a:lnTo>
                  <a:pt x="1519555" y="665479"/>
                </a:lnTo>
                <a:lnTo>
                  <a:pt x="1511935" y="619125"/>
                </a:lnTo>
                <a:lnTo>
                  <a:pt x="1502410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5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270"/>
                </a:lnTo>
                <a:lnTo>
                  <a:pt x="1301750" y="222885"/>
                </a:lnTo>
                <a:lnTo>
                  <a:pt x="1269364" y="191770"/>
                </a:lnTo>
                <a:lnTo>
                  <a:pt x="1234439" y="163195"/>
                </a:lnTo>
                <a:lnTo>
                  <a:pt x="1198245" y="135889"/>
                </a:lnTo>
                <a:lnTo>
                  <a:pt x="1160780" y="111760"/>
                </a:lnTo>
                <a:lnTo>
                  <a:pt x="1121410" y="88900"/>
                </a:lnTo>
                <a:lnTo>
                  <a:pt x="1080135" y="68579"/>
                </a:lnTo>
                <a:lnTo>
                  <a:pt x="1038225" y="50800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2700"/>
                </a:lnTo>
                <a:lnTo>
                  <a:pt x="858520" y="5714"/>
                </a:lnTo>
                <a:lnTo>
                  <a:pt x="810895" y="1270"/>
                </a:lnTo>
                <a:lnTo>
                  <a:pt x="762635" y="0"/>
                </a:lnTo>
                <a:lnTo>
                  <a:pt x="714375" y="1270"/>
                </a:lnTo>
                <a:lnTo>
                  <a:pt x="666750" y="5714"/>
                </a:lnTo>
                <a:lnTo>
                  <a:pt x="620395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0800"/>
                </a:lnTo>
                <a:lnTo>
                  <a:pt x="445135" y="68579"/>
                </a:lnTo>
                <a:lnTo>
                  <a:pt x="403860" y="88900"/>
                </a:lnTo>
                <a:lnTo>
                  <a:pt x="364489" y="111760"/>
                </a:lnTo>
                <a:lnTo>
                  <a:pt x="327025" y="135889"/>
                </a:lnTo>
                <a:lnTo>
                  <a:pt x="290830" y="163195"/>
                </a:lnTo>
                <a:lnTo>
                  <a:pt x="255905" y="191770"/>
                </a:lnTo>
                <a:lnTo>
                  <a:pt x="223520" y="222885"/>
                </a:lnTo>
                <a:lnTo>
                  <a:pt x="192405" y="255270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9535" y="403225"/>
                </a:lnTo>
                <a:lnTo>
                  <a:pt x="69214" y="443864"/>
                </a:lnTo>
                <a:lnTo>
                  <a:pt x="51435" y="485775"/>
                </a:lnTo>
                <a:lnTo>
                  <a:pt x="36195" y="528954"/>
                </a:lnTo>
                <a:lnTo>
                  <a:pt x="22860" y="573404"/>
                </a:lnTo>
                <a:lnTo>
                  <a:pt x="13335" y="619125"/>
                </a:lnTo>
                <a:lnTo>
                  <a:pt x="5714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4" y="856614"/>
                </a:lnTo>
                <a:lnTo>
                  <a:pt x="13335" y="902970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229"/>
                </a:lnTo>
                <a:lnTo>
                  <a:pt x="89535" y="1118870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3520" y="1299210"/>
                </a:lnTo>
                <a:lnTo>
                  <a:pt x="255905" y="1330325"/>
                </a:lnTo>
                <a:lnTo>
                  <a:pt x="290830" y="1358900"/>
                </a:lnTo>
                <a:lnTo>
                  <a:pt x="327025" y="1385570"/>
                </a:lnTo>
                <a:lnTo>
                  <a:pt x="364489" y="1410335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8760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5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8760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335"/>
                </a:lnTo>
                <a:lnTo>
                  <a:pt x="1198245" y="1385570"/>
                </a:lnTo>
                <a:lnTo>
                  <a:pt x="1234439" y="1358900"/>
                </a:lnTo>
                <a:lnTo>
                  <a:pt x="1269364" y="1330325"/>
                </a:lnTo>
                <a:lnTo>
                  <a:pt x="1301750" y="1299210"/>
                </a:lnTo>
                <a:lnTo>
                  <a:pt x="1332864" y="1266825"/>
                </a:lnTo>
                <a:lnTo>
                  <a:pt x="1362075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5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70"/>
                </a:lnTo>
                <a:lnTo>
                  <a:pt x="1519555" y="856614"/>
                </a:lnTo>
                <a:lnTo>
                  <a:pt x="1524000" y="808989"/>
                </a:lnTo>
                <a:lnTo>
                  <a:pt x="1525270" y="76072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221227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250"/>
                </a:lnTo>
                <a:lnTo>
                  <a:pt x="12700" y="904240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7590"/>
                </a:lnTo>
                <a:lnTo>
                  <a:pt x="69215" y="1079500"/>
                </a:lnTo>
                <a:lnTo>
                  <a:pt x="88900" y="1120140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2885" y="1300480"/>
                </a:lnTo>
                <a:lnTo>
                  <a:pt x="255905" y="1331595"/>
                </a:lnTo>
                <a:lnTo>
                  <a:pt x="290195" y="1360805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7045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20395" y="1510665"/>
                </a:lnTo>
                <a:lnTo>
                  <a:pt x="666750" y="1518285"/>
                </a:lnTo>
                <a:lnTo>
                  <a:pt x="714375" y="1522730"/>
                </a:lnTo>
                <a:lnTo>
                  <a:pt x="762635" y="1524000"/>
                </a:lnTo>
                <a:lnTo>
                  <a:pt x="810895" y="1522730"/>
                </a:lnTo>
                <a:lnTo>
                  <a:pt x="857885" y="1518285"/>
                </a:lnTo>
                <a:lnTo>
                  <a:pt x="904875" y="1510665"/>
                </a:lnTo>
                <a:lnTo>
                  <a:pt x="950595" y="1500505"/>
                </a:lnTo>
                <a:lnTo>
                  <a:pt x="995045" y="1487805"/>
                </a:lnTo>
                <a:lnTo>
                  <a:pt x="1038225" y="1472565"/>
                </a:lnTo>
                <a:lnTo>
                  <a:pt x="1080135" y="1454785"/>
                </a:lnTo>
                <a:lnTo>
                  <a:pt x="1120775" y="1434465"/>
                </a:lnTo>
                <a:lnTo>
                  <a:pt x="1160145" y="1412240"/>
                </a:lnTo>
                <a:lnTo>
                  <a:pt x="1198245" y="1387475"/>
                </a:lnTo>
                <a:lnTo>
                  <a:pt x="1234440" y="1360805"/>
                </a:lnTo>
                <a:lnTo>
                  <a:pt x="1269365" y="1331595"/>
                </a:lnTo>
                <a:lnTo>
                  <a:pt x="1301750" y="1300480"/>
                </a:lnTo>
                <a:lnTo>
                  <a:pt x="1332865" y="1268095"/>
                </a:lnTo>
                <a:lnTo>
                  <a:pt x="1361440" y="1233805"/>
                </a:lnTo>
                <a:lnTo>
                  <a:pt x="1388745" y="1197610"/>
                </a:lnTo>
                <a:lnTo>
                  <a:pt x="1413510" y="1159510"/>
                </a:lnTo>
                <a:lnTo>
                  <a:pt x="1435735" y="1120140"/>
                </a:lnTo>
                <a:lnTo>
                  <a:pt x="1456055" y="1079500"/>
                </a:lnTo>
                <a:lnTo>
                  <a:pt x="1473835" y="1037590"/>
                </a:lnTo>
                <a:lnTo>
                  <a:pt x="1489075" y="993775"/>
                </a:lnTo>
                <a:lnTo>
                  <a:pt x="1501775" y="949325"/>
                </a:lnTo>
                <a:lnTo>
                  <a:pt x="1511935" y="904240"/>
                </a:lnTo>
                <a:lnTo>
                  <a:pt x="1519555" y="857250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3740"/>
                </a:lnTo>
                <a:lnTo>
                  <a:pt x="1519555" y="666115"/>
                </a:lnTo>
                <a:lnTo>
                  <a:pt x="1511935" y="619760"/>
                </a:lnTo>
                <a:lnTo>
                  <a:pt x="1501775" y="574040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221227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70"/>
                </a:lnTo>
                <a:lnTo>
                  <a:pt x="665480" y="5714"/>
                </a:lnTo>
                <a:lnTo>
                  <a:pt x="619125" y="13335"/>
                </a:lnTo>
                <a:lnTo>
                  <a:pt x="573405" y="23495"/>
                </a:lnTo>
                <a:lnTo>
                  <a:pt x="528955" y="36195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8900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270" y="192405"/>
                </a:lnTo>
                <a:lnTo>
                  <a:pt x="222885" y="222885"/>
                </a:lnTo>
                <a:lnTo>
                  <a:pt x="191770" y="255905"/>
                </a:lnTo>
                <a:lnTo>
                  <a:pt x="163195" y="290195"/>
                </a:lnTo>
                <a:lnTo>
                  <a:pt x="135890" y="326389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250"/>
                </a:lnTo>
                <a:lnTo>
                  <a:pt x="12700" y="904240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7590"/>
                </a:lnTo>
                <a:lnTo>
                  <a:pt x="68580" y="1079500"/>
                </a:lnTo>
                <a:lnTo>
                  <a:pt x="88900" y="1120140"/>
                </a:lnTo>
                <a:lnTo>
                  <a:pt x="111125" y="1159510"/>
                </a:lnTo>
                <a:lnTo>
                  <a:pt x="135890" y="1197610"/>
                </a:lnTo>
                <a:lnTo>
                  <a:pt x="163195" y="1233805"/>
                </a:lnTo>
                <a:lnTo>
                  <a:pt x="191770" y="1268095"/>
                </a:lnTo>
                <a:lnTo>
                  <a:pt x="222885" y="1300480"/>
                </a:lnTo>
                <a:lnTo>
                  <a:pt x="255270" y="1331595"/>
                </a:lnTo>
                <a:lnTo>
                  <a:pt x="290195" y="1360805"/>
                </a:lnTo>
                <a:lnTo>
                  <a:pt x="326390" y="1387475"/>
                </a:lnTo>
                <a:lnTo>
                  <a:pt x="363855" y="1412240"/>
                </a:lnTo>
                <a:lnTo>
                  <a:pt x="403225" y="1434465"/>
                </a:lnTo>
                <a:lnTo>
                  <a:pt x="443865" y="1454785"/>
                </a:lnTo>
                <a:lnTo>
                  <a:pt x="485775" y="1472565"/>
                </a:lnTo>
                <a:lnTo>
                  <a:pt x="528955" y="1487805"/>
                </a:lnTo>
                <a:lnTo>
                  <a:pt x="573405" y="1500505"/>
                </a:lnTo>
                <a:lnTo>
                  <a:pt x="619125" y="1510665"/>
                </a:lnTo>
                <a:lnTo>
                  <a:pt x="665480" y="1518285"/>
                </a:lnTo>
                <a:lnTo>
                  <a:pt x="713105" y="1522730"/>
                </a:lnTo>
                <a:lnTo>
                  <a:pt x="760730" y="1524000"/>
                </a:lnTo>
                <a:lnTo>
                  <a:pt x="808990" y="1522730"/>
                </a:lnTo>
                <a:lnTo>
                  <a:pt x="856615" y="1518285"/>
                </a:lnTo>
                <a:lnTo>
                  <a:pt x="902970" y="1510665"/>
                </a:lnTo>
                <a:lnTo>
                  <a:pt x="948690" y="1500505"/>
                </a:lnTo>
                <a:lnTo>
                  <a:pt x="993140" y="1487805"/>
                </a:lnTo>
                <a:lnTo>
                  <a:pt x="1036320" y="1472565"/>
                </a:lnTo>
                <a:lnTo>
                  <a:pt x="1078230" y="1454785"/>
                </a:lnTo>
                <a:lnTo>
                  <a:pt x="1118870" y="1434465"/>
                </a:lnTo>
                <a:lnTo>
                  <a:pt x="1158240" y="1412240"/>
                </a:lnTo>
                <a:lnTo>
                  <a:pt x="1195705" y="1387475"/>
                </a:lnTo>
                <a:lnTo>
                  <a:pt x="1231900" y="1360805"/>
                </a:lnTo>
                <a:lnTo>
                  <a:pt x="1266825" y="1331595"/>
                </a:lnTo>
                <a:lnTo>
                  <a:pt x="1299210" y="1300480"/>
                </a:lnTo>
                <a:lnTo>
                  <a:pt x="1330325" y="1268095"/>
                </a:lnTo>
                <a:lnTo>
                  <a:pt x="1358900" y="1233805"/>
                </a:lnTo>
                <a:lnTo>
                  <a:pt x="1385570" y="1197610"/>
                </a:lnTo>
                <a:lnTo>
                  <a:pt x="1410335" y="1159510"/>
                </a:lnTo>
                <a:lnTo>
                  <a:pt x="1433195" y="1120140"/>
                </a:lnTo>
                <a:lnTo>
                  <a:pt x="1453515" y="1079500"/>
                </a:lnTo>
                <a:lnTo>
                  <a:pt x="1470660" y="1037590"/>
                </a:lnTo>
                <a:lnTo>
                  <a:pt x="1486535" y="993775"/>
                </a:lnTo>
                <a:lnTo>
                  <a:pt x="1499235" y="949325"/>
                </a:lnTo>
                <a:lnTo>
                  <a:pt x="1508760" y="904240"/>
                </a:lnTo>
                <a:lnTo>
                  <a:pt x="1516380" y="857250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40"/>
                </a:lnTo>
                <a:lnTo>
                  <a:pt x="1516380" y="666115"/>
                </a:lnTo>
                <a:lnTo>
                  <a:pt x="1508760" y="619760"/>
                </a:lnTo>
                <a:lnTo>
                  <a:pt x="1499235" y="574040"/>
                </a:lnTo>
                <a:lnTo>
                  <a:pt x="1486535" y="529590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6389"/>
                </a:lnTo>
                <a:lnTo>
                  <a:pt x="1358900" y="290195"/>
                </a:lnTo>
                <a:lnTo>
                  <a:pt x="1330325" y="255905"/>
                </a:lnTo>
                <a:lnTo>
                  <a:pt x="1299210" y="222885"/>
                </a:lnTo>
                <a:lnTo>
                  <a:pt x="1266825" y="192405"/>
                </a:lnTo>
                <a:lnTo>
                  <a:pt x="1231900" y="163195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8900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5"/>
                </a:lnTo>
                <a:lnTo>
                  <a:pt x="948690" y="23495"/>
                </a:lnTo>
                <a:lnTo>
                  <a:pt x="902970" y="13335"/>
                </a:lnTo>
                <a:lnTo>
                  <a:pt x="856615" y="5714"/>
                </a:lnTo>
                <a:lnTo>
                  <a:pt x="808990" y="1270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221863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39"/>
                </a:lnTo>
                <a:lnTo>
                  <a:pt x="1518285" y="666750"/>
                </a:lnTo>
                <a:lnTo>
                  <a:pt x="1510665" y="619760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860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5" y="290195"/>
                </a:lnTo>
                <a:lnTo>
                  <a:pt x="1331595" y="255904"/>
                </a:lnTo>
                <a:lnTo>
                  <a:pt x="1301115" y="223520"/>
                </a:lnTo>
                <a:lnTo>
                  <a:pt x="1268095" y="192404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10" y="36195"/>
                </a:lnTo>
                <a:lnTo>
                  <a:pt x="949960" y="23495"/>
                </a:lnTo>
                <a:lnTo>
                  <a:pt x="904240" y="13335"/>
                </a:lnTo>
                <a:lnTo>
                  <a:pt x="857885" y="5714"/>
                </a:lnTo>
                <a:lnTo>
                  <a:pt x="810260" y="1270"/>
                </a:lnTo>
                <a:lnTo>
                  <a:pt x="762000" y="0"/>
                </a:lnTo>
                <a:lnTo>
                  <a:pt x="713740" y="1270"/>
                </a:lnTo>
                <a:lnTo>
                  <a:pt x="666750" y="5714"/>
                </a:lnTo>
                <a:lnTo>
                  <a:pt x="619760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6410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4"/>
                </a:lnTo>
                <a:lnTo>
                  <a:pt x="223520" y="223520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19760"/>
                </a:lnTo>
                <a:lnTo>
                  <a:pt x="6350" y="666750"/>
                </a:lnTo>
                <a:lnTo>
                  <a:pt x="1905" y="713739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885"/>
                </a:lnTo>
                <a:lnTo>
                  <a:pt x="13335" y="904239"/>
                </a:lnTo>
                <a:lnTo>
                  <a:pt x="23495" y="949960"/>
                </a:lnTo>
                <a:lnTo>
                  <a:pt x="36195" y="994410"/>
                </a:lnTo>
                <a:lnTo>
                  <a:pt x="51435" y="1037589"/>
                </a:lnTo>
                <a:lnTo>
                  <a:pt x="69215" y="1079500"/>
                </a:lnTo>
                <a:lnTo>
                  <a:pt x="89535" y="1120139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3520" y="1301114"/>
                </a:lnTo>
                <a:lnTo>
                  <a:pt x="255905" y="1331595"/>
                </a:lnTo>
                <a:lnTo>
                  <a:pt x="290830" y="1360805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4785"/>
                </a:lnTo>
                <a:lnTo>
                  <a:pt x="486410" y="1472564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19760" y="1510664"/>
                </a:lnTo>
                <a:lnTo>
                  <a:pt x="666750" y="1518285"/>
                </a:lnTo>
                <a:lnTo>
                  <a:pt x="713740" y="1522730"/>
                </a:lnTo>
                <a:lnTo>
                  <a:pt x="762000" y="1524000"/>
                </a:lnTo>
                <a:lnTo>
                  <a:pt x="810260" y="1522730"/>
                </a:lnTo>
                <a:lnTo>
                  <a:pt x="857885" y="1518285"/>
                </a:lnTo>
                <a:lnTo>
                  <a:pt x="904240" y="1510664"/>
                </a:lnTo>
                <a:lnTo>
                  <a:pt x="949960" y="1500505"/>
                </a:lnTo>
                <a:lnTo>
                  <a:pt x="994410" y="1487805"/>
                </a:lnTo>
                <a:lnTo>
                  <a:pt x="1037590" y="1472564"/>
                </a:lnTo>
                <a:lnTo>
                  <a:pt x="1079500" y="1454785"/>
                </a:lnTo>
                <a:lnTo>
                  <a:pt x="1120140" y="1435100"/>
                </a:lnTo>
                <a:lnTo>
                  <a:pt x="1159510" y="1412239"/>
                </a:lnTo>
                <a:lnTo>
                  <a:pt x="1197610" y="1387475"/>
                </a:lnTo>
                <a:lnTo>
                  <a:pt x="1233805" y="1360805"/>
                </a:lnTo>
                <a:lnTo>
                  <a:pt x="1268095" y="1331595"/>
                </a:lnTo>
                <a:lnTo>
                  <a:pt x="1301115" y="1301114"/>
                </a:lnTo>
                <a:lnTo>
                  <a:pt x="1331595" y="1268095"/>
                </a:lnTo>
                <a:lnTo>
                  <a:pt x="1360805" y="1233805"/>
                </a:lnTo>
                <a:lnTo>
                  <a:pt x="1387475" y="1197610"/>
                </a:lnTo>
                <a:lnTo>
                  <a:pt x="1412240" y="1159510"/>
                </a:lnTo>
                <a:lnTo>
                  <a:pt x="1435100" y="1120139"/>
                </a:lnTo>
                <a:lnTo>
                  <a:pt x="1454785" y="1079500"/>
                </a:lnTo>
                <a:lnTo>
                  <a:pt x="1472565" y="1037589"/>
                </a:lnTo>
                <a:lnTo>
                  <a:pt x="1488440" y="994410"/>
                </a:lnTo>
                <a:lnTo>
                  <a:pt x="1501140" y="949960"/>
                </a:lnTo>
                <a:lnTo>
                  <a:pt x="1510665" y="904239"/>
                </a:lnTo>
                <a:lnTo>
                  <a:pt x="1518285" y="857885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124201" y="392938"/>
            <a:ext cx="4848099" cy="1066318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5095" marR="5080" indent="-113030">
              <a:lnSpc>
                <a:spcPts val="3860"/>
              </a:lnSpc>
              <a:spcBef>
                <a:spcPts val="515"/>
              </a:spcBef>
            </a:pPr>
            <a:r>
              <a:rPr sz="3500" spc="-240" dirty="0">
                <a:solidFill>
                  <a:srgbClr val="202089"/>
                </a:solidFill>
              </a:rPr>
              <a:t>RECENT</a:t>
            </a:r>
            <a:r>
              <a:rPr sz="3500" spc="-650" dirty="0">
                <a:solidFill>
                  <a:srgbClr val="202089"/>
                </a:solidFill>
              </a:rPr>
              <a:t> </a:t>
            </a:r>
            <a:r>
              <a:rPr sz="3500" spc="-260" dirty="0">
                <a:solidFill>
                  <a:srgbClr val="202089"/>
                </a:solidFill>
              </a:rPr>
              <a:t>FAVORABLE  </a:t>
            </a:r>
            <a:r>
              <a:rPr sz="3500" spc="-55" dirty="0" smtClean="0">
                <a:solidFill>
                  <a:srgbClr val="202089"/>
                </a:solidFill>
              </a:rPr>
              <a:t>POLICIES</a:t>
            </a:r>
            <a:r>
              <a:rPr lang="nl-NL" sz="3500" spc="-55" dirty="0" smtClean="0">
                <a:solidFill>
                  <a:srgbClr val="202089"/>
                </a:solidFill>
              </a:rPr>
              <a:t> </a:t>
            </a:r>
            <a:r>
              <a:rPr sz="3500" spc="-55" dirty="0" smtClean="0">
                <a:solidFill>
                  <a:srgbClr val="202089"/>
                </a:solidFill>
              </a:rPr>
              <a:t>FOR</a:t>
            </a:r>
            <a:r>
              <a:rPr lang="nl-NL" sz="3500" spc="-55" dirty="0" smtClean="0">
                <a:solidFill>
                  <a:srgbClr val="202089"/>
                </a:solidFill>
              </a:rPr>
              <a:t> </a:t>
            </a:r>
            <a:r>
              <a:rPr sz="3500" spc="-55" dirty="0" smtClean="0">
                <a:solidFill>
                  <a:srgbClr val="202089"/>
                </a:solidFill>
              </a:rPr>
              <a:t>FDI-1</a:t>
            </a:r>
            <a:endParaRPr sz="3500" dirty="0"/>
          </a:p>
        </p:txBody>
      </p:sp>
      <p:sp>
        <p:nvSpPr>
          <p:cNvPr id="9" name="object 9"/>
          <p:cNvSpPr txBox="1"/>
          <p:nvPr/>
        </p:nvSpPr>
        <p:spPr>
          <a:xfrm>
            <a:off x="535940" y="1383537"/>
            <a:ext cx="8507730" cy="414718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2425" marR="371475" indent="-340360">
              <a:lnSpc>
                <a:spcPts val="2400"/>
              </a:lnSpc>
              <a:spcBef>
                <a:spcPts val="37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Foreign ownership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in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Vietnamese listed companies is limited to  49% instead of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30%.</a:t>
            </a:r>
            <a:endParaRPr sz="2200" dirty="0">
              <a:latin typeface="Arial"/>
              <a:cs typeface="Arial"/>
            </a:endParaRPr>
          </a:p>
          <a:p>
            <a:pPr marL="352425" indent="-340360">
              <a:lnSpc>
                <a:spcPct val="100000"/>
              </a:lnSpc>
              <a:spcBef>
                <a:spcPts val="33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Foreign ownerships in local banks is</a:t>
            </a:r>
            <a:r>
              <a:rPr sz="2200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loosened:</a:t>
            </a:r>
            <a:endParaRPr sz="2200" dirty="0">
              <a:latin typeface="Arial"/>
              <a:cs typeface="Arial"/>
            </a:endParaRPr>
          </a:p>
          <a:p>
            <a:pPr marL="648335" lvl="1" indent="-293370">
              <a:lnSpc>
                <a:spcPct val="100000"/>
              </a:lnSpc>
              <a:spcBef>
                <a:spcPts val="625"/>
              </a:spcBef>
              <a:buClr>
                <a:srgbClr val="FF0000"/>
              </a:buClr>
              <a:buSzPct val="150000"/>
              <a:buChar char="•"/>
              <a:tabLst>
                <a:tab pos="64897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Individual investor: 5%</a:t>
            </a:r>
            <a:r>
              <a:rPr sz="2200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cap</a:t>
            </a:r>
            <a:endParaRPr sz="2200" dirty="0">
              <a:latin typeface="Arial"/>
              <a:cs typeface="Arial"/>
            </a:endParaRPr>
          </a:p>
          <a:p>
            <a:pPr marL="648335" lvl="1" indent="-293370">
              <a:lnSpc>
                <a:spcPct val="100000"/>
              </a:lnSpc>
              <a:spcBef>
                <a:spcPts val="615"/>
              </a:spcBef>
              <a:buClr>
                <a:srgbClr val="FF0000"/>
              </a:buClr>
              <a:buSzPct val="150000"/>
              <a:buChar char="•"/>
              <a:tabLst>
                <a:tab pos="64897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Organizations: 15%</a:t>
            </a:r>
            <a:r>
              <a:rPr sz="22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cap</a:t>
            </a:r>
            <a:endParaRPr sz="2200" dirty="0">
              <a:latin typeface="Arial"/>
              <a:cs typeface="Arial"/>
            </a:endParaRPr>
          </a:p>
          <a:p>
            <a:pPr marL="648335" lvl="1" indent="-293370">
              <a:lnSpc>
                <a:spcPct val="100000"/>
              </a:lnSpc>
              <a:spcBef>
                <a:spcPts val="585"/>
              </a:spcBef>
              <a:buClr>
                <a:srgbClr val="FF0000"/>
              </a:buClr>
              <a:buSzPct val="150000"/>
              <a:buChar char="•"/>
              <a:tabLst>
                <a:tab pos="64897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Strategic investors: 20%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cap</a:t>
            </a:r>
            <a:endParaRPr sz="2200" dirty="0">
              <a:latin typeface="Arial"/>
              <a:cs typeface="Arial"/>
            </a:endParaRPr>
          </a:p>
          <a:p>
            <a:pPr marL="648335" lvl="1" indent="-293370">
              <a:lnSpc>
                <a:spcPct val="100000"/>
              </a:lnSpc>
              <a:spcBef>
                <a:spcPts val="590"/>
              </a:spcBef>
              <a:buClr>
                <a:srgbClr val="FF0000"/>
              </a:buClr>
              <a:buSzPct val="150000"/>
              <a:buChar char="•"/>
              <a:tabLst>
                <a:tab pos="64897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Related parties: 20% cap</a:t>
            </a:r>
            <a:endParaRPr sz="2200" dirty="0">
              <a:latin typeface="Arial"/>
              <a:cs typeface="Arial"/>
            </a:endParaRPr>
          </a:p>
          <a:p>
            <a:pPr marL="649605" marR="1146175" lvl="1" indent="-294640">
              <a:lnSpc>
                <a:spcPts val="2200"/>
              </a:lnSpc>
              <a:spcBef>
                <a:spcPts val="1355"/>
              </a:spcBef>
              <a:buClr>
                <a:srgbClr val="FF0000"/>
              </a:buClr>
              <a:buSzPct val="150000"/>
              <a:buChar char="•"/>
              <a:tabLst>
                <a:tab pos="648970" algn="l"/>
                <a:tab pos="5926455" algn="l"/>
              </a:tabLst>
            </a:pP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Aggr</a:t>
            </a:r>
            <a:r>
              <a:rPr sz="2200" dirty="0" smtClean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gat</a:t>
            </a:r>
            <a:r>
              <a:rPr sz="2200" spc="110" dirty="0" smtClean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lang="nl-NL" sz="2200" spc="110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for</a:t>
            </a:r>
            <a:r>
              <a:rPr sz="2200" dirty="0" smtClean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ign</a:t>
            </a:r>
            <a:r>
              <a:rPr sz="2200" spc="190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ownership</a:t>
            </a:r>
            <a:r>
              <a:rPr sz="2200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ap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ble</a:t>
            </a:r>
            <a:r>
              <a:rPr sz="2200" spc="-3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2200" spc="-2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er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ial  </a:t>
            </a:r>
            <a:r>
              <a:rPr sz="2200" spc="-25" dirty="0">
                <a:solidFill>
                  <a:srgbClr val="001F5F"/>
                </a:solidFill>
                <a:latin typeface="Arial"/>
                <a:cs typeface="Arial"/>
              </a:rPr>
              <a:t>banks:</a:t>
            </a:r>
            <a:r>
              <a:rPr sz="22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30%</a:t>
            </a:r>
            <a:endParaRPr sz="2200" dirty="0">
              <a:latin typeface="Arial"/>
              <a:cs typeface="Arial"/>
            </a:endParaRPr>
          </a:p>
          <a:p>
            <a:pPr marL="648335" marR="5080" lvl="1" indent="-293370">
              <a:lnSpc>
                <a:spcPct val="100899"/>
              </a:lnSpc>
              <a:spcBef>
                <a:spcPts val="345"/>
              </a:spcBef>
              <a:buClr>
                <a:srgbClr val="FF0000"/>
              </a:buClr>
              <a:buSzPct val="150000"/>
              <a:buChar char="•"/>
              <a:tabLst>
                <a:tab pos="64897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Aggregate foreign ownership applicable to finance and financial  leasing companies: 49%</a:t>
            </a: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378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89658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904"/>
                </a:lnTo>
                <a:lnTo>
                  <a:pt x="666115" y="6350"/>
                </a:lnTo>
                <a:lnTo>
                  <a:pt x="619759" y="13335"/>
                </a:lnTo>
                <a:lnTo>
                  <a:pt x="574675" y="23494"/>
                </a:lnTo>
                <a:lnTo>
                  <a:pt x="529590" y="36194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59" y="364489"/>
                </a:lnTo>
                <a:lnTo>
                  <a:pt x="89534" y="403860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760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3604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19"/>
                </a:lnTo>
                <a:lnTo>
                  <a:pt x="69215" y="1078229"/>
                </a:lnTo>
                <a:lnTo>
                  <a:pt x="89534" y="1119504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4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69"/>
                </a:lnTo>
                <a:lnTo>
                  <a:pt x="403859" y="1433194"/>
                </a:lnTo>
                <a:lnTo>
                  <a:pt x="444500" y="1453514"/>
                </a:lnTo>
                <a:lnTo>
                  <a:pt x="486409" y="1471294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4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4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4"/>
                </a:lnTo>
                <a:lnTo>
                  <a:pt x="1079500" y="1453514"/>
                </a:lnTo>
                <a:lnTo>
                  <a:pt x="1120140" y="1433194"/>
                </a:lnTo>
                <a:lnTo>
                  <a:pt x="1159509" y="1410969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4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9504"/>
                </a:lnTo>
                <a:lnTo>
                  <a:pt x="1454784" y="1078229"/>
                </a:lnTo>
                <a:lnTo>
                  <a:pt x="1472565" y="1036319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3604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6114"/>
                </a:lnTo>
                <a:lnTo>
                  <a:pt x="1510665" y="619760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860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4" y="290194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4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4"/>
                </a:lnTo>
                <a:lnTo>
                  <a:pt x="949325" y="23494"/>
                </a:lnTo>
                <a:lnTo>
                  <a:pt x="904240" y="13335"/>
                </a:lnTo>
                <a:lnTo>
                  <a:pt x="857884" y="6350"/>
                </a:lnTo>
                <a:lnTo>
                  <a:pt x="810259" y="1904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89658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60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3604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19"/>
                </a:lnTo>
                <a:lnTo>
                  <a:pt x="69215" y="1078229"/>
                </a:lnTo>
                <a:lnTo>
                  <a:pt x="88900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4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4"/>
                </a:lnTo>
                <a:lnTo>
                  <a:pt x="364490" y="1410969"/>
                </a:lnTo>
                <a:lnTo>
                  <a:pt x="403860" y="1433194"/>
                </a:lnTo>
                <a:lnTo>
                  <a:pt x="444500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0775" y="1433194"/>
                </a:lnTo>
                <a:lnTo>
                  <a:pt x="1160145" y="1410969"/>
                </a:lnTo>
                <a:lnTo>
                  <a:pt x="1198245" y="1386204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4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4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3604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6114"/>
                </a:lnTo>
                <a:lnTo>
                  <a:pt x="1511935" y="619760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375786" y="1575816"/>
            <a:ext cx="1554480" cy="3092450"/>
            <a:chOff x="3375786" y="1575816"/>
            <a:chExt cx="1554480" cy="3092450"/>
          </a:xfrm>
        </p:grpSpPr>
        <p:sp>
          <p:nvSpPr>
            <p:cNvPr id="5" name="object 5"/>
            <p:cNvSpPr/>
            <p:nvPr/>
          </p:nvSpPr>
          <p:spPr>
            <a:xfrm>
              <a:off x="3390264" y="1590294"/>
              <a:ext cx="1525270" cy="1522730"/>
            </a:xfrm>
            <a:custGeom>
              <a:avLst/>
              <a:gdLst/>
              <a:ahLst/>
              <a:cxnLst/>
              <a:rect l="l" t="t" r="r" b="b"/>
              <a:pathLst>
                <a:path w="1525270" h="1522730">
                  <a:moveTo>
                    <a:pt x="1525270" y="761364"/>
                  </a:moveTo>
                  <a:lnTo>
                    <a:pt x="1524000" y="713104"/>
                  </a:lnTo>
                  <a:lnTo>
                    <a:pt x="1519555" y="666114"/>
                  </a:lnTo>
                  <a:lnTo>
                    <a:pt x="1511935" y="619759"/>
                  </a:lnTo>
                  <a:lnTo>
                    <a:pt x="1502410" y="574039"/>
                  </a:lnTo>
                  <a:lnTo>
                    <a:pt x="1489075" y="529589"/>
                  </a:lnTo>
                  <a:lnTo>
                    <a:pt x="1473835" y="486409"/>
                  </a:lnTo>
                  <a:lnTo>
                    <a:pt x="1456055" y="444500"/>
                  </a:lnTo>
                  <a:lnTo>
                    <a:pt x="1435735" y="403859"/>
                  </a:lnTo>
                  <a:lnTo>
                    <a:pt x="1413510" y="364489"/>
                  </a:lnTo>
                  <a:lnTo>
                    <a:pt x="1388745" y="326389"/>
                  </a:lnTo>
                  <a:lnTo>
                    <a:pt x="1362075" y="290194"/>
                  </a:lnTo>
                  <a:lnTo>
                    <a:pt x="1332864" y="255904"/>
                  </a:lnTo>
                  <a:lnTo>
                    <a:pt x="1301750" y="223519"/>
                  </a:lnTo>
                  <a:lnTo>
                    <a:pt x="1269364" y="192404"/>
                  </a:lnTo>
                  <a:lnTo>
                    <a:pt x="1234439" y="163829"/>
                  </a:lnTo>
                  <a:lnTo>
                    <a:pt x="1198245" y="136525"/>
                  </a:lnTo>
                  <a:lnTo>
                    <a:pt x="1160780" y="111759"/>
                  </a:lnTo>
                  <a:lnTo>
                    <a:pt x="1121410" y="89534"/>
                  </a:lnTo>
                  <a:lnTo>
                    <a:pt x="1080135" y="69214"/>
                  </a:lnTo>
                  <a:lnTo>
                    <a:pt x="1038225" y="51434"/>
                  </a:lnTo>
                  <a:lnTo>
                    <a:pt x="995045" y="36194"/>
                  </a:lnTo>
                  <a:lnTo>
                    <a:pt x="950595" y="23494"/>
                  </a:lnTo>
                  <a:lnTo>
                    <a:pt x="904875" y="13334"/>
                  </a:lnTo>
                  <a:lnTo>
                    <a:pt x="858520" y="6350"/>
                  </a:lnTo>
                  <a:lnTo>
                    <a:pt x="810895" y="1904"/>
                  </a:lnTo>
                  <a:lnTo>
                    <a:pt x="762635" y="0"/>
                  </a:lnTo>
                  <a:lnTo>
                    <a:pt x="714375" y="1904"/>
                  </a:lnTo>
                  <a:lnTo>
                    <a:pt x="666750" y="6350"/>
                  </a:lnTo>
                  <a:lnTo>
                    <a:pt x="620395" y="13334"/>
                  </a:lnTo>
                  <a:lnTo>
                    <a:pt x="574675" y="23494"/>
                  </a:lnTo>
                  <a:lnTo>
                    <a:pt x="530225" y="36194"/>
                  </a:lnTo>
                  <a:lnTo>
                    <a:pt x="487045" y="51434"/>
                  </a:lnTo>
                  <a:lnTo>
                    <a:pt x="445135" y="69214"/>
                  </a:lnTo>
                  <a:lnTo>
                    <a:pt x="403860" y="89534"/>
                  </a:lnTo>
                  <a:lnTo>
                    <a:pt x="364489" y="111759"/>
                  </a:lnTo>
                  <a:lnTo>
                    <a:pt x="327025" y="136525"/>
                  </a:lnTo>
                  <a:lnTo>
                    <a:pt x="290830" y="163829"/>
                  </a:lnTo>
                  <a:lnTo>
                    <a:pt x="255905" y="192404"/>
                  </a:lnTo>
                  <a:lnTo>
                    <a:pt x="223520" y="223519"/>
                  </a:lnTo>
                  <a:lnTo>
                    <a:pt x="192405" y="255904"/>
                  </a:lnTo>
                  <a:lnTo>
                    <a:pt x="163195" y="290194"/>
                  </a:lnTo>
                  <a:lnTo>
                    <a:pt x="136525" y="326389"/>
                  </a:lnTo>
                  <a:lnTo>
                    <a:pt x="111760" y="364489"/>
                  </a:lnTo>
                  <a:lnTo>
                    <a:pt x="89535" y="403859"/>
                  </a:lnTo>
                  <a:lnTo>
                    <a:pt x="69214" y="444500"/>
                  </a:lnTo>
                  <a:lnTo>
                    <a:pt x="51435" y="486409"/>
                  </a:lnTo>
                  <a:lnTo>
                    <a:pt x="36195" y="529589"/>
                  </a:lnTo>
                  <a:lnTo>
                    <a:pt x="22860" y="574039"/>
                  </a:lnTo>
                  <a:lnTo>
                    <a:pt x="13335" y="619759"/>
                  </a:lnTo>
                  <a:lnTo>
                    <a:pt x="5714" y="666114"/>
                  </a:lnTo>
                  <a:lnTo>
                    <a:pt x="1270" y="713104"/>
                  </a:lnTo>
                  <a:lnTo>
                    <a:pt x="0" y="761364"/>
                  </a:lnTo>
                  <a:lnTo>
                    <a:pt x="1270" y="809625"/>
                  </a:lnTo>
                  <a:lnTo>
                    <a:pt x="5714" y="857250"/>
                  </a:lnTo>
                  <a:lnTo>
                    <a:pt x="13335" y="903604"/>
                  </a:lnTo>
                  <a:lnTo>
                    <a:pt x="22860" y="948689"/>
                  </a:lnTo>
                  <a:lnTo>
                    <a:pt x="36195" y="993139"/>
                  </a:lnTo>
                  <a:lnTo>
                    <a:pt x="51435" y="1036319"/>
                  </a:lnTo>
                  <a:lnTo>
                    <a:pt x="69214" y="1078864"/>
                  </a:lnTo>
                  <a:lnTo>
                    <a:pt x="89535" y="1119504"/>
                  </a:lnTo>
                  <a:lnTo>
                    <a:pt x="111760" y="1158875"/>
                  </a:lnTo>
                  <a:lnTo>
                    <a:pt x="136525" y="1196339"/>
                  </a:lnTo>
                  <a:lnTo>
                    <a:pt x="163195" y="1232534"/>
                  </a:lnTo>
                  <a:lnTo>
                    <a:pt x="192405" y="1266825"/>
                  </a:lnTo>
                  <a:lnTo>
                    <a:pt x="223520" y="1299844"/>
                  </a:lnTo>
                  <a:lnTo>
                    <a:pt x="255905" y="1330325"/>
                  </a:lnTo>
                  <a:lnTo>
                    <a:pt x="290830" y="1359534"/>
                  </a:lnTo>
                  <a:lnTo>
                    <a:pt x="327025" y="1386204"/>
                  </a:lnTo>
                  <a:lnTo>
                    <a:pt x="364489" y="1410969"/>
                  </a:lnTo>
                  <a:lnTo>
                    <a:pt x="403860" y="1433829"/>
                  </a:lnTo>
                  <a:lnTo>
                    <a:pt x="445135" y="1453514"/>
                  </a:lnTo>
                  <a:lnTo>
                    <a:pt x="487045" y="1471294"/>
                  </a:lnTo>
                  <a:lnTo>
                    <a:pt x="530225" y="1486534"/>
                  </a:lnTo>
                  <a:lnTo>
                    <a:pt x="574675" y="1499234"/>
                  </a:lnTo>
                  <a:lnTo>
                    <a:pt x="620395" y="1509394"/>
                  </a:lnTo>
                  <a:lnTo>
                    <a:pt x="666750" y="1517014"/>
                  </a:lnTo>
                  <a:lnTo>
                    <a:pt x="714375" y="1521459"/>
                  </a:lnTo>
                  <a:lnTo>
                    <a:pt x="762635" y="1522729"/>
                  </a:lnTo>
                  <a:lnTo>
                    <a:pt x="810895" y="1521459"/>
                  </a:lnTo>
                  <a:lnTo>
                    <a:pt x="858520" y="1517014"/>
                  </a:lnTo>
                  <a:lnTo>
                    <a:pt x="904875" y="1509394"/>
                  </a:lnTo>
                  <a:lnTo>
                    <a:pt x="950595" y="1499234"/>
                  </a:lnTo>
                  <a:lnTo>
                    <a:pt x="995045" y="1486534"/>
                  </a:lnTo>
                  <a:lnTo>
                    <a:pt x="1038225" y="1471294"/>
                  </a:lnTo>
                  <a:lnTo>
                    <a:pt x="1080135" y="1453514"/>
                  </a:lnTo>
                  <a:lnTo>
                    <a:pt x="1121410" y="1433829"/>
                  </a:lnTo>
                  <a:lnTo>
                    <a:pt x="1160780" y="1410969"/>
                  </a:lnTo>
                  <a:lnTo>
                    <a:pt x="1198245" y="1386204"/>
                  </a:lnTo>
                  <a:lnTo>
                    <a:pt x="1234439" y="1359534"/>
                  </a:lnTo>
                  <a:lnTo>
                    <a:pt x="1269364" y="1330325"/>
                  </a:lnTo>
                  <a:lnTo>
                    <a:pt x="1301750" y="1299844"/>
                  </a:lnTo>
                  <a:lnTo>
                    <a:pt x="1332864" y="1266825"/>
                  </a:lnTo>
                  <a:lnTo>
                    <a:pt x="1362075" y="1232534"/>
                  </a:lnTo>
                  <a:lnTo>
                    <a:pt x="1388745" y="1196339"/>
                  </a:lnTo>
                  <a:lnTo>
                    <a:pt x="1413510" y="1158875"/>
                  </a:lnTo>
                  <a:lnTo>
                    <a:pt x="1435735" y="1119504"/>
                  </a:lnTo>
                  <a:lnTo>
                    <a:pt x="1456055" y="1078864"/>
                  </a:lnTo>
                  <a:lnTo>
                    <a:pt x="1473835" y="1036319"/>
                  </a:lnTo>
                  <a:lnTo>
                    <a:pt x="1489075" y="993139"/>
                  </a:lnTo>
                  <a:lnTo>
                    <a:pt x="1502410" y="948689"/>
                  </a:lnTo>
                  <a:lnTo>
                    <a:pt x="1511935" y="903604"/>
                  </a:lnTo>
                  <a:lnTo>
                    <a:pt x="1519555" y="857250"/>
                  </a:lnTo>
                  <a:lnTo>
                    <a:pt x="1524000" y="809625"/>
                  </a:lnTo>
                  <a:lnTo>
                    <a:pt x="1525270" y="761364"/>
                  </a:lnTo>
                  <a:close/>
                </a:path>
              </a:pathLst>
            </a:custGeom>
            <a:ln w="28956">
              <a:solidFill>
                <a:srgbClr val="D9D6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89629" y="3143758"/>
              <a:ext cx="1525270" cy="1524000"/>
            </a:xfrm>
            <a:custGeom>
              <a:avLst/>
              <a:gdLst/>
              <a:ahLst/>
              <a:cxnLst/>
              <a:rect l="l" t="t" r="r" b="b"/>
              <a:pathLst>
                <a:path w="1525270" h="1524000">
                  <a:moveTo>
                    <a:pt x="762635" y="0"/>
                  </a:moveTo>
                  <a:lnTo>
                    <a:pt x="714375" y="1269"/>
                  </a:lnTo>
                  <a:lnTo>
                    <a:pt x="666750" y="5714"/>
                  </a:lnTo>
                  <a:lnTo>
                    <a:pt x="620395" y="13334"/>
                  </a:lnTo>
                  <a:lnTo>
                    <a:pt x="574675" y="23494"/>
                  </a:lnTo>
                  <a:lnTo>
                    <a:pt x="530225" y="36194"/>
                  </a:lnTo>
                  <a:lnTo>
                    <a:pt x="487045" y="51434"/>
                  </a:lnTo>
                  <a:lnTo>
                    <a:pt x="444500" y="69214"/>
                  </a:lnTo>
                  <a:lnTo>
                    <a:pt x="403860" y="89534"/>
                  </a:lnTo>
                  <a:lnTo>
                    <a:pt x="364490" y="111759"/>
                  </a:lnTo>
                  <a:lnTo>
                    <a:pt x="327025" y="136525"/>
                  </a:lnTo>
                  <a:lnTo>
                    <a:pt x="290195" y="163194"/>
                  </a:lnTo>
                  <a:lnTo>
                    <a:pt x="255905" y="192404"/>
                  </a:lnTo>
                  <a:lnTo>
                    <a:pt x="222885" y="222884"/>
                  </a:lnTo>
                  <a:lnTo>
                    <a:pt x="192405" y="255904"/>
                  </a:lnTo>
                  <a:lnTo>
                    <a:pt x="163195" y="290194"/>
                  </a:lnTo>
                  <a:lnTo>
                    <a:pt x="136525" y="326389"/>
                  </a:lnTo>
                  <a:lnTo>
                    <a:pt x="111760" y="364489"/>
                  </a:lnTo>
                  <a:lnTo>
                    <a:pt x="88900" y="403859"/>
                  </a:lnTo>
                  <a:lnTo>
                    <a:pt x="69215" y="444500"/>
                  </a:lnTo>
                  <a:lnTo>
                    <a:pt x="50800" y="486409"/>
                  </a:lnTo>
                  <a:lnTo>
                    <a:pt x="35560" y="529589"/>
                  </a:lnTo>
                  <a:lnTo>
                    <a:pt x="22860" y="574674"/>
                  </a:lnTo>
                  <a:lnTo>
                    <a:pt x="12700" y="619759"/>
                  </a:lnTo>
                  <a:lnTo>
                    <a:pt x="5715" y="666114"/>
                  </a:lnTo>
                  <a:lnTo>
                    <a:pt x="1270" y="713739"/>
                  </a:lnTo>
                  <a:lnTo>
                    <a:pt x="0" y="761999"/>
                  </a:lnTo>
                  <a:lnTo>
                    <a:pt x="1270" y="810259"/>
                  </a:lnTo>
                  <a:lnTo>
                    <a:pt x="5715" y="857884"/>
                  </a:lnTo>
                  <a:lnTo>
                    <a:pt x="12700" y="904239"/>
                  </a:lnTo>
                  <a:lnTo>
                    <a:pt x="22860" y="949324"/>
                  </a:lnTo>
                  <a:lnTo>
                    <a:pt x="35560" y="994409"/>
                  </a:lnTo>
                  <a:lnTo>
                    <a:pt x="50800" y="1037589"/>
                  </a:lnTo>
                  <a:lnTo>
                    <a:pt x="69215" y="1079499"/>
                  </a:lnTo>
                  <a:lnTo>
                    <a:pt x="88900" y="1120139"/>
                  </a:lnTo>
                  <a:lnTo>
                    <a:pt x="111760" y="1159509"/>
                  </a:lnTo>
                  <a:lnTo>
                    <a:pt x="136525" y="1197609"/>
                  </a:lnTo>
                  <a:lnTo>
                    <a:pt x="163195" y="1233804"/>
                  </a:lnTo>
                  <a:lnTo>
                    <a:pt x="192405" y="1268094"/>
                  </a:lnTo>
                  <a:lnTo>
                    <a:pt x="222885" y="1301114"/>
                  </a:lnTo>
                  <a:lnTo>
                    <a:pt x="255905" y="1331594"/>
                  </a:lnTo>
                  <a:lnTo>
                    <a:pt x="290195" y="1360804"/>
                  </a:lnTo>
                  <a:lnTo>
                    <a:pt x="327025" y="1387474"/>
                  </a:lnTo>
                  <a:lnTo>
                    <a:pt x="364490" y="1412239"/>
                  </a:lnTo>
                  <a:lnTo>
                    <a:pt x="403860" y="1434464"/>
                  </a:lnTo>
                  <a:lnTo>
                    <a:pt x="444500" y="1454784"/>
                  </a:lnTo>
                  <a:lnTo>
                    <a:pt x="487045" y="1472564"/>
                  </a:lnTo>
                  <a:lnTo>
                    <a:pt x="530225" y="1487804"/>
                  </a:lnTo>
                  <a:lnTo>
                    <a:pt x="574675" y="1500504"/>
                  </a:lnTo>
                  <a:lnTo>
                    <a:pt x="620395" y="1510664"/>
                  </a:lnTo>
                  <a:lnTo>
                    <a:pt x="666750" y="1518284"/>
                  </a:lnTo>
                  <a:lnTo>
                    <a:pt x="714375" y="1522729"/>
                  </a:lnTo>
                  <a:lnTo>
                    <a:pt x="762635" y="1523999"/>
                  </a:lnTo>
                  <a:lnTo>
                    <a:pt x="810895" y="1522729"/>
                  </a:lnTo>
                  <a:lnTo>
                    <a:pt x="857885" y="1518284"/>
                  </a:lnTo>
                  <a:lnTo>
                    <a:pt x="904875" y="1510664"/>
                  </a:lnTo>
                  <a:lnTo>
                    <a:pt x="950595" y="1500504"/>
                  </a:lnTo>
                  <a:lnTo>
                    <a:pt x="995045" y="1487804"/>
                  </a:lnTo>
                  <a:lnTo>
                    <a:pt x="1038225" y="1472564"/>
                  </a:lnTo>
                  <a:lnTo>
                    <a:pt x="1080135" y="1454784"/>
                  </a:lnTo>
                  <a:lnTo>
                    <a:pt x="1120775" y="1434464"/>
                  </a:lnTo>
                  <a:lnTo>
                    <a:pt x="1160145" y="1412239"/>
                  </a:lnTo>
                  <a:lnTo>
                    <a:pt x="1198245" y="1387474"/>
                  </a:lnTo>
                  <a:lnTo>
                    <a:pt x="1234440" y="1360804"/>
                  </a:lnTo>
                  <a:lnTo>
                    <a:pt x="1269365" y="1331594"/>
                  </a:lnTo>
                  <a:lnTo>
                    <a:pt x="1301750" y="1301114"/>
                  </a:lnTo>
                  <a:lnTo>
                    <a:pt x="1332865" y="1268094"/>
                  </a:lnTo>
                  <a:lnTo>
                    <a:pt x="1361440" y="1233804"/>
                  </a:lnTo>
                  <a:lnTo>
                    <a:pt x="1388745" y="1197609"/>
                  </a:lnTo>
                  <a:lnTo>
                    <a:pt x="1413510" y="1159509"/>
                  </a:lnTo>
                  <a:lnTo>
                    <a:pt x="1435735" y="1120139"/>
                  </a:lnTo>
                  <a:lnTo>
                    <a:pt x="1456055" y="1079499"/>
                  </a:lnTo>
                  <a:lnTo>
                    <a:pt x="1473835" y="1037589"/>
                  </a:lnTo>
                  <a:lnTo>
                    <a:pt x="1489075" y="994409"/>
                  </a:lnTo>
                  <a:lnTo>
                    <a:pt x="1501775" y="949324"/>
                  </a:lnTo>
                  <a:lnTo>
                    <a:pt x="1511935" y="904239"/>
                  </a:lnTo>
                  <a:lnTo>
                    <a:pt x="1519555" y="857884"/>
                  </a:lnTo>
                  <a:lnTo>
                    <a:pt x="1524000" y="810259"/>
                  </a:lnTo>
                  <a:lnTo>
                    <a:pt x="1525270" y="761999"/>
                  </a:lnTo>
                  <a:lnTo>
                    <a:pt x="1524000" y="713739"/>
                  </a:lnTo>
                  <a:lnTo>
                    <a:pt x="1519555" y="666114"/>
                  </a:lnTo>
                  <a:lnTo>
                    <a:pt x="1511935" y="619759"/>
                  </a:lnTo>
                  <a:lnTo>
                    <a:pt x="1501775" y="574674"/>
                  </a:lnTo>
                  <a:lnTo>
                    <a:pt x="1489075" y="529589"/>
                  </a:lnTo>
                  <a:lnTo>
                    <a:pt x="1473835" y="486409"/>
                  </a:lnTo>
                  <a:lnTo>
                    <a:pt x="1456055" y="444500"/>
                  </a:lnTo>
                  <a:lnTo>
                    <a:pt x="1435735" y="403859"/>
                  </a:lnTo>
                  <a:lnTo>
                    <a:pt x="1413510" y="364489"/>
                  </a:lnTo>
                  <a:lnTo>
                    <a:pt x="1388745" y="326389"/>
                  </a:lnTo>
                  <a:lnTo>
                    <a:pt x="1361440" y="290194"/>
                  </a:lnTo>
                  <a:lnTo>
                    <a:pt x="1332865" y="255904"/>
                  </a:lnTo>
                  <a:lnTo>
                    <a:pt x="1301750" y="222884"/>
                  </a:lnTo>
                  <a:lnTo>
                    <a:pt x="1269365" y="192404"/>
                  </a:lnTo>
                  <a:lnTo>
                    <a:pt x="1234440" y="163194"/>
                  </a:lnTo>
                  <a:lnTo>
                    <a:pt x="1198245" y="136525"/>
                  </a:lnTo>
                  <a:lnTo>
                    <a:pt x="1160145" y="111759"/>
                  </a:lnTo>
                  <a:lnTo>
                    <a:pt x="1120775" y="89534"/>
                  </a:lnTo>
                  <a:lnTo>
                    <a:pt x="1080135" y="69214"/>
                  </a:lnTo>
                  <a:lnTo>
                    <a:pt x="1038225" y="51434"/>
                  </a:lnTo>
                  <a:lnTo>
                    <a:pt x="995045" y="36194"/>
                  </a:lnTo>
                  <a:lnTo>
                    <a:pt x="950595" y="23494"/>
                  </a:lnTo>
                  <a:lnTo>
                    <a:pt x="904875" y="13334"/>
                  </a:lnTo>
                  <a:lnTo>
                    <a:pt x="857885" y="5714"/>
                  </a:lnTo>
                  <a:lnTo>
                    <a:pt x="810895" y="1269"/>
                  </a:lnTo>
                  <a:lnTo>
                    <a:pt x="762635" y="0"/>
                  </a:lnTo>
                  <a:close/>
                </a:path>
              </a:pathLst>
            </a:custGeom>
            <a:solidFill>
              <a:srgbClr val="D9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659889" y="3143757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3334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4"/>
                </a:lnTo>
                <a:lnTo>
                  <a:pt x="443865" y="69214"/>
                </a:lnTo>
                <a:lnTo>
                  <a:pt x="403225" y="89534"/>
                </a:lnTo>
                <a:lnTo>
                  <a:pt x="363855" y="111759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2884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6389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500"/>
                </a:lnTo>
                <a:lnTo>
                  <a:pt x="50800" y="486409"/>
                </a:lnTo>
                <a:lnTo>
                  <a:pt x="35560" y="529589"/>
                </a:lnTo>
                <a:lnTo>
                  <a:pt x="22860" y="574674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324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4"/>
                </a:lnTo>
                <a:lnTo>
                  <a:pt x="222885" y="1301114"/>
                </a:lnTo>
                <a:lnTo>
                  <a:pt x="255270" y="1331594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4464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4464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4"/>
                </a:lnTo>
                <a:lnTo>
                  <a:pt x="1299210" y="1301114"/>
                </a:lnTo>
                <a:lnTo>
                  <a:pt x="1330325" y="1268094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324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114"/>
                </a:lnTo>
                <a:lnTo>
                  <a:pt x="1508760" y="619759"/>
                </a:lnTo>
                <a:lnTo>
                  <a:pt x="1499235" y="574674"/>
                </a:lnTo>
                <a:lnTo>
                  <a:pt x="1486535" y="529589"/>
                </a:lnTo>
                <a:lnTo>
                  <a:pt x="1470660" y="486409"/>
                </a:lnTo>
                <a:lnTo>
                  <a:pt x="1453515" y="444500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6389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2884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5"/>
                </a:lnTo>
                <a:lnTo>
                  <a:pt x="1158240" y="111759"/>
                </a:lnTo>
                <a:lnTo>
                  <a:pt x="1118870" y="89534"/>
                </a:lnTo>
                <a:lnTo>
                  <a:pt x="1078230" y="69214"/>
                </a:lnTo>
                <a:lnTo>
                  <a:pt x="1036320" y="51434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4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72934" y="3144392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40"/>
                </a:lnTo>
                <a:lnTo>
                  <a:pt x="1518285" y="666750"/>
                </a:lnTo>
                <a:lnTo>
                  <a:pt x="1510665" y="619760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860"/>
                </a:lnTo>
                <a:lnTo>
                  <a:pt x="1412240" y="364490"/>
                </a:lnTo>
                <a:lnTo>
                  <a:pt x="1387475" y="327025"/>
                </a:lnTo>
                <a:lnTo>
                  <a:pt x="1360805" y="290830"/>
                </a:lnTo>
                <a:lnTo>
                  <a:pt x="1331595" y="255905"/>
                </a:lnTo>
                <a:lnTo>
                  <a:pt x="1301115" y="223520"/>
                </a:lnTo>
                <a:lnTo>
                  <a:pt x="1268095" y="192405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9535"/>
                </a:lnTo>
                <a:lnTo>
                  <a:pt x="1079500" y="69215"/>
                </a:lnTo>
                <a:lnTo>
                  <a:pt x="1037590" y="51435"/>
                </a:lnTo>
                <a:lnTo>
                  <a:pt x="994410" y="36195"/>
                </a:lnTo>
                <a:lnTo>
                  <a:pt x="949960" y="23495"/>
                </a:lnTo>
                <a:lnTo>
                  <a:pt x="904240" y="13335"/>
                </a:lnTo>
                <a:lnTo>
                  <a:pt x="857885" y="6350"/>
                </a:lnTo>
                <a:lnTo>
                  <a:pt x="810260" y="1905"/>
                </a:lnTo>
                <a:lnTo>
                  <a:pt x="762000" y="0"/>
                </a:lnTo>
                <a:lnTo>
                  <a:pt x="713740" y="1905"/>
                </a:lnTo>
                <a:lnTo>
                  <a:pt x="666750" y="6350"/>
                </a:lnTo>
                <a:lnTo>
                  <a:pt x="619760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6410" y="51435"/>
                </a:lnTo>
                <a:lnTo>
                  <a:pt x="444500" y="69215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5"/>
                </a:lnTo>
                <a:lnTo>
                  <a:pt x="223520" y="223520"/>
                </a:lnTo>
                <a:lnTo>
                  <a:pt x="192405" y="255905"/>
                </a:lnTo>
                <a:lnTo>
                  <a:pt x="163195" y="290830"/>
                </a:lnTo>
                <a:lnTo>
                  <a:pt x="136525" y="327025"/>
                </a:lnTo>
                <a:lnTo>
                  <a:pt x="111760" y="364490"/>
                </a:lnTo>
                <a:lnTo>
                  <a:pt x="89535" y="403860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19760"/>
                </a:lnTo>
                <a:lnTo>
                  <a:pt x="6350" y="666750"/>
                </a:lnTo>
                <a:lnTo>
                  <a:pt x="1905" y="713740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885"/>
                </a:lnTo>
                <a:lnTo>
                  <a:pt x="13335" y="904240"/>
                </a:lnTo>
                <a:lnTo>
                  <a:pt x="23495" y="949960"/>
                </a:lnTo>
                <a:lnTo>
                  <a:pt x="36195" y="994410"/>
                </a:lnTo>
                <a:lnTo>
                  <a:pt x="51435" y="1037590"/>
                </a:lnTo>
                <a:lnTo>
                  <a:pt x="69215" y="1079500"/>
                </a:lnTo>
                <a:lnTo>
                  <a:pt x="89535" y="1120140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3520" y="1301115"/>
                </a:lnTo>
                <a:lnTo>
                  <a:pt x="255905" y="1331595"/>
                </a:lnTo>
                <a:lnTo>
                  <a:pt x="290830" y="1360805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5100"/>
                </a:lnTo>
                <a:lnTo>
                  <a:pt x="444500" y="1454785"/>
                </a:lnTo>
                <a:lnTo>
                  <a:pt x="486410" y="1472565"/>
                </a:lnTo>
                <a:lnTo>
                  <a:pt x="530225" y="1488440"/>
                </a:lnTo>
                <a:lnTo>
                  <a:pt x="574675" y="1501140"/>
                </a:lnTo>
                <a:lnTo>
                  <a:pt x="619760" y="1510665"/>
                </a:lnTo>
                <a:lnTo>
                  <a:pt x="666750" y="1518285"/>
                </a:lnTo>
                <a:lnTo>
                  <a:pt x="713740" y="1522730"/>
                </a:lnTo>
                <a:lnTo>
                  <a:pt x="762000" y="1524000"/>
                </a:lnTo>
                <a:lnTo>
                  <a:pt x="810260" y="1522730"/>
                </a:lnTo>
                <a:lnTo>
                  <a:pt x="857885" y="1518285"/>
                </a:lnTo>
                <a:lnTo>
                  <a:pt x="904240" y="1510665"/>
                </a:lnTo>
                <a:lnTo>
                  <a:pt x="949960" y="1501140"/>
                </a:lnTo>
                <a:lnTo>
                  <a:pt x="994410" y="1488440"/>
                </a:lnTo>
                <a:lnTo>
                  <a:pt x="1037590" y="1472565"/>
                </a:lnTo>
                <a:lnTo>
                  <a:pt x="1079500" y="1454785"/>
                </a:lnTo>
                <a:lnTo>
                  <a:pt x="1120140" y="1435100"/>
                </a:lnTo>
                <a:lnTo>
                  <a:pt x="1159510" y="1412240"/>
                </a:lnTo>
                <a:lnTo>
                  <a:pt x="1197610" y="1387475"/>
                </a:lnTo>
                <a:lnTo>
                  <a:pt x="1233805" y="1360805"/>
                </a:lnTo>
                <a:lnTo>
                  <a:pt x="1268095" y="1331595"/>
                </a:lnTo>
                <a:lnTo>
                  <a:pt x="1301115" y="1301115"/>
                </a:lnTo>
                <a:lnTo>
                  <a:pt x="1331595" y="1268095"/>
                </a:lnTo>
                <a:lnTo>
                  <a:pt x="1360805" y="1233805"/>
                </a:lnTo>
                <a:lnTo>
                  <a:pt x="1387475" y="1197610"/>
                </a:lnTo>
                <a:lnTo>
                  <a:pt x="1412240" y="1159510"/>
                </a:lnTo>
                <a:lnTo>
                  <a:pt x="1435100" y="1120140"/>
                </a:lnTo>
                <a:lnTo>
                  <a:pt x="1454785" y="1079500"/>
                </a:lnTo>
                <a:lnTo>
                  <a:pt x="1472565" y="1037590"/>
                </a:lnTo>
                <a:lnTo>
                  <a:pt x="1488440" y="994410"/>
                </a:lnTo>
                <a:lnTo>
                  <a:pt x="1501140" y="949960"/>
                </a:lnTo>
                <a:lnTo>
                  <a:pt x="1510665" y="904240"/>
                </a:lnTo>
                <a:lnTo>
                  <a:pt x="1518285" y="857885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291842" y="306070"/>
            <a:ext cx="474472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5" dirty="0"/>
              <a:t>RECENT</a:t>
            </a:r>
            <a:r>
              <a:rPr sz="3500" spc="-60" dirty="0"/>
              <a:t> </a:t>
            </a:r>
            <a:r>
              <a:rPr sz="3500" dirty="0"/>
              <a:t>FAVORABLE</a:t>
            </a:r>
            <a:endParaRPr sz="3500"/>
          </a:p>
        </p:txBody>
      </p:sp>
      <p:sp>
        <p:nvSpPr>
          <p:cNvPr id="10" name="object 10"/>
          <p:cNvSpPr txBox="1"/>
          <p:nvPr/>
        </p:nvSpPr>
        <p:spPr>
          <a:xfrm>
            <a:off x="2694177" y="764794"/>
            <a:ext cx="3942079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spc="-235" dirty="0">
                <a:solidFill>
                  <a:srgbClr val="242499"/>
                </a:solidFill>
                <a:latin typeface="Arial"/>
                <a:cs typeface="Arial"/>
              </a:rPr>
              <a:t>POLICIES </a:t>
            </a:r>
            <a:r>
              <a:rPr sz="3500" b="1" spc="-229" dirty="0">
                <a:solidFill>
                  <a:srgbClr val="242499"/>
                </a:solidFill>
                <a:latin typeface="Arial"/>
                <a:cs typeface="Arial"/>
              </a:rPr>
              <a:t>FOR</a:t>
            </a:r>
            <a:r>
              <a:rPr sz="3500" b="1" spc="190" dirty="0">
                <a:solidFill>
                  <a:srgbClr val="242499"/>
                </a:solidFill>
                <a:latin typeface="Arial"/>
                <a:cs typeface="Arial"/>
              </a:rPr>
              <a:t> </a:t>
            </a:r>
            <a:r>
              <a:rPr sz="3500" b="1" spc="-220" dirty="0">
                <a:solidFill>
                  <a:srgbClr val="242499"/>
                </a:solidFill>
                <a:latin typeface="Arial"/>
                <a:cs typeface="Arial"/>
              </a:rPr>
              <a:t>FDI-2</a:t>
            </a:r>
            <a:endParaRPr sz="35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xfrm>
            <a:off x="458976" y="1828800"/>
            <a:ext cx="8412480" cy="3421449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52425" marR="45085" indent="-340360">
              <a:lnSpc>
                <a:spcPts val="2340"/>
              </a:lnSpc>
              <a:spcBef>
                <a:spcPts val="42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pc="-5" dirty="0"/>
              <a:t>Equitization of </a:t>
            </a:r>
            <a:r>
              <a:rPr spc="-5" dirty="0" smtClean="0"/>
              <a:t>SOE</a:t>
            </a:r>
            <a:r>
              <a:rPr sz="2100" spc="-5" dirty="0" smtClean="0"/>
              <a:t>:</a:t>
            </a:r>
            <a:endParaRPr sz="2100" dirty="0"/>
          </a:p>
          <a:p>
            <a:pPr marL="584200" marR="199390" lvl="1" indent="-279400">
              <a:lnSpc>
                <a:spcPts val="2180"/>
              </a:lnSpc>
              <a:spcBef>
                <a:spcPts val="1250"/>
              </a:spcBef>
              <a:buClr>
                <a:srgbClr val="FF0000"/>
              </a:buClr>
              <a:buSzPct val="150000"/>
              <a:buChar char="•"/>
              <a:tabLst>
                <a:tab pos="58420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Foreign investors are eligible to buy a limited amount of share  in an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SOE</a:t>
            </a:r>
            <a:endParaRPr sz="2200" dirty="0">
              <a:latin typeface="Arial"/>
              <a:cs typeface="Arial"/>
            </a:endParaRPr>
          </a:p>
          <a:p>
            <a:pPr marL="584200" lvl="1" indent="-280670">
              <a:lnSpc>
                <a:spcPct val="100000"/>
              </a:lnSpc>
              <a:spcBef>
                <a:spcPts val="295"/>
              </a:spcBef>
              <a:buClr>
                <a:srgbClr val="FF0000"/>
              </a:buClr>
              <a:buSzPct val="150000"/>
              <a:buChar char="•"/>
              <a:tabLst>
                <a:tab pos="58420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Share acquisition are limited to 3 strategic</a:t>
            </a:r>
            <a:r>
              <a:rPr sz="2200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investors</a:t>
            </a:r>
            <a:endParaRPr sz="2200" dirty="0">
              <a:latin typeface="Arial"/>
              <a:cs typeface="Arial"/>
            </a:endParaRPr>
          </a:p>
          <a:p>
            <a:pPr marL="584200" marR="91440" lvl="1" indent="-279400">
              <a:lnSpc>
                <a:spcPts val="2200"/>
              </a:lnSpc>
              <a:spcBef>
                <a:spcPts val="1340"/>
              </a:spcBef>
              <a:buClr>
                <a:srgbClr val="FF0000"/>
              </a:buClr>
              <a:buSzPct val="150000"/>
              <a:buChar char="•"/>
              <a:tabLst>
                <a:tab pos="58420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Strategic investors must hold their shareholding </a:t>
            </a:r>
            <a:r>
              <a:rPr sz="2200" spc="-10" dirty="0">
                <a:solidFill>
                  <a:srgbClr val="001F5F"/>
                </a:solidFill>
                <a:latin typeface="Arial"/>
                <a:cs typeface="Arial"/>
              </a:rPr>
              <a:t>for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 minimum  of 5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years</a:t>
            </a:r>
            <a:endParaRPr sz="22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5600" algn="l"/>
              </a:tabLst>
            </a:pPr>
            <a:r>
              <a:rPr spc="-5" dirty="0" smtClean="0"/>
              <a:t>Tax</a:t>
            </a:r>
            <a:r>
              <a:rPr spc="-10" dirty="0" smtClean="0"/>
              <a:t> </a:t>
            </a:r>
            <a:r>
              <a:rPr spc="-5" dirty="0"/>
              <a:t>allowances:</a:t>
            </a:r>
          </a:p>
          <a:p>
            <a:pPr marL="584200" lvl="1" indent="-280670">
              <a:lnSpc>
                <a:spcPct val="100000"/>
              </a:lnSpc>
              <a:spcBef>
                <a:spcPts val="610"/>
              </a:spcBef>
              <a:buClr>
                <a:srgbClr val="FF0000"/>
              </a:buClr>
              <a:buSzPct val="150000"/>
              <a:buChar char="•"/>
              <a:tabLst>
                <a:tab pos="58420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CIT reduction from 25% to 22% from Jan</a:t>
            </a:r>
            <a:r>
              <a:rPr sz="2200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2014</a:t>
            </a:r>
            <a:endParaRPr sz="2200" dirty="0">
              <a:latin typeface="Arial"/>
              <a:cs typeface="Arial"/>
            </a:endParaRPr>
          </a:p>
          <a:p>
            <a:pPr marL="584200" lvl="1" indent="-280670">
              <a:lnSpc>
                <a:spcPct val="100000"/>
              </a:lnSpc>
              <a:spcBef>
                <a:spcPts val="830"/>
              </a:spcBef>
              <a:buClr>
                <a:srgbClr val="FF0000"/>
              </a:buClr>
              <a:buSzPct val="150000"/>
              <a:buChar char="•"/>
              <a:tabLst>
                <a:tab pos="58420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20% reduction from Jan</a:t>
            </a:r>
            <a:r>
              <a:rPr sz="2200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2016</a:t>
            </a: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89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0675"/>
            <a:ext cx="1524000" cy="1522095"/>
          </a:xfrm>
          <a:custGeom>
            <a:avLst/>
            <a:gdLst/>
            <a:ahLst/>
            <a:cxnLst/>
            <a:rect l="l" t="t" r="r" b="b"/>
            <a:pathLst>
              <a:path w="1524000" h="1522095">
                <a:moveTo>
                  <a:pt x="762000" y="0"/>
                </a:moveTo>
                <a:lnTo>
                  <a:pt x="713740" y="1270"/>
                </a:lnTo>
                <a:lnTo>
                  <a:pt x="666115" y="5714"/>
                </a:lnTo>
                <a:lnTo>
                  <a:pt x="619759" y="12700"/>
                </a:lnTo>
                <a:lnTo>
                  <a:pt x="574675" y="22860"/>
                </a:lnTo>
                <a:lnTo>
                  <a:pt x="529590" y="35560"/>
                </a:lnTo>
                <a:lnTo>
                  <a:pt x="486409" y="50800"/>
                </a:lnTo>
                <a:lnTo>
                  <a:pt x="444500" y="68579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5889"/>
                </a:lnTo>
                <a:lnTo>
                  <a:pt x="290195" y="163195"/>
                </a:lnTo>
                <a:lnTo>
                  <a:pt x="255904" y="191770"/>
                </a:lnTo>
                <a:lnTo>
                  <a:pt x="222884" y="222885"/>
                </a:lnTo>
                <a:lnTo>
                  <a:pt x="192404" y="255270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5775"/>
                </a:lnTo>
                <a:lnTo>
                  <a:pt x="36195" y="528954"/>
                </a:lnTo>
                <a:lnTo>
                  <a:pt x="23495" y="573404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5" y="856614"/>
                </a:lnTo>
                <a:lnTo>
                  <a:pt x="13334" y="902970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29"/>
                </a:lnTo>
                <a:lnTo>
                  <a:pt x="89534" y="1118870"/>
                </a:lnTo>
                <a:lnTo>
                  <a:pt x="111759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5570"/>
                </a:lnTo>
                <a:lnTo>
                  <a:pt x="364490" y="1410335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8760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095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8760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335"/>
                </a:lnTo>
                <a:lnTo>
                  <a:pt x="1197609" y="1385570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1900"/>
                </a:lnTo>
                <a:lnTo>
                  <a:pt x="1387475" y="1195704"/>
                </a:lnTo>
                <a:lnTo>
                  <a:pt x="1412240" y="1158239"/>
                </a:lnTo>
                <a:lnTo>
                  <a:pt x="1434465" y="1118870"/>
                </a:lnTo>
                <a:lnTo>
                  <a:pt x="1454784" y="1078229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70"/>
                </a:lnTo>
                <a:lnTo>
                  <a:pt x="1518284" y="856614"/>
                </a:lnTo>
                <a:lnTo>
                  <a:pt x="1522729" y="808989"/>
                </a:lnTo>
                <a:lnTo>
                  <a:pt x="1524000" y="760729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3404"/>
                </a:lnTo>
                <a:lnTo>
                  <a:pt x="1487804" y="528954"/>
                </a:lnTo>
                <a:lnTo>
                  <a:pt x="1472565" y="485775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270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4" y="163195"/>
                </a:lnTo>
                <a:lnTo>
                  <a:pt x="1197609" y="135889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8579"/>
                </a:lnTo>
                <a:lnTo>
                  <a:pt x="1037590" y="50800"/>
                </a:lnTo>
                <a:lnTo>
                  <a:pt x="994409" y="35560"/>
                </a:lnTo>
                <a:lnTo>
                  <a:pt x="949325" y="22860"/>
                </a:lnTo>
                <a:lnTo>
                  <a:pt x="904240" y="12700"/>
                </a:lnTo>
                <a:lnTo>
                  <a:pt x="857884" y="5714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90675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0800"/>
                </a:lnTo>
                <a:lnTo>
                  <a:pt x="444500" y="68579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5889"/>
                </a:lnTo>
                <a:lnTo>
                  <a:pt x="290195" y="163195"/>
                </a:lnTo>
                <a:lnTo>
                  <a:pt x="255905" y="191770"/>
                </a:lnTo>
                <a:lnTo>
                  <a:pt x="222885" y="222885"/>
                </a:lnTo>
                <a:lnTo>
                  <a:pt x="192405" y="255270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5775"/>
                </a:lnTo>
                <a:lnTo>
                  <a:pt x="35560" y="528954"/>
                </a:lnTo>
                <a:lnTo>
                  <a:pt x="22860" y="573404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29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8900"/>
                </a:lnTo>
                <a:lnTo>
                  <a:pt x="327025" y="1385570"/>
                </a:lnTo>
                <a:lnTo>
                  <a:pt x="364490" y="1410335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8760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5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8760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335"/>
                </a:lnTo>
                <a:lnTo>
                  <a:pt x="1198245" y="1385570"/>
                </a:lnTo>
                <a:lnTo>
                  <a:pt x="1234440" y="1358900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8989"/>
                </a:lnTo>
                <a:lnTo>
                  <a:pt x="1525270" y="760729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270"/>
                </a:lnTo>
                <a:lnTo>
                  <a:pt x="1301750" y="222885"/>
                </a:lnTo>
                <a:lnTo>
                  <a:pt x="1269365" y="191770"/>
                </a:lnTo>
                <a:lnTo>
                  <a:pt x="1234440" y="163195"/>
                </a:lnTo>
                <a:lnTo>
                  <a:pt x="1198245" y="135889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8579"/>
                </a:lnTo>
                <a:lnTo>
                  <a:pt x="1038225" y="50800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2700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91310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1525270" y="761364"/>
                </a:moveTo>
                <a:lnTo>
                  <a:pt x="1524000" y="713104"/>
                </a:lnTo>
                <a:lnTo>
                  <a:pt x="1519555" y="665479"/>
                </a:lnTo>
                <a:lnTo>
                  <a:pt x="1511935" y="619125"/>
                </a:lnTo>
                <a:lnTo>
                  <a:pt x="1502410" y="573404"/>
                </a:lnTo>
                <a:lnTo>
                  <a:pt x="1489075" y="529589"/>
                </a:lnTo>
                <a:lnTo>
                  <a:pt x="1473835" y="485775"/>
                </a:lnTo>
                <a:lnTo>
                  <a:pt x="1456055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1769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3335"/>
                </a:lnTo>
                <a:lnTo>
                  <a:pt x="858520" y="5714"/>
                </a:lnTo>
                <a:lnTo>
                  <a:pt x="810895" y="1269"/>
                </a:lnTo>
                <a:lnTo>
                  <a:pt x="762635" y="0"/>
                </a:lnTo>
                <a:lnTo>
                  <a:pt x="714375" y="1269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8900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1769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9535" y="403225"/>
                </a:lnTo>
                <a:lnTo>
                  <a:pt x="69214" y="443864"/>
                </a:lnTo>
                <a:lnTo>
                  <a:pt x="51435" y="485775"/>
                </a:lnTo>
                <a:lnTo>
                  <a:pt x="36195" y="529589"/>
                </a:lnTo>
                <a:lnTo>
                  <a:pt x="22860" y="573404"/>
                </a:lnTo>
                <a:lnTo>
                  <a:pt x="13335" y="619125"/>
                </a:lnTo>
                <a:lnTo>
                  <a:pt x="5714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8989"/>
                </a:lnTo>
                <a:lnTo>
                  <a:pt x="5714" y="856614"/>
                </a:lnTo>
                <a:lnTo>
                  <a:pt x="13335" y="902969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8869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3520" y="1299210"/>
                </a:lnTo>
                <a:lnTo>
                  <a:pt x="255905" y="1330325"/>
                </a:lnTo>
                <a:lnTo>
                  <a:pt x="290830" y="1358900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4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8900"/>
                </a:lnTo>
                <a:lnTo>
                  <a:pt x="1269364" y="1330325"/>
                </a:lnTo>
                <a:lnTo>
                  <a:pt x="1301750" y="1299210"/>
                </a:lnTo>
                <a:lnTo>
                  <a:pt x="1332864" y="1266825"/>
                </a:lnTo>
                <a:lnTo>
                  <a:pt x="1362075" y="1231900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69"/>
                </a:lnTo>
                <a:lnTo>
                  <a:pt x="1519555" y="856614"/>
                </a:lnTo>
                <a:lnTo>
                  <a:pt x="1524000" y="808989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889" y="3263265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70"/>
                </a:lnTo>
                <a:lnTo>
                  <a:pt x="665480" y="5714"/>
                </a:lnTo>
                <a:lnTo>
                  <a:pt x="619125" y="13335"/>
                </a:lnTo>
                <a:lnTo>
                  <a:pt x="573405" y="22860"/>
                </a:lnTo>
                <a:lnTo>
                  <a:pt x="528955" y="35560"/>
                </a:lnTo>
                <a:lnTo>
                  <a:pt x="485775" y="50800"/>
                </a:lnTo>
                <a:lnTo>
                  <a:pt x="443865" y="68580"/>
                </a:lnTo>
                <a:lnTo>
                  <a:pt x="403225" y="88900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270" y="192405"/>
                </a:lnTo>
                <a:lnTo>
                  <a:pt x="222885" y="222885"/>
                </a:lnTo>
                <a:lnTo>
                  <a:pt x="191770" y="255905"/>
                </a:lnTo>
                <a:lnTo>
                  <a:pt x="163195" y="290195"/>
                </a:lnTo>
                <a:lnTo>
                  <a:pt x="135890" y="326389"/>
                </a:lnTo>
                <a:lnTo>
                  <a:pt x="111125" y="364490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250"/>
                </a:lnTo>
                <a:lnTo>
                  <a:pt x="12700" y="903605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6955"/>
                </a:lnTo>
                <a:lnTo>
                  <a:pt x="68580" y="1079500"/>
                </a:lnTo>
                <a:lnTo>
                  <a:pt x="88900" y="1120140"/>
                </a:lnTo>
                <a:lnTo>
                  <a:pt x="111125" y="1159510"/>
                </a:lnTo>
                <a:lnTo>
                  <a:pt x="135890" y="1196975"/>
                </a:lnTo>
                <a:lnTo>
                  <a:pt x="163195" y="1233170"/>
                </a:lnTo>
                <a:lnTo>
                  <a:pt x="191770" y="1268095"/>
                </a:lnTo>
                <a:lnTo>
                  <a:pt x="222885" y="1300480"/>
                </a:lnTo>
                <a:lnTo>
                  <a:pt x="255270" y="1331595"/>
                </a:lnTo>
                <a:lnTo>
                  <a:pt x="290195" y="1360170"/>
                </a:lnTo>
                <a:lnTo>
                  <a:pt x="326390" y="1387475"/>
                </a:lnTo>
                <a:lnTo>
                  <a:pt x="363855" y="1412240"/>
                </a:lnTo>
                <a:lnTo>
                  <a:pt x="403225" y="1434465"/>
                </a:lnTo>
                <a:lnTo>
                  <a:pt x="443865" y="1454785"/>
                </a:lnTo>
                <a:lnTo>
                  <a:pt x="485775" y="1472565"/>
                </a:lnTo>
                <a:lnTo>
                  <a:pt x="528955" y="1487805"/>
                </a:lnTo>
                <a:lnTo>
                  <a:pt x="573405" y="1500505"/>
                </a:lnTo>
                <a:lnTo>
                  <a:pt x="619125" y="1510665"/>
                </a:lnTo>
                <a:lnTo>
                  <a:pt x="665480" y="1517650"/>
                </a:lnTo>
                <a:lnTo>
                  <a:pt x="713105" y="1522095"/>
                </a:lnTo>
                <a:lnTo>
                  <a:pt x="760730" y="1524000"/>
                </a:lnTo>
                <a:lnTo>
                  <a:pt x="808990" y="1522095"/>
                </a:lnTo>
                <a:lnTo>
                  <a:pt x="856615" y="1517650"/>
                </a:lnTo>
                <a:lnTo>
                  <a:pt x="902970" y="1510665"/>
                </a:lnTo>
                <a:lnTo>
                  <a:pt x="948690" y="1500505"/>
                </a:lnTo>
                <a:lnTo>
                  <a:pt x="993140" y="1487805"/>
                </a:lnTo>
                <a:lnTo>
                  <a:pt x="1036320" y="1472565"/>
                </a:lnTo>
                <a:lnTo>
                  <a:pt x="1078230" y="1454785"/>
                </a:lnTo>
                <a:lnTo>
                  <a:pt x="1118870" y="1434465"/>
                </a:lnTo>
                <a:lnTo>
                  <a:pt x="1158240" y="1412240"/>
                </a:lnTo>
                <a:lnTo>
                  <a:pt x="1195705" y="1387475"/>
                </a:lnTo>
                <a:lnTo>
                  <a:pt x="1231900" y="1360170"/>
                </a:lnTo>
                <a:lnTo>
                  <a:pt x="1266825" y="1331595"/>
                </a:lnTo>
                <a:lnTo>
                  <a:pt x="1299210" y="1300480"/>
                </a:lnTo>
                <a:lnTo>
                  <a:pt x="1330325" y="1268095"/>
                </a:lnTo>
                <a:lnTo>
                  <a:pt x="1358900" y="1233170"/>
                </a:lnTo>
                <a:lnTo>
                  <a:pt x="1385570" y="1196975"/>
                </a:lnTo>
                <a:lnTo>
                  <a:pt x="1410335" y="1159510"/>
                </a:lnTo>
                <a:lnTo>
                  <a:pt x="1433195" y="1120140"/>
                </a:lnTo>
                <a:lnTo>
                  <a:pt x="1453515" y="1079500"/>
                </a:lnTo>
                <a:lnTo>
                  <a:pt x="1470660" y="1036955"/>
                </a:lnTo>
                <a:lnTo>
                  <a:pt x="1486535" y="993775"/>
                </a:lnTo>
                <a:lnTo>
                  <a:pt x="1499235" y="949325"/>
                </a:lnTo>
                <a:lnTo>
                  <a:pt x="1508760" y="903605"/>
                </a:lnTo>
                <a:lnTo>
                  <a:pt x="1516380" y="857250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40"/>
                </a:lnTo>
                <a:lnTo>
                  <a:pt x="1516380" y="666115"/>
                </a:lnTo>
                <a:lnTo>
                  <a:pt x="1508760" y="619760"/>
                </a:lnTo>
                <a:lnTo>
                  <a:pt x="1499235" y="574040"/>
                </a:lnTo>
                <a:lnTo>
                  <a:pt x="1486535" y="529590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90"/>
                </a:lnTo>
                <a:lnTo>
                  <a:pt x="1385570" y="326389"/>
                </a:lnTo>
                <a:lnTo>
                  <a:pt x="1358900" y="290195"/>
                </a:lnTo>
                <a:lnTo>
                  <a:pt x="1330325" y="255905"/>
                </a:lnTo>
                <a:lnTo>
                  <a:pt x="1299210" y="222885"/>
                </a:lnTo>
                <a:lnTo>
                  <a:pt x="1266825" y="192405"/>
                </a:lnTo>
                <a:lnTo>
                  <a:pt x="1231900" y="163195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8900"/>
                </a:lnTo>
                <a:lnTo>
                  <a:pt x="1078230" y="68580"/>
                </a:lnTo>
                <a:lnTo>
                  <a:pt x="1036320" y="50800"/>
                </a:lnTo>
                <a:lnTo>
                  <a:pt x="993140" y="35560"/>
                </a:lnTo>
                <a:lnTo>
                  <a:pt x="948690" y="22860"/>
                </a:lnTo>
                <a:lnTo>
                  <a:pt x="902970" y="13335"/>
                </a:lnTo>
                <a:lnTo>
                  <a:pt x="856615" y="5714"/>
                </a:lnTo>
                <a:lnTo>
                  <a:pt x="808990" y="1270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72934" y="326390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39"/>
                </a:lnTo>
                <a:lnTo>
                  <a:pt x="1518285" y="666114"/>
                </a:lnTo>
                <a:lnTo>
                  <a:pt x="1510665" y="619760"/>
                </a:lnTo>
                <a:lnTo>
                  <a:pt x="1501140" y="574039"/>
                </a:lnTo>
                <a:lnTo>
                  <a:pt x="1488440" y="529589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860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5" y="290195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10" y="36195"/>
                </a:lnTo>
                <a:lnTo>
                  <a:pt x="949960" y="23495"/>
                </a:lnTo>
                <a:lnTo>
                  <a:pt x="904240" y="13335"/>
                </a:lnTo>
                <a:lnTo>
                  <a:pt x="857885" y="5714"/>
                </a:lnTo>
                <a:lnTo>
                  <a:pt x="810260" y="1270"/>
                </a:lnTo>
                <a:lnTo>
                  <a:pt x="762000" y="0"/>
                </a:lnTo>
                <a:lnTo>
                  <a:pt x="713740" y="1270"/>
                </a:lnTo>
                <a:lnTo>
                  <a:pt x="666750" y="5714"/>
                </a:lnTo>
                <a:lnTo>
                  <a:pt x="619760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6410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5" y="619760"/>
                </a:lnTo>
                <a:lnTo>
                  <a:pt x="6350" y="666114"/>
                </a:lnTo>
                <a:lnTo>
                  <a:pt x="1905" y="713739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250"/>
                </a:lnTo>
                <a:lnTo>
                  <a:pt x="13335" y="904239"/>
                </a:lnTo>
                <a:lnTo>
                  <a:pt x="23495" y="949325"/>
                </a:lnTo>
                <a:lnTo>
                  <a:pt x="36195" y="993775"/>
                </a:lnTo>
                <a:lnTo>
                  <a:pt x="51435" y="1037589"/>
                </a:lnTo>
                <a:lnTo>
                  <a:pt x="69215" y="1079500"/>
                </a:lnTo>
                <a:lnTo>
                  <a:pt x="89535" y="1120139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3520" y="1300480"/>
                </a:lnTo>
                <a:lnTo>
                  <a:pt x="255905" y="1331595"/>
                </a:lnTo>
                <a:lnTo>
                  <a:pt x="290830" y="1360805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5"/>
                </a:lnTo>
                <a:lnTo>
                  <a:pt x="486410" y="1472564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19760" y="1510664"/>
                </a:lnTo>
                <a:lnTo>
                  <a:pt x="666750" y="1518285"/>
                </a:lnTo>
                <a:lnTo>
                  <a:pt x="713740" y="1522730"/>
                </a:lnTo>
                <a:lnTo>
                  <a:pt x="762000" y="1524000"/>
                </a:lnTo>
                <a:lnTo>
                  <a:pt x="810260" y="1522730"/>
                </a:lnTo>
                <a:lnTo>
                  <a:pt x="857885" y="1518285"/>
                </a:lnTo>
                <a:lnTo>
                  <a:pt x="904240" y="1510664"/>
                </a:lnTo>
                <a:lnTo>
                  <a:pt x="949960" y="1500505"/>
                </a:lnTo>
                <a:lnTo>
                  <a:pt x="994410" y="1487805"/>
                </a:lnTo>
                <a:lnTo>
                  <a:pt x="1037590" y="1472564"/>
                </a:lnTo>
                <a:lnTo>
                  <a:pt x="1079500" y="1454785"/>
                </a:lnTo>
                <a:lnTo>
                  <a:pt x="1120140" y="1434464"/>
                </a:lnTo>
                <a:lnTo>
                  <a:pt x="1159510" y="1412239"/>
                </a:lnTo>
                <a:lnTo>
                  <a:pt x="1197610" y="1387475"/>
                </a:lnTo>
                <a:lnTo>
                  <a:pt x="1233805" y="1360805"/>
                </a:lnTo>
                <a:lnTo>
                  <a:pt x="1268095" y="1331595"/>
                </a:lnTo>
                <a:lnTo>
                  <a:pt x="1301115" y="1300480"/>
                </a:lnTo>
                <a:lnTo>
                  <a:pt x="1331595" y="1268095"/>
                </a:lnTo>
                <a:lnTo>
                  <a:pt x="1360805" y="1233805"/>
                </a:lnTo>
                <a:lnTo>
                  <a:pt x="1387475" y="1197610"/>
                </a:lnTo>
                <a:lnTo>
                  <a:pt x="1412240" y="1159510"/>
                </a:lnTo>
                <a:lnTo>
                  <a:pt x="1435100" y="1120139"/>
                </a:lnTo>
                <a:lnTo>
                  <a:pt x="1454785" y="1079500"/>
                </a:lnTo>
                <a:lnTo>
                  <a:pt x="1472565" y="1037589"/>
                </a:lnTo>
                <a:lnTo>
                  <a:pt x="1488440" y="993775"/>
                </a:lnTo>
                <a:lnTo>
                  <a:pt x="1501140" y="949325"/>
                </a:lnTo>
                <a:lnTo>
                  <a:pt x="1510665" y="904239"/>
                </a:lnTo>
                <a:lnTo>
                  <a:pt x="1518285" y="857250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39164" y="543813"/>
            <a:ext cx="7541895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spc="-114" dirty="0">
                <a:solidFill>
                  <a:srgbClr val="202089"/>
                </a:solidFill>
              </a:rPr>
              <a:t>INVESTMENT</a:t>
            </a:r>
            <a:r>
              <a:rPr sz="3500" spc="-110" dirty="0">
                <a:solidFill>
                  <a:srgbClr val="202089"/>
                </a:solidFill>
              </a:rPr>
              <a:t> </a:t>
            </a:r>
            <a:r>
              <a:rPr sz="3500" spc="-100" dirty="0">
                <a:solidFill>
                  <a:srgbClr val="202089"/>
                </a:solidFill>
              </a:rPr>
              <a:t>DISPUTESETTLEMENT</a:t>
            </a:r>
            <a:endParaRPr sz="3500"/>
          </a:p>
        </p:txBody>
      </p:sp>
      <p:sp>
        <p:nvSpPr>
          <p:cNvPr id="8" name="object 8"/>
          <p:cNvSpPr txBox="1"/>
          <p:nvPr/>
        </p:nvSpPr>
        <p:spPr>
          <a:xfrm>
            <a:off x="353059" y="940054"/>
            <a:ext cx="8563610" cy="5072030"/>
          </a:xfrm>
          <a:prstGeom prst="rect">
            <a:avLst/>
          </a:prstGeom>
        </p:spPr>
        <p:txBody>
          <a:bodyPr vert="horz" wrap="square" lIns="0" tIns="215265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16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Investor-State Dispute Settlement</a:t>
            </a:r>
            <a:r>
              <a:rPr sz="2400" b="1" spc="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(ISDS)</a:t>
            </a:r>
            <a:endParaRPr sz="2400" dirty="0">
              <a:latin typeface="Arial"/>
              <a:cs typeface="Arial"/>
            </a:endParaRPr>
          </a:p>
          <a:p>
            <a:pPr marL="582295" marR="5080" lvl="1" indent="-277495" algn="just">
              <a:lnSpc>
                <a:spcPts val="2060"/>
              </a:lnSpc>
              <a:spcBef>
                <a:spcPts val="3345"/>
              </a:spcBef>
              <a:buClr>
                <a:srgbClr val="FF0000"/>
              </a:buClr>
              <a:buSzPct val="150000"/>
              <a:buChar char="•"/>
              <a:tabLst>
                <a:tab pos="58293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Vietnam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has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signed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Bilateral Investment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Treaties </a:t>
            </a:r>
            <a:r>
              <a:rPr sz="2000" spc="-5" dirty="0">
                <a:latin typeface="Arial"/>
                <a:cs typeface="Arial"/>
              </a:rPr>
              <a:t>(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BITs)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with 64  countries and regions,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entered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</a:t>
            </a:r>
            <a:r>
              <a:rPr sz="2000" spc="-5" dirty="0" smtClean="0">
                <a:solidFill>
                  <a:srgbClr val="001F5F"/>
                </a:solidFill>
                <a:latin typeface="Arial"/>
                <a:cs typeface="Arial"/>
              </a:rPr>
              <a:t>1</a:t>
            </a:r>
            <a:r>
              <a:rPr lang="nl-NL" sz="2000" spc="-5" dirty="0" smtClean="0">
                <a:solidFill>
                  <a:srgbClr val="001F5F"/>
                </a:solidFill>
                <a:latin typeface="Arial"/>
                <a:cs typeface="Arial"/>
              </a:rPr>
              <a:t>5</a:t>
            </a:r>
            <a:r>
              <a:rPr sz="2000" spc="-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Free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Trade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Agreements</a:t>
            </a:r>
            <a:r>
              <a:rPr sz="2000" spc="1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(FTAs)</a:t>
            </a:r>
            <a:endParaRPr sz="2000" dirty="0">
              <a:latin typeface="Arial"/>
              <a:cs typeface="Arial"/>
            </a:endParaRPr>
          </a:p>
          <a:p>
            <a:pPr marL="582295" marR="5080">
              <a:lnSpc>
                <a:spcPts val="2060"/>
              </a:lnSpc>
              <a:spcBef>
                <a:spcPts val="20"/>
              </a:spcBef>
            </a:pPr>
            <a:r>
              <a:rPr sz="2000" spc="-5" dirty="0" smtClean="0">
                <a:solidFill>
                  <a:srgbClr val="001F5F"/>
                </a:solidFill>
                <a:latin typeface="Arial"/>
                <a:cs typeface="Arial"/>
              </a:rPr>
              <a:t>Most</a:t>
            </a:r>
            <a:r>
              <a:rPr sz="2000" spc="270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</a:t>
            </a:r>
            <a:r>
              <a:rPr sz="2000" spc="2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these</a:t>
            </a:r>
            <a:r>
              <a:rPr sz="2000" spc="2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agreements</a:t>
            </a:r>
            <a:r>
              <a:rPr sz="2000" spc="2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contain</a:t>
            </a:r>
            <a:r>
              <a:rPr sz="2000" spc="2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ISDS</a:t>
            </a:r>
            <a:r>
              <a:rPr sz="2000" spc="2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provisions</a:t>
            </a:r>
            <a:r>
              <a:rPr sz="2000" spc="2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with</a:t>
            </a:r>
            <a:r>
              <a:rPr sz="2000" spc="2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endParaRPr sz="2000" dirty="0">
              <a:latin typeface="Arial"/>
              <a:cs typeface="Arial"/>
            </a:endParaRPr>
          </a:p>
          <a:p>
            <a:pPr marL="582295">
              <a:lnSpc>
                <a:spcPts val="2070"/>
              </a:lnSpc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purpose of protecting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investors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whilst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investing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Vietnam</a:t>
            </a:r>
            <a:r>
              <a:rPr sz="2000" spc="-5" dirty="0" smtClean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lang="nl-NL" sz="2000" spc="-5" dirty="0" smtClean="0">
              <a:solidFill>
                <a:srgbClr val="001F5F"/>
              </a:solidFill>
              <a:latin typeface="Arial"/>
              <a:cs typeface="Arial"/>
            </a:endParaRPr>
          </a:p>
          <a:p>
            <a:pPr marL="582295">
              <a:lnSpc>
                <a:spcPts val="2070"/>
              </a:lnSpc>
            </a:pPr>
            <a:r>
              <a:rPr lang="nl-NL" sz="2000" spc="-5" dirty="0" smtClean="0">
                <a:solidFill>
                  <a:srgbClr val="001F5F"/>
                </a:solidFill>
                <a:latin typeface="Arial"/>
                <a:cs typeface="Arial"/>
              </a:rPr>
              <a:t>Vietnam – EU IPA agreement signed in 2019, Vietnam has ratified in 2020 but EU not yet (Luxembourg ratified in 2022 – total 13 MS).</a:t>
            </a:r>
            <a:endParaRPr sz="2050" dirty="0">
              <a:latin typeface="Arial"/>
              <a:cs typeface="Arial"/>
            </a:endParaRPr>
          </a:p>
          <a:p>
            <a:pPr marL="582295" marR="8890" indent="-277495" algn="just">
              <a:lnSpc>
                <a:spcPct val="83200"/>
              </a:lnSpc>
              <a:buClr>
                <a:srgbClr val="FF0000"/>
              </a:buClr>
              <a:buSzPct val="150000"/>
              <a:buChar char="•"/>
              <a:tabLst>
                <a:tab pos="582930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Under Law on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Investment 2020, any dispute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between investors and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Vietnam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government related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to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investment activities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can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settled  through:</a:t>
            </a:r>
            <a:endParaRPr sz="2000" dirty="0">
              <a:latin typeface="Arial"/>
              <a:cs typeface="Arial"/>
            </a:endParaRPr>
          </a:p>
          <a:p>
            <a:pPr marL="1266825" lvl="1" indent="-343535">
              <a:lnSpc>
                <a:spcPts val="2315"/>
              </a:lnSpc>
              <a:spcBef>
                <a:spcPts val="1780"/>
              </a:spcBef>
              <a:buClr>
                <a:srgbClr val="FF0000"/>
              </a:buClr>
              <a:buFont typeface="Wingdings"/>
              <a:buChar char=""/>
              <a:tabLst>
                <a:tab pos="1266825" algn="l"/>
                <a:tab pos="1267460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Vietnam’s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court</a:t>
            </a:r>
            <a:endParaRPr sz="2000" dirty="0">
              <a:latin typeface="Arial"/>
              <a:cs typeface="Arial"/>
            </a:endParaRPr>
          </a:p>
          <a:p>
            <a:pPr marL="1266825" lvl="1" indent="-343535">
              <a:lnSpc>
                <a:spcPts val="2225"/>
              </a:lnSpc>
              <a:buClr>
                <a:srgbClr val="FF0000"/>
              </a:buClr>
              <a:buFont typeface="Wingdings"/>
              <a:buChar char=""/>
              <a:tabLst>
                <a:tab pos="1266825" algn="l"/>
                <a:tab pos="1267460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Vietnam’s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arbitration</a:t>
            </a:r>
            <a:endParaRPr sz="2000" dirty="0">
              <a:latin typeface="Arial"/>
              <a:cs typeface="Arial"/>
            </a:endParaRPr>
          </a:p>
          <a:p>
            <a:pPr marL="1266825" lvl="1" indent="-343535">
              <a:lnSpc>
                <a:spcPts val="2215"/>
              </a:lnSpc>
              <a:buClr>
                <a:srgbClr val="FF0000"/>
              </a:buClr>
              <a:buFont typeface="Wingdings"/>
              <a:buChar char=""/>
              <a:tabLst>
                <a:tab pos="1266825" algn="l"/>
                <a:tab pos="126746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Foreign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 arbitration</a:t>
            </a:r>
            <a:endParaRPr sz="2000" dirty="0">
              <a:latin typeface="Arial"/>
              <a:cs typeface="Arial"/>
            </a:endParaRPr>
          </a:p>
          <a:p>
            <a:pPr marL="1266825" lvl="1" indent="-343535">
              <a:lnSpc>
                <a:spcPts val="2250"/>
              </a:lnSpc>
              <a:buClr>
                <a:srgbClr val="FF0000"/>
              </a:buClr>
              <a:buFont typeface="Wingdings"/>
              <a:buChar char=""/>
              <a:tabLst>
                <a:tab pos="1266825" algn="l"/>
                <a:tab pos="126746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International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arbitration</a:t>
            </a:r>
            <a:endParaRPr sz="2000" dirty="0">
              <a:latin typeface="Arial"/>
              <a:cs typeface="Arial"/>
            </a:endParaRPr>
          </a:p>
          <a:p>
            <a:pPr marL="1266825" lvl="1" indent="-343535">
              <a:lnSpc>
                <a:spcPts val="2345"/>
              </a:lnSpc>
              <a:buClr>
                <a:srgbClr val="FF0000"/>
              </a:buClr>
              <a:buFont typeface="Wingdings"/>
              <a:buChar char=""/>
              <a:tabLst>
                <a:tab pos="1266825" algn="l"/>
                <a:tab pos="126746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 arbitral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tribunal established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by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parties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9183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269"/>
                </a:lnTo>
                <a:lnTo>
                  <a:pt x="666115" y="5714"/>
                </a:lnTo>
                <a:lnTo>
                  <a:pt x="619759" y="13335"/>
                </a:lnTo>
                <a:lnTo>
                  <a:pt x="574675" y="23494"/>
                </a:lnTo>
                <a:lnTo>
                  <a:pt x="529590" y="36194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2969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19"/>
                </a:lnTo>
                <a:lnTo>
                  <a:pt x="69215" y="1078229"/>
                </a:lnTo>
                <a:lnTo>
                  <a:pt x="89534" y="1118869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69"/>
                </a:lnTo>
                <a:lnTo>
                  <a:pt x="403859" y="1433194"/>
                </a:lnTo>
                <a:lnTo>
                  <a:pt x="444500" y="1453514"/>
                </a:lnTo>
                <a:lnTo>
                  <a:pt x="486409" y="1471294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4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4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4"/>
                </a:lnTo>
                <a:lnTo>
                  <a:pt x="1079500" y="1453514"/>
                </a:lnTo>
                <a:lnTo>
                  <a:pt x="1120140" y="1433194"/>
                </a:lnTo>
                <a:lnTo>
                  <a:pt x="1159509" y="1410969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8869"/>
                </a:lnTo>
                <a:lnTo>
                  <a:pt x="1454784" y="1078229"/>
                </a:lnTo>
                <a:lnTo>
                  <a:pt x="1472565" y="1036319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69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4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4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4"/>
                </a:lnTo>
                <a:lnTo>
                  <a:pt x="949325" y="23494"/>
                </a:lnTo>
                <a:lnTo>
                  <a:pt x="904240" y="13335"/>
                </a:lnTo>
                <a:lnTo>
                  <a:pt x="857884" y="5714"/>
                </a:lnTo>
                <a:lnTo>
                  <a:pt x="810259" y="1269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265" y="1599819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09"/>
                </a:lnTo>
                <a:lnTo>
                  <a:pt x="1456055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2884"/>
                </a:lnTo>
                <a:lnTo>
                  <a:pt x="1269364" y="192404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59"/>
                </a:lnTo>
                <a:lnTo>
                  <a:pt x="1121410" y="89534"/>
                </a:lnTo>
                <a:lnTo>
                  <a:pt x="1080135" y="69214"/>
                </a:lnTo>
                <a:lnTo>
                  <a:pt x="1038225" y="51434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4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4"/>
                </a:lnTo>
                <a:lnTo>
                  <a:pt x="445135" y="69214"/>
                </a:lnTo>
                <a:lnTo>
                  <a:pt x="403860" y="89534"/>
                </a:lnTo>
                <a:lnTo>
                  <a:pt x="364489" y="111759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2884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4" y="444500"/>
                </a:lnTo>
                <a:lnTo>
                  <a:pt x="51435" y="486409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4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4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4"/>
                </a:lnTo>
                <a:lnTo>
                  <a:pt x="574675" y="1499234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4"/>
                </a:lnTo>
                <a:lnTo>
                  <a:pt x="950595" y="1499234"/>
                </a:lnTo>
                <a:lnTo>
                  <a:pt x="995045" y="1486534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4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4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89629" y="3272409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8900" y="403859"/>
                </a:lnTo>
                <a:lnTo>
                  <a:pt x="69215" y="444499"/>
                </a:lnTo>
                <a:lnTo>
                  <a:pt x="50800" y="486409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19759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9215" y="1079499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2885" y="1301114"/>
                </a:lnTo>
                <a:lnTo>
                  <a:pt x="255905" y="1331595"/>
                </a:lnTo>
                <a:lnTo>
                  <a:pt x="290195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4784"/>
                </a:lnTo>
                <a:lnTo>
                  <a:pt x="487045" y="1472564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20395" y="1510664"/>
                </a:lnTo>
                <a:lnTo>
                  <a:pt x="666750" y="1518284"/>
                </a:lnTo>
                <a:lnTo>
                  <a:pt x="714375" y="1522729"/>
                </a:lnTo>
                <a:lnTo>
                  <a:pt x="762635" y="1523999"/>
                </a:lnTo>
                <a:lnTo>
                  <a:pt x="810895" y="1522729"/>
                </a:lnTo>
                <a:lnTo>
                  <a:pt x="857885" y="1518284"/>
                </a:lnTo>
                <a:lnTo>
                  <a:pt x="904875" y="1510664"/>
                </a:lnTo>
                <a:lnTo>
                  <a:pt x="950595" y="1501139"/>
                </a:lnTo>
                <a:lnTo>
                  <a:pt x="995045" y="1488439"/>
                </a:lnTo>
                <a:lnTo>
                  <a:pt x="1038225" y="1472564"/>
                </a:lnTo>
                <a:lnTo>
                  <a:pt x="1080135" y="1454784"/>
                </a:lnTo>
                <a:lnTo>
                  <a:pt x="1120775" y="1435099"/>
                </a:lnTo>
                <a:lnTo>
                  <a:pt x="1160145" y="1412239"/>
                </a:lnTo>
                <a:lnTo>
                  <a:pt x="1198245" y="1387474"/>
                </a:lnTo>
                <a:lnTo>
                  <a:pt x="1234440" y="1360804"/>
                </a:lnTo>
                <a:lnTo>
                  <a:pt x="1269365" y="1331595"/>
                </a:lnTo>
                <a:lnTo>
                  <a:pt x="1301750" y="1301114"/>
                </a:lnTo>
                <a:lnTo>
                  <a:pt x="1332865" y="1268095"/>
                </a:lnTo>
                <a:lnTo>
                  <a:pt x="1361440" y="1233804"/>
                </a:lnTo>
                <a:lnTo>
                  <a:pt x="1388745" y="1197609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499"/>
                </a:lnTo>
                <a:lnTo>
                  <a:pt x="1473835" y="1037589"/>
                </a:lnTo>
                <a:lnTo>
                  <a:pt x="1489075" y="994409"/>
                </a:lnTo>
                <a:lnTo>
                  <a:pt x="1501775" y="949959"/>
                </a:lnTo>
                <a:lnTo>
                  <a:pt x="1511935" y="904239"/>
                </a:lnTo>
                <a:lnTo>
                  <a:pt x="1519555" y="857884"/>
                </a:lnTo>
                <a:lnTo>
                  <a:pt x="1524000" y="810259"/>
                </a:lnTo>
                <a:lnTo>
                  <a:pt x="1525270" y="761999"/>
                </a:lnTo>
                <a:lnTo>
                  <a:pt x="1524000" y="713739"/>
                </a:lnTo>
                <a:lnTo>
                  <a:pt x="1519555" y="666749"/>
                </a:lnTo>
                <a:lnTo>
                  <a:pt x="1511935" y="619759"/>
                </a:lnTo>
                <a:lnTo>
                  <a:pt x="1501775" y="574674"/>
                </a:lnTo>
                <a:lnTo>
                  <a:pt x="1489075" y="530224"/>
                </a:lnTo>
                <a:lnTo>
                  <a:pt x="1473835" y="486409"/>
                </a:lnTo>
                <a:lnTo>
                  <a:pt x="1456055" y="444499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7025"/>
                </a:lnTo>
                <a:lnTo>
                  <a:pt x="1361440" y="290829"/>
                </a:lnTo>
                <a:lnTo>
                  <a:pt x="1332865" y="255904"/>
                </a:lnTo>
                <a:lnTo>
                  <a:pt x="1301750" y="223519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889" y="3272409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50"/>
                </a:lnTo>
                <a:lnTo>
                  <a:pt x="619125" y="13335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499"/>
                </a:lnTo>
                <a:lnTo>
                  <a:pt x="50800" y="486409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19759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5099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5099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749"/>
                </a:lnTo>
                <a:lnTo>
                  <a:pt x="1508760" y="619759"/>
                </a:lnTo>
                <a:lnTo>
                  <a:pt x="1499235" y="574674"/>
                </a:lnTo>
                <a:lnTo>
                  <a:pt x="1486535" y="530224"/>
                </a:lnTo>
                <a:lnTo>
                  <a:pt x="1470660" y="486409"/>
                </a:lnTo>
                <a:lnTo>
                  <a:pt x="1453515" y="444499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5"/>
                </a:lnTo>
                <a:lnTo>
                  <a:pt x="856615" y="6350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72934" y="3273044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4374"/>
                </a:lnTo>
                <a:lnTo>
                  <a:pt x="1518285" y="666749"/>
                </a:lnTo>
                <a:lnTo>
                  <a:pt x="1510665" y="620394"/>
                </a:lnTo>
                <a:lnTo>
                  <a:pt x="1501140" y="574674"/>
                </a:lnTo>
                <a:lnTo>
                  <a:pt x="1488440" y="530224"/>
                </a:lnTo>
                <a:lnTo>
                  <a:pt x="1472565" y="487044"/>
                </a:lnTo>
                <a:lnTo>
                  <a:pt x="1454785" y="444499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499"/>
                </a:lnTo>
                <a:lnTo>
                  <a:pt x="51435" y="487044"/>
                </a:lnTo>
                <a:lnTo>
                  <a:pt x="36195" y="530224"/>
                </a:lnTo>
                <a:lnTo>
                  <a:pt x="23495" y="574674"/>
                </a:lnTo>
                <a:lnTo>
                  <a:pt x="13335" y="620394"/>
                </a:lnTo>
                <a:lnTo>
                  <a:pt x="6350" y="666749"/>
                </a:lnTo>
                <a:lnTo>
                  <a:pt x="1905" y="714374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774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1114"/>
                </a:lnTo>
                <a:lnTo>
                  <a:pt x="255905" y="1332229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6410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1299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1299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199"/>
                </a:lnTo>
                <a:lnTo>
                  <a:pt x="1079500" y="1455419"/>
                </a:lnTo>
                <a:lnTo>
                  <a:pt x="1120140" y="1435099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2229"/>
                </a:lnTo>
                <a:lnTo>
                  <a:pt x="1301115" y="1301114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774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66800" y="391915"/>
            <a:ext cx="6781800" cy="5520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nl-NL" sz="3500" dirty="0" smtClean="0">
                <a:solidFill>
                  <a:srgbClr val="202089"/>
                </a:solidFill>
              </a:rPr>
              <a:t>FDI ANNEX: </a:t>
            </a:r>
            <a:r>
              <a:rPr sz="3500" dirty="0" smtClean="0">
                <a:solidFill>
                  <a:srgbClr val="202089"/>
                </a:solidFill>
              </a:rPr>
              <a:t>ENTRY</a:t>
            </a:r>
            <a:r>
              <a:rPr sz="3500" spc="-60" dirty="0" smtClean="0">
                <a:solidFill>
                  <a:srgbClr val="202089"/>
                </a:solidFill>
              </a:rPr>
              <a:t> </a:t>
            </a:r>
            <a:r>
              <a:rPr sz="3500" spc="-5" dirty="0">
                <a:solidFill>
                  <a:srgbClr val="202089"/>
                </a:solidFill>
              </a:rPr>
              <a:t>METHODS</a:t>
            </a:r>
            <a:endParaRPr sz="3500" dirty="0"/>
          </a:p>
        </p:txBody>
      </p:sp>
      <p:sp>
        <p:nvSpPr>
          <p:cNvPr id="8" name="object 8"/>
          <p:cNvSpPr txBox="1"/>
          <p:nvPr/>
        </p:nvSpPr>
        <p:spPr>
          <a:xfrm>
            <a:off x="607568" y="1482598"/>
            <a:ext cx="7885430" cy="3797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marR="5080" indent="-341630">
              <a:lnSpc>
                <a:spcPts val="274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433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The Law on Investment 2020 applies a “negative-list” market  entry restrictions for foreign</a:t>
            </a:r>
            <a:r>
              <a:rPr sz="2200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investors.</a:t>
            </a:r>
            <a:endParaRPr sz="2200">
              <a:latin typeface="Arial"/>
              <a:cs typeface="Arial"/>
            </a:endParaRPr>
          </a:p>
          <a:p>
            <a:pPr marL="360045" marR="113664">
              <a:lnSpc>
                <a:spcPts val="2540"/>
              </a:lnSpc>
              <a:spcBef>
                <a:spcPts val="935"/>
              </a:spcBef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Outside of this list, foreign investors are entitled to the same  market entry conditions as applicable to domestic</a:t>
            </a:r>
            <a:r>
              <a:rPr sz="2200" spc="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investors.</a:t>
            </a:r>
            <a:endParaRPr sz="2200">
              <a:latin typeface="Arial"/>
              <a:cs typeface="Arial"/>
            </a:endParaRPr>
          </a:p>
          <a:p>
            <a:pPr marL="360045" indent="-346710">
              <a:lnSpc>
                <a:spcPct val="100000"/>
              </a:lnSpc>
              <a:spcBef>
                <a:spcPts val="72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6068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Entry</a:t>
            </a:r>
            <a:r>
              <a:rPr sz="22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methods:</a:t>
            </a:r>
            <a:endParaRPr sz="2200">
              <a:latin typeface="Arial"/>
              <a:cs typeface="Arial"/>
            </a:endParaRPr>
          </a:p>
          <a:p>
            <a:pPr marL="645160" lvl="1" indent="-342265">
              <a:lnSpc>
                <a:spcPct val="100000"/>
              </a:lnSpc>
              <a:spcBef>
                <a:spcPts val="1019"/>
              </a:spcBef>
              <a:buClr>
                <a:srgbClr val="FF0000"/>
              </a:buClr>
              <a:buSzPct val="150000"/>
              <a:buChar char="•"/>
              <a:tabLst>
                <a:tab pos="645160" algn="l"/>
                <a:tab pos="64579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Establishment of a</a:t>
            </a:r>
            <a:r>
              <a:rPr sz="2200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enterprise</a:t>
            </a:r>
            <a:endParaRPr sz="2200">
              <a:latin typeface="Arial"/>
              <a:cs typeface="Arial"/>
            </a:endParaRPr>
          </a:p>
          <a:p>
            <a:pPr marL="645160" lvl="1" indent="-342265">
              <a:lnSpc>
                <a:spcPct val="100000"/>
              </a:lnSpc>
              <a:spcBef>
                <a:spcPts val="994"/>
              </a:spcBef>
              <a:buClr>
                <a:srgbClr val="FF0000"/>
              </a:buClr>
              <a:buSzPct val="150000"/>
              <a:buChar char="•"/>
              <a:tabLst>
                <a:tab pos="645160" algn="l"/>
                <a:tab pos="64579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Acquisition of, and investment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in,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an existing</a:t>
            </a:r>
            <a:r>
              <a:rPr sz="2200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enterprise</a:t>
            </a:r>
            <a:endParaRPr sz="2200">
              <a:latin typeface="Arial"/>
              <a:cs typeface="Arial"/>
            </a:endParaRPr>
          </a:p>
          <a:p>
            <a:pPr marL="645160" lvl="1" indent="-342265">
              <a:lnSpc>
                <a:spcPct val="100000"/>
              </a:lnSpc>
              <a:spcBef>
                <a:spcPts val="990"/>
              </a:spcBef>
              <a:buClr>
                <a:srgbClr val="FF0000"/>
              </a:buClr>
              <a:buSzPct val="150000"/>
              <a:buChar char="•"/>
              <a:tabLst>
                <a:tab pos="645160" algn="l"/>
                <a:tab pos="64579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Public private partnerships (PPP)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contracts</a:t>
            </a:r>
            <a:endParaRPr sz="2200">
              <a:latin typeface="Arial"/>
              <a:cs typeface="Arial"/>
            </a:endParaRPr>
          </a:p>
          <a:p>
            <a:pPr marL="645160" lvl="1" indent="-342265">
              <a:lnSpc>
                <a:spcPct val="100000"/>
              </a:lnSpc>
              <a:spcBef>
                <a:spcPts val="1055"/>
              </a:spcBef>
              <a:buClr>
                <a:srgbClr val="FF0000"/>
              </a:buClr>
              <a:buSzPct val="150000"/>
              <a:buChar char="•"/>
              <a:tabLst>
                <a:tab pos="645160" algn="l"/>
                <a:tab pos="64579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Business cooperation contracts</a:t>
            </a:r>
            <a:r>
              <a:rPr sz="2200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(BCC)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7660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904"/>
                </a:lnTo>
                <a:lnTo>
                  <a:pt x="666115" y="6350"/>
                </a:lnTo>
                <a:lnTo>
                  <a:pt x="619759" y="13335"/>
                </a:lnTo>
                <a:lnTo>
                  <a:pt x="574675" y="23494"/>
                </a:lnTo>
                <a:lnTo>
                  <a:pt x="529590" y="36194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59" y="364489"/>
                </a:lnTo>
                <a:lnTo>
                  <a:pt x="89534" y="403225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3604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19"/>
                </a:lnTo>
                <a:lnTo>
                  <a:pt x="69215" y="1078229"/>
                </a:lnTo>
                <a:lnTo>
                  <a:pt x="89534" y="1119504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4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69"/>
                </a:lnTo>
                <a:lnTo>
                  <a:pt x="403859" y="1433194"/>
                </a:lnTo>
                <a:lnTo>
                  <a:pt x="444500" y="1453514"/>
                </a:lnTo>
                <a:lnTo>
                  <a:pt x="486409" y="1471294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4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4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4"/>
                </a:lnTo>
                <a:lnTo>
                  <a:pt x="1079500" y="1453514"/>
                </a:lnTo>
                <a:lnTo>
                  <a:pt x="1120140" y="1433194"/>
                </a:lnTo>
                <a:lnTo>
                  <a:pt x="1159509" y="1410969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4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9504"/>
                </a:lnTo>
                <a:lnTo>
                  <a:pt x="1454784" y="1078229"/>
                </a:lnTo>
                <a:lnTo>
                  <a:pt x="1472565" y="1036319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3604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6114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225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4" y="290194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4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4"/>
                </a:lnTo>
                <a:lnTo>
                  <a:pt x="949325" y="23494"/>
                </a:lnTo>
                <a:lnTo>
                  <a:pt x="904240" y="13335"/>
                </a:lnTo>
                <a:lnTo>
                  <a:pt x="857884" y="6350"/>
                </a:lnTo>
                <a:lnTo>
                  <a:pt x="810259" y="1904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265" y="1598294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59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09"/>
                </a:lnTo>
                <a:lnTo>
                  <a:pt x="1456055" y="444500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3519"/>
                </a:lnTo>
                <a:lnTo>
                  <a:pt x="1269364" y="192404"/>
                </a:lnTo>
                <a:lnTo>
                  <a:pt x="1234439" y="163829"/>
                </a:lnTo>
                <a:lnTo>
                  <a:pt x="1198245" y="136525"/>
                </a:lnTo>
                <a:lnTo>
                  <a:pt x="1160780" y="111759"/>
                </a:lnTo>
                <a:lnTo>
                  <a:pt x="1121410" y="89534"/>
                </a:lnTo>
                <a:lnTo>
                  <a:pt x="1080135" y="69214"/>
                </a:lnTo>
                <a:lnTo>
                  <a:pt x="1038225" y="51434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4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4"/>
                </a:lnTo>
                <a:lnTo>
                  <a:pt x="445135" y="69214"/>
                </a:lnTo>
                <a:lnTo>
                  <a:pt x="403860" y="89534"/>
                </a:lnTo>
                <a:lnTo>
                  <a:pt x="364489" y="111759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4" y="444500"/>
                </a:lnTo>
                <a:lnTo>
                  <a:pt x="51435" y="486409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59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7250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864"/>
                </a:lnTo>
                <a:lnTo>
                  <a:pt x="89535" y="1119504"/>
                </a:lnTo>
                <a:lnTo>
                  <a:pt x="111760" y="1158875"/>
                </a:lnTo>
                <a:lnTo>
                  <a:pt x="136525" y="1196339"/>
                </a:lnTo>
                <a:lnTo>
                  <a:pt x="163195" y="1232534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4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829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4"/>
                </a:lnTo>
                <a:lnTo>
                  <a:pt x="574675" y="1499234"/>
                </a:lnTo>
                <a:lnTo>
                  <a:pt x="620395" y="1509394"/>
                </a:lnTo>
                <a:lnTo>
                  <a:pt x="666750" y="1517014"/>
                </a:lnTo>
                <a:lnTo>
                  <a:pt x="714375" y="1521459"/>
                </a:lnTo>
                <a:lnTo>
                  <a:pt x="762635" y="1522729"/>
                </a:lnTo>
                <a:lnTo>
                  <a:pt x="810895" y="1521459"/>
                </a:lnTo>
                <a:lnTo>
                  <a:pt x="858520" y="1517014"/>
                </a:lnTo>
                <a:lnTo>
                  <a:pt x="904875" y="1509394"/>
                </a:lnTo>
                <a:lnTo>
                  <a:pt x="950595" y="1499234"/>
                </a:lnTo>
                <a:lnTo>
                  <a:pt x="995045" y="1486534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829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4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4"/>
                </a:lnTo>
                <a:lnTo>
                  <a:pt x="1388745" y="1196339"/>
                </a:lnTo>
                <a:lnTo>
                  <a:pt x="1413510" y="1158875"/>
                </a:lnTo>
                <a:lnTo>
                  <a:pt x="1435735" y="1119504"/>
                </a:lnTo>
                <a:lnTo>
                  <a:pt x="1456055" y="1078864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7250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889" y="3138297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50"/>
                </a:lnTo>
                <a:lnTo>
                  <a:pt x="619125" y="13335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829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09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59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4"/>
                </a:lnTo>
                <a:lnTo>
                  <a:pt x="326390" y="1387475"/>
                </a:lnTo>
                <a:lnTo>
                  <a:pt x="363855" y="1412239"/>
                </a:lnTo>
                <a:lnTo>
                  <a:pt x="403225" y="1435100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4000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5100"/>
                </a:lnTo>
                <a:lnTo>
                  <a:pt x="1158240" y="1412239"/>
                </a:lnTo>
                <a:lnTo>
                  <a:pt x="1195705" y="1387475"/>
                </a:lnTo>
                <a:lnTo>
                  <a:pt x="1231900" y="1360804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750"/>
                </a:lnTo>
                <a:lnTo>
                  <a:pt x="1508760" y="619759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6409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829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5"/>
                </a:lnTo>
                <a:lnTo>
                  <a:pt x="856615" y="6350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72934" y="3138932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4374"/>
                </a:lnTo>
                <a:lnTo>
                  <a:pt x="1518285" y="666749"/>
                </a:lnTo>
                <a:lnTo>
                  <a:pt x="1510665" y="620394"/>
                </a:lnTo>
                <a:lnTo>
                  <a:pt x="1501140" y="574674"/>
                </a:lnTo>
                <a:lnTo>
                  <a:pt x="1488440" y="530224"/>
                </a:lnTo>
                <a:lnTo>
                  <a:pt x="1472565" y="487044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7044"/>
                </a:lnTo>
                <a:lnTo>
                  <a:pt x="36195" y="530224"/>
                </a:lnTo>
                <a:lnTo>
                  <a:pt x="23495" y="574674"/>
                </a:lnTo>
                <a:lnTo>
                  <a:pt x="13335" y="620394"/>
                </a:lnTo>
                <a:lnTo>
                  <a:pt x="6350" y="666749"/>
                </a:lnTo>
                <a:lnTo>
                  <a:pt x="1905" y="714374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774"/>
                </a:lnTo>
                <a:lnTo>
                  <a:pt x="111760" y="1160144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1114"/>
                </a:lnTo>
                <a:lnTo>
                  <a:pt x="255905" y="1332229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6410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1299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1299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199"/>
                </a:lnTo>
                <a:lnTo>
                  <a:pt x="1079500" y="1455419"/>
                </a:lnTo>
                <a:lnTo>
                  <a:pt x="1120140" y="1435099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2229"/>
                </a:lnTo>
                <a:lnTo>
                  <a:pt x="1301115" y="1301114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60144"/>
                </a:lnTo>
                <a:lnTo>
                  <a:pt x="1435100" y="1120774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98777" y="501141"/>
            <a:ext cx="550291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ENTRY </a:t>
            </a:r>
            <a:r>
              <a:rPr sz="3500" spc="-5" dirty="0"/>
              <a:t>METHODS</a:t>
            </a:r>
            <a:r>
              <a:rPr sz="3500" spc="-475" dirty="0"/>
              <a:t> </a:t>
            </a:r>
            <a:r>
              <a:rPr sz="3500" spc="-5" dirty="0"/>
              <a:t>(CONT)</a:t>
            </a:r>
            <a:endParaRPr sz="3500"/>
          </a:p>
        </p:txBody>
      </p:sp>
      <p:sp>
        <p:nvSpPr>
          <p:cNvPr id="7" name="object 7"/>
          <p:cNvSpPr txBox="1"/>
          <p:nvPr/>
        </p:nvSpPr>
        <p:spPr>
          <a:xfrm>
            <a:off x="405891" y="1290573"/>
            <a:ext cx="8631555" cy="4368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5125" indent="-34036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6576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Establishment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4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enterprise</a:t>
            </a:r>
            <a:endParaRPr sz="2400" dirty="0">
              <a:latin typeface="Arial"/>
              <a:cs typeface="Arial"/>
            </a:endParaRPr>
          </a:p>
          <a:p>
            <a:pPr marL="715645" marR="130175" lvl="1" indent="-340360" algn="just">
              <a:lnSpc>
                <a:spcPts val="2039"/>
              </a:lnSpc>
              <a:spcBef>
                <a:spcPts val="1335"/>
              </a:spcBef>
              <a:buClr>
                <a:srgbClr val="FF0000"/>
              </a:buClr>
              <a:buSzPct val="150000"/>
              <a:buChar char="•"/>
              <a:tabLst>
                <a:tab pos="71628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Foreign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investors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can set up a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new enterprise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Vietnam, whether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as</a:t>
            </a:r>
            <a:r>
              <a:rPr sz="2000" spc="3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000" spc="3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wholly</a:t>
            </a:r>
            <a:r>
              <a:rPr sz="2000" spc="3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owned</a:t>
            </a:r>
            <a:r>
              <a:rPr sz="2000" spc="3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subsidiary</a:t>
            </a:r>
            <a:r>
              <a:rPr sz="2000" spc="3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or</a:t>
            </a:r>
            <a:r>
              <a:rPr sz="2000" spc="3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as</a:t>
            </a:r>
            <a:r>
              <a:rPr sz="2000" spc="3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000" spc="3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joint</a:t>
            </a:r>
            <a:r>
              <a:rPr sz="2000" spc="3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venture</a:t>
            </a:r>
            <a:r>
              <a:rPr sz="2000" spc="3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with</a:t>
            </a:r>
            <a:r>
              <a:rPr sz="2000" spc="3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foreign</a:t>
            </a:r>
            <a:r>
              <a:rPr sz="2000" spc="3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or</a:t>
            </a:r>
            <a:endParaRPr sz="2000" dirty="0">
              <a:latin typeface="Arial"/>
              <a:cs typeface="Arial"/>
            </a:endParaRPr>
          </a:p>
          <a:p>
            <a:pPr marL="715645" lvl="1" indent="-340360">
              <a:lnSpc>
                <a:spcPts val="1800"/>
              </a:lnSpc>
              <a:buClr>
                <a:srgbClr val="FF0000"/>
              </a:buClr>
              <a:buSzPct val="150000"/>
              <a:buChar char="•"/>
              <a:tabLst>
                <a:tab pos="715645" algn="l"/>
                <a:tab pos="716280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Vietnamese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partners.</a:t>
            </a:r>
            <a:endParaRPr sz="2000" dirty="0">
              <a:latin typeface="Arial"/>
              <a:cs typeface="Arial"/>
            </a:endParaRPr>
          </a:p>
          <a:p>
            <a:pPr marL="715645" marR="1011555" algn="just">
              <a:lnSpc>
                <a:spcPct val="79000"/>
              </a:lnSpc>
              <a:spcBef>
                <a:spcPts val="270"/>
              </a:spcBef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investor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needs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to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go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through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procedures to establish 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an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enterprise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implement the investment</a:t>
            </a:r>
            <a:r>
              <a:rPr sz="2000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project.</a:t>
            </a:r>
            <a:endParaRPr sz="2000" dirty="0">
              <a:latin typeface="Arial"/>
              <a:cs typeface="Arial"/>
            </a:endParaRPr>
          </a:p>
          <a:p>
            <a:pPr marL="715645" marR="123825" lvl="1" indent="-340360" algn="just">
              <a:lnSpc>
                <a:spcPct val="83200"/>
              </a:lnSpc>
              <a:spcBef>
                <a:spcPts val="919"/>
              </a:spcBef>
              <a:buClr>
                <a:srgbClr val="FF0000"/>
              </a:buClr>
              <a:buSzPct val="150000"/>
              <a:buChar char="•"/>
              <a:tabLst>
                <a:tab pos="71628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Approval of 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investment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project is in the form of an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Investment </a:t>
            </a:r>
            <a:r>
              <a:rPr sz="2000" spc="5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Registration Certificate (IRC). Certain types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projects may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require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</a:t>
            </a:r>
            <a:r>
              <a:rPr sz="2000" spc="1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 err="1" smtClean="0">
                <a:solidFill>
                  <a:srgbClr val="001F5F"/>
                </a:solidFill>
                <a:latin typeface="Arial"/>
                <a:cs typeface="Arial"/>
              </a:rPr>
              <a:t>inprinciple</a:t>
            </a:r>
            <a:r>
              <a:rPr sz="2000" spc="-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approval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by the National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Assembly,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Prime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Minister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or  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relevant local People’s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Committee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before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IRC is issued (e.g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projects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for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investment in airports, seaports,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petroleum, casinos and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golf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courses).</a:t>
            </a:r>
            <a:endParaRPr sz="2000" dirty="0">
              <a:latin typeface="Arial"/>
              <a:cs typeface="Arial"/>
            </a:endParaRPr>
          </a:p>
          <a:p>
            <a:pPr marL="715645" marR="55880" lvl="1" indent="-340360" algn="just">
              <a:lnSpc>
                <a:spcPct val="94800"/>
              </a:lnSpc>
              <a:spcBef>
                <a:spcPts val="210"/>
              </a:spcBef>
              <a:buClr>
                <a:srgbClr val="FF0000"/>
              </a:buClr>
              <a:buSzPct val="150000"/>
              <a:buChar char="•"/>
              <a:tabLst>
                <a:tab pos="71628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Once the IRC is issued, the investor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must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then apply for an</a:t>
            </a:r>
            <a:r>
              <a:rPr sz="2000" spc="-1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Enterprise  Registration Certificate (ERC) to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establish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the new enterprise that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will  implement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investment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project.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0329" y="159067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29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4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4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265" y="159131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889" y="3196335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50"/>
                </a:lnTo>
                <a:lnTo>
                  <a:pt x="619125" y="13335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829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7044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59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5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5"/>
                </a:lnTo>
                <a:lnTo>
                  <a:pt x="326390" y="1387475"/>
                </a:lnTo>
                <a:lnTo>
                  <a:pt x="363855" y="1412239"/>
                </a:lnTo>
                <a:lnTo>
                  <a:pt x="403225" y="1435100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30"/>
                </a:lnTo>
                <a:lnTo>
                  <a:pt x="760730" y="1524000"/>
                </a:lnTo>
                <a:lnTo>
                  <a:pt x="808990" y="1522730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5100"/>
                </a:lnTo>
                <a:lnTo>
                  <a:pt x="1158240" y="1412239"/>
                </a:lnTo>
                <a:lnTo>
                  <a:pt x="1195705" y="1387475"/>
                </a:lnTo>
                <a:lnTo>
                  <a:pt x="1231900" y="1360805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5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750"/>
                </a:lnTo>
                <a:lnTo>
                  <a:pt x="1508760" y="619759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7044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829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5"/>
                </a:lnTo>
                <a:lnTo>
                  <a:pt x="856615" y="6350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72934" y="319697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4374"/>
                </a:lnTo>
                <a:lnTo>
                  <a:pt x="1518285" y="666749"/>
                </a:lnTo>
                <a:lnTo>
                  <a:pt x="1510665" y="620394"/>
                </a:lnTo>
                <a:lnTo>
                  <a:pt x="1501140" y="574674"/>
                </a:lnTo>
                <a:lnTo>
                  <a:pt x="1488440" y="530224"/>
                </a:lnTo>
                <a:lnTo>
                  <a:pt x="1472565" y="487044"/>
                </a:lnTo>
                <a:lnTo>
                  <a:pt x="1454785" y="444499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499"/>
                </a:lnTo>
                <a:lnTo>
                  <a:pt x="51435" y="487044"/>
                </a:lnTo>
                <a:lnTo>
                  <a:pt x="36195" y="530224"/>
                </a:lnTo>
                <a:lnTo>
                  <a:pt x="23495" y="574674"/>
                </a:lnTo>
                <a:lnTo>
                  <a:pt x="13335" y="620394"/>
                </a:lnTo>
                <a:lnTo>
                  <a:pt x="6350" y="666749"/>
                </a:lnTo>
                <a:lnTo>
                  <a:pt x="1905" y="714374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774"/>
                </a:lnTo>
                <a:lnTo>
                  <a:pt x="111760" y="1160145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3520" y="1301114"/>
                </a:lnTo>
                <a:lnTo>
                  <a:pt x="255905" y="1332229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20"/>
                </a:lnTo>
                <a:lnTo>
                  <a:pt x="486410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1299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1299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199"/>
                </a:lnTo>
                <a:lnTo>
                  <a:pt x="1079500" y="1455420"/>
                </a:lnTo>
                <a:lnTo>
                  <a:pt x="1120140" y="1435099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2229"/>
                </a:lnTo>
                <a:lnTo>
                  <a:pt x="1301115" y="1301114"/>
                </a:lnTo>
                <a:lnTo>
                  <a:pt x="1331595" y="1268095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60145"/>
                </a:lnTo>
                <a:lnTo>
                  <a:pt x="1435100" y="1120774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97253" y="389889"/>
            <a:ext cx="550418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ENTRY </a:t>
            </a:r>
            <a:r>
              <a:rPr sz="3500" spc="-5" dirty="0"/>
              <a:t>METHODS</a:t>
            </a:r>
            <a:r>
              <a:rPr sz="3500" spc="-465" dirty="0"/>
              <a:t> </a:t>
            </a:r>
            <a:r>
              <a:rPr sz="3500" spc="-5" dirty="0"/>
              <a:t>(CONT)</a:t>
            </a:r>
            <a:endParaRPr sz="3500"/>
          </a:p>
        </p:txBody>
      </p:sp>
      <p:sp>
        <p:nvSpPr>
          <p:cNvPr id="7" name="object 7"/>
          <p:cNvSpPr txBox="1"/>
          <p:nvPr/>
        </p:nvSpPr>
        <p:spPr>
          <a:xfrm>
            <a:off x="607568" y="1253997"/>
            <a:ext cx="8550275" cy="4663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433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Acquisition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of,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and investment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in,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an existing</a:t>
            </a:r>
            <a:r>
              <a:rPr sz="2400" b="1" spc="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enterprise</a:t>
            </a:r>
            <a:endParaRPr sz="2400">
              <a:latin typeface="Arial"/>
              <a:cs typeface="Arial"/>
            </a:endParaRPr>
          </a:p>
          <a:p>
            <a:pPr marL="645160" marR="252095" lvl="1" indent="-342265">
              <a:lnSpc>
                <a:spcPts val="1989"/>
              </a:lnSpc>
              <a:spcBef>
                <a:spcPts val="1420"/>
              </a:spcBef>
              <a:buClr>
                <a:srgbClr val="FF0000"/>
              </a:buClr>
              <a:buSzPct val="150000"/>
              <a:buChar char="•"/>
              <a:tabLst>
                <a:tab pos="645160" algn="l"/>
                <a:tab pos="64579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Investors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may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also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choose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to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invest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Vietnam by acquiring all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or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part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of an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existing</a:t>
            </a:r>
            <a:r>
              <a:rPr sz="2000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enterprise</a:t>
            </a:r>
            <a:endParaRPr sz="2000">
              <a:latin typeface="Arial"/>
              <a:cs typeface="Arial"/>
            </a:endParaRPr>
          </a:p>
          <a:p>
            <a:pPr marL="645160" marR="251460" lvl="1" indent="-342265">
              <a:lnSpc>
                <a:spcPts val="1989"/>
              </a:lnSpc>
              <a:spcBef>
                <a:spcPts val="1435"/>
              </a:spcBef>
              <a:buClr>
                <a:srgbClr val="FF0000"/>
              </a:buClr>
              <a:buSzPct val="150000"/>
              <a:buChar char="•"/>
              <a:tabLst>
                <a:tab pos="645160" algn="l"/>
                <a:tab pos="645795" algn="l"/>
                <a:tab pos="975360" algn="l"/>
                <a:tab pos="1915795" algn="l"/>
                <a:tab pos="2966720" algn="l"/>
                <a:tab pos="3310890" algn="l"/>
                <a:tab pos="4404995" algn="l"/>
                <a:tab pos="4778375" algn="l"/>
                <a:tab pos="5631815" algn="l"/>
                <a:tab pos="6146800" algn="l"/>
                <a:tab pos="7282815" algn="l"/>
                <a:tab pos="7741284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	foreign	i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vestor	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	requir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d	to	o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tain	the	ap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roval	for	M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&amp;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  transaction (“M&amp;A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Approval”) if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acquisition leads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to:</a:t>
            </a:r>
            <a:endParaRPr sz="2000">
              <a:latin typeface="Arial"/>
              <a:cs typeface="Arial"/>
            </a:endParaRPr>
          </a:p>
          <a:p>
            <a:pPr marL="1108075" marR="5080" lvl="2" indent="-344805">
              <a:lnSpc>
                <a:spcPts val="2320"/>
              </a:lnSpc>
              <a:spcBef>
                <a:spcPts val="1035"/>
              </a:spcBef>
              <a:buClr>
                <a:srgbClr val="FF0000"/>
              </a:buClr>
              <a:buFont typeface="Wingdings"/>
              <a:buChar char=""/>
              <a:tabLst>
                <a:tab pos="1108075" algn="l"/>
                <a:tab pos="1108710" algn="l"/>
                <a:tab pos="1551940" algn="l"/>
                <a:tab pos="2669540" algn="l"/>
                <a:tab pos="3027680" algn="l"/>
                <a:tab pos="3964940" algn="l"/>
                <a:tab pos="5284470" algn="l"/>
                <a:tab pos="5641340" algn="l"/>
                <a:tab pos="5942965" algn="l"/>
                <a:tab pos="7135495" algn="l"/>
                <a:tab pos="834199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	incr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ase	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	foreign	ow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ership	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	a	c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mpany	en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aging	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in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business</a:t>
            </a:r>
            <a:endParaRPr sz="2000">
              <a:latin typeface="Arial"/>
              <a:cs typeface="Arial"/>
            </a:endParaRPr>
          </a:p>
          <a:p>
            <a:pPr marL="1108075">
              <a:lnSpc>
                <a:spcPts val="2260"/>
              </a:lnSpc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lines with market access</a:t>
            </a:r>
            <a:r>
              <a:rPr sz="200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conditions</a:t>
            </a:r>
            <a:endParaRPr sz="2000">
              <a:latin typeface="Arial"/>
              <a:cs typeface="Arial"/>
            </a:endParaRPr>
          </a:p>
          <a:p>
            <a:pPr marL="1108075" marR="250825" lvl="2" indent="-342900" algn="just">
              <a:lnSpc>
                <a:spcPct val="86300"/>
              </a:lnSpc>
              <a:spcBef>
                <a:spcPts val="1230"/>
              </a:spcBef>
              <a:buClr>
                <a:srgbClr val="FF0000"/>
              </a:buClr>
              <a:buFont typeface="Wingdings"/>
              <a:buChar char=""/>
              <a:tabLst>
                <a:tab pos="1167130" algn="l"/>
              </a:tabLst>
            </a:pPr>
            <a:r>
              <a:rPr dirty="0"/>
              <a:t>	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increase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foreign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ownership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a company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from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50%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or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less to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more than 50%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charter capital, or a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further increase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in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foreign ownership if it has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been more than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50%.</a:t>
            </a:r>
            <a:endParaRPr sz="2000">
              <a:latin typeface="Arial"/>
              <a:cs typeface="Arial"/>
            </a:endParaRPr>
          </a:p>
          <a:p>
            <a:pPr marL="1108075" marR="250190" lvl="2" indent="-342900" algn="just">
              <a:lnSpc>
                <a:spcPct val="86300"/>
              </a:lnSpc>
              <a:spcBef>
                <a:spcPts val="1230"/>
              </a:spcBef>
              <a:buClr>
                <a:srgbClr val="FF0000"/>
              </a:buClr>
              <a:buFont typeface="Wingdings"/>
              <a:buChar char=""/>
              <a:tabLst>
                <a:tab pos="1108710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M&amp;A Approval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is also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required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if 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acquisition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a company 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which has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land use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right certificate on an island, a coastal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or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another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area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which affects national defence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r>
              <a:rPr sz="2000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security.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0329" y="1574038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0800"/>
                </a:lnTo>
                <a:lnTo>
                  <a:pt x="444500" y="68579"/>
                </a:lnTo>
                <a:lnTo>
                  <a:pt x="403860" y="88900"/>
                </a:lnTo>
                <a:lnTo>
                  <a:pt x="364490" y="111125"/>
                </a:lnTo>
                <a:lnTo>
                  <a:pt x="327025" y="135889"/>
                </a:lnTo>
                <a:lnTo>
                  <a:pt x="290195" y="163195"/>
                </a:lnTo>
                <a:lnTo>
                  <a:pt x="255905" y="191770"/>
                </a:lnTo>
                <a:lnTo>
                  <a:pt x="222885" y="222885"/>
                </a:lnTo>
                <a:lnTo>
                  <a:pt x="192405" y="255270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5775"/>
                </a:lnTo>
                <a:lnTo>
                  <a:pt x="35560" y="528954"/>
                </a:lnTo>
                <a:lnTo>
                  <a:pt x="22860" y="573404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2504"/>
                </a:lnTo>
                <a:lnTo>
                  <a:pt x="50800" y="1036320"/>
                </a:lnTo>
                <a:lnTo>
                  <a:pt x="69215" y="1078229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8900"/>
                </a:lnTo>
                <a:lnTo>
                  <a:pt x="327025" y="1385570"/>
                </a:lnTo>
                <a:lnTo>
                  <a:pt x="364490" y="1410335"/>
                </a:lnTo>
                <a:lnTo>
                  <a:pt x="403860" y="1433195"/>
                </a:lnTo>
                <a:lnTo>
                  <a:pt x="444500" y="1452879"/>
                </a:lnTo>
                <a:lnTo>
                  <a:pt x="487045" y="1470660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8760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5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8760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0660"/>
                </a:lnTo>
                <a:lnTo>
                  <a:pt x="1080135" y="1452879"/>
                </a:lnTo>
                <a:lnTo>
                  <a:pt x="1120775" y="1433195"/>
                </a:lnTo>
                <a:lnTo>
                  <a:pt x="1160145" y="1410335"/>
                </a:lnTo>
                <a:lnTo>
                  <a:pt x="1198245" y="1385570"/>
                </a:lnTo>
                <a:lnTo>
                  <a:pt x="1234440" y="1358900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29"/>
                </a:lnTo>
                <a:lnTo>
                  <a:pt x="1473835" y="1036320"/>
                </a:lnTo>
                <a:lnTo>
                  <a:pt x="1489075" y="992504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8989"/>
                </a:lnTo>
                <a:lnTo>
                  <a:pt x="1525270" y="760729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270"/>
                </a:lnTo>
                <a:lnTo>
                  <a:pt x="1301750" y="222885"/>
                </a:lnTo>
                <a:lnTo>
                  <a:pt x="1269365" y="191770"/>
                </a:lnTo>
                <a:lnTo>
                  <a:pt x="1234440" y="163195"/>
                </a:lnTo>
                <a:lnTo>
                  <a:pt x="1198245" y="135889"/>
                </a:lnTo>
                <a:lnTo>
                  <a:pt x="1160145" y="111125"/>
                </a:lnTo>
                <a:lnTo>
                  <a:pt x="1120775" y="88900"/>
                </a:lnTo>
                <a:lnTo>
                  <a:pt x="1080135" y="68579"/>
                </a:lnTo>
                <a:lnTo>
                  <a:pt x="1038225" y="50800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2700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375786" y="1560194"/>
            <a:ext cx="1554480" cy="3011170"/>
            <a:chOff x="3375786" y="1560194"/>
            <a:chExt cx="1554480" cy="3011170"/>
          </a:xfrm>
        </p:grpSpPr>
        <p:sp>
          <p:nvSpPr>
            <p:cNvPr id="4" name="object 4"/>
            <p:cNvSpPr/>
            <p:nvPr/>
          </p:nvSpPr>
          <p:spPr>
            <a:xfrm>
              <a:off x="3390264" y="1574672"/>
              <a:ext cx="1525270" cy="1522095"/>
            </a:xfrm>
            <a:custGeom>
              <a:avLst/>
              <a:gdLst/>
              <a:ahLst/>
              <a:cxnLst/>
              <a:rect l="l" t="t" r="r" b="b"/>
              <a:pathLst>
                <a:path w="1525270" h="1522095">
                  <a:moveTo>
                    <a:pt x="1525270" y="761364"/>
                  </a:moveTo>
                  <a:lnTo>
                    <a:pt x="1524000" y="713104"/>
                  </a:lnTo>
                  <a:lnTo>
                    <a:pt x="1519555" y="665479"/>
                  </a:lnTo>
                  <a:lnTo>
                    <a:pt x="1511935" y="619125"/>
                  </a:lnTo>
                  <a:lnTo>
                    <a:pt x="1502410" y="573404"/>
                  </a:lnTo>
                  <a:lnTo>
                    <a:pt x="1489075" y="528954"/>
                  </a:lnTo>
                  <a:lnTo>
                    <a:pt x="1473835" y="485775"/>
                  </a:lnTo>
                  <a:lnTo>
                    <a:pt x="1456055" y="443864"/>
                  </a:lnTo>
                  <a:lnTo>
                    <a:pt x="1435735" y="403225"/>
                  </a:lnTo>
                  <a:lnTo>
                    <a:pt x="1413510" y="363854"/>
                  </a:lnTo>
                  <a:lnTo>
                    <a:pt x="1388745" y="326389"/>
                  </a:lnTo>
                  <a:lnTo>
                    <a:pt x="1362075" y="290194"/>
                  </a:lnTo>
                  <a:lnTo>
                    <a:pt x="1332864" y="255269"/>
                  </a:lnTo>
                  <a:lnTo>
                    <a:pt x="1301750" y="222885"/>
                  </a:lnTo>
                  <a:lnTo>
                    <a:pt x="1269364" y="191769"/>
                  </a:lnTo>
                  <a:lnTo>
                    <a:pt x="1234439" y="163194"/>
                  </a:lnTo>
                  <a:lnTo>
                    <a:pt x="1198245" y="136525"/>
                  </a:lnTo>
                  <a:lnTo>
                    <a:pt x="1160780" y="111760"/>
                  </a:lnTo>
                  <a:lnTo>
                    <a:pt x="1121410" y="88900"/>
                  </a:lnTo>
                  <a:lnTo>
                    <a:pt x="1080135" y="68579"/>
                  </a:lnTo>
                  <a:lnTo>
                    <a:pt x="1038225" y="50800"/>
                  </a:lnTo>
                  <a:lnTo>
                    <a:pt x="995045" y="35560"/>
                  </a:lnTo>
                  <a:lnTo>
                    <a:pt x="950595" y="22860"/>
                  </a:lnTo>
                  <a:lnTo>
                    <a:pt x="904875" y="13335"/>
                  </a:lnTo>
                  <a:lnTo>
                    <a:pt x="858520" y="5714"/>
                  </a:lnTo>
                  <a:lnTo>
                    <a:pt x="810895" y="1269"/>
                  </a:lnTo>
                  <a:lnTo>
                    <a:pt x="762635" y="0"/>
                  </a:lnTo>
                  <a:lnTo>
                    <a:pt x="714375" y="1269"/>
                  </a:lnTo>
                  <a:lnTo>
                    <a:pt x="666750" y="5714"/>
                  </a:lnTo>
                  <a:lnTo>
                    <a:pt x="620395" y="13335"/>
                  </a:lnTo>
                  <a:lnTo>
                    <a:pt x="574675" y="22860"/>
                  </a:lnTo>
                  <a:lnTo>
                    <a:pt x="530225" y="35560"/>
                  </a:lnTo>
                  <a:lnTo>
                    <a:pt x="487045" y="50800"/>
                  </a:lnTo>
                  <a:lnTo>
                    <a:pt x="445135" y="68579"/>
                  </a:lnTo>
                  <a:lnTo>
                    <a:pt x="403860" y="88900"/>
                  </a:lnTo>
                  <a:lnTo>
                    <a:pt x="364489" y="111760"/>
                  </a:lnTo>
                  <a:lnTo>
                    <a:pt x="327025" y="136525"/>
                  </a:lnTo>
                  <a:lnTo>
                    <a:pt x="290830" y="163194"/>
                  </a:lnTo>
                  <a:lnTo>
                    <a:pt x="255905" y="191769"/>
                  </a:lnTo>
                  <a:lnTo>
                    <a:pt x="223520" y="222885"/>
                  </a:lnTo>
                  <a:lnTo>
                    <a:pt x="192405" y="255269"/>
                  </a:lnTo>
                  <a:lnTo>
                    <a:pt x="163195" y="290194"/>
                  </a:lnTo>
                  <a:lnTo>
                    <a:pt x="136525" y="326389"/>
                  </a:lnTo>
                  <a:lnTo>
                    <a:pt x="111760" y="363854"/>
                  </a:lnTo>
                  <a:lnTo>
                    <a:pt x="89535" y="403225"/>
                  </a:lnTo>
                  <a:lnTo>
                    <a:pt x="69214" y="443864"/>
                  </a:lnTo>
                  <a:lnTo>
                    <a:pt x="51435" y="485775"/>
                  </a:lnTo>
                  <a:lnTo>
                    <a:pt x="36195" y="528954"/>
                  </a:lnTo>
                  <a:lnTo>
                    <a:pt x="22860" y="573404"/>
                  </a:lnTo>
                  <a:lnTo>
                    <a:pt x="13335" y="619125"/>
                  </a:lnTo>
                  <a:lnTo>
                    <a:pt x="5714" y="665479"/>
                  </a:lnTo>
                  <a:lnTo>
                    <a:pt x="1270" y="713104"/>
                  </a:lnTo>
                  <a:lnTo>
                    <a:pt x="0" y="761364"/>
                  </a:lnTo>
                  <a:lnTo>
                    <a:pt x="1270" y="808989"/>
                  </a:lnTo>
                  <a:lnTo>
                    <a:pt x="5714" y="856614"/>
                  </a:lnTo>
                  <a:lnTo>
                    <a:pt x="13335" y="902969"/>
                  </a:lnTo>
                  <a:lnTo>
                    <a:pt x="22860" y="948689"/>
                  </a:lnTo>
                  <a:lnTo>
                    <a:pt x="36195" y="993139"/>
                  </a:lnTo>
                  <a:lnTo>
                    <a:pt x="51435" y="1036319"/>
                  </a:lnTo>
                  <a:lnTo>
                    <a:pt x="69214" y="1078229"/>
                  </a:lnTo>
                  <a:lnTo>
                    <a:pt x="89535" y="1118869"/>
                  </a:lnTo>
                  <a:lnTo>
                    <a:pt x="111760" y="1158239"/>
                  </a:lnTo>
                  <a:lnTo>
                    <a:pt x="136525" y="1195704"/>
                  </a:lnTo>
                  <a:lnTo>
                    <a:pt x="163195" y="1231900"/>
                  </a:lnTo>
                  <a:lnTo>
                    <a:pt x="192405" y="1266825"/>
                  </a:lnTo>
                  <a:lnTo>
                    <a:pt x="223520" y="1299210"/>
                  </a:lnTo>
                  <a:lnTo>
                    <a:pt x="255905" y="1330325"/>
                  </a:lnTo>
                  <a:lnTo>
                    <a:pt x="290830" y="1358900"/>
                  </a:lnTo>
                  <a:lnTo>
                    <a:pt x="327025" y="1386204"/>
                  </a:lnTo>
                  <a:lnTo>
                    <a:pt x="364489" y="1410969"/>
                  </a:lnTo>
                  <a:lnTo>
                    <a:pt x="403860" y="1433194"/>
                  </a:lnTo>
                  <a:lnTo>
                    <a:pt x="445135" y="1453514"/>
                  </a:lnTo>
                  <a:lnTo>
                    <a:pt x="487045" y="1471294"/>
                  </a:lnTo>
                  <a:lnTo>
                    <a:pt x="530225" y="1486535"/>
                  </a:lnTo>
                  <a:lnTo>
                    <a:pt x="574675" y="1499235"/>
                  </a:lnTo>
                  <a:lnTo>
                    <a:pt x="620395" y="1509394"/>
                  </a:lnTo>
                  <a:lnTo>
                    <a:pt x="666750" y="1516379"/>
                  </a:lnTo>
                  <a:lnTo>
                    <a:pt x="714375" y="1520825"/>
                  </a:lnTo>
                  <a:lnTo>
                    <a:pt x="762635" y="1522094"/>
                  </a:lnTo>
                  <a:lnTo>
                    <a:pt x="810895" y="1520825"/>
                  </a:lnTo>
                  <a:lnTo>
                    <a:pt x="858520" y="1516379"/>
                  </a:lnTo>
                  <a:lnTo>
                    <a:pt x="904875" y="1509394"/>
                  </a:lnTo>
                  <a:lnTo>
                    <a:pt x="950595" y="1499235"/>
                  </a:lnTo>
                  <a:lnTo>
                    <a:pt x="995045" y="1486535"/>
                  </a:lnTo>
                  <a:lnTo>
                    <a:pt x="1038225" y="1471294"/>
                  </a:lnTo>
                  <a:lnTo>
                    <a:pt x="1080135" y="1453514"/>
                  </a:lnTo>
                  <a:lnTo>
                    <a:pt x="1121410" y="1433194"/>
                  </a:lnTo>
                  <a:lnTo>
                    <a:pt x="1160780" y="1410969"/>
                  </a:lnTo>
                  <a:lnTo>
                    <a:pt x="1198245" y="1386204"/>
                  </a:lnTo>
                  <a:lnTo>
                    <a:pt x="1234439" y="1358900"/>
                  </a:lnTo>
                  <a:lnTo>
                    <a:pt x="1269364" y="1330325"/>
                  </a:lnTo>
                  <a:lnTo>
                    <a:pt x="1301750" y="1299210"/>
                  </a:lnTo>
                  <a:lnTo>
                    <a:pt x="1332864" y="1266825"/>
                  </a:lnTo>
                  <a:lnTo>
                    <a:pt x="1362075" y="1231900"/>
                  </a:lnTo>
                  <a:lnTo>
                    <a:pt x="1388745" y="1195704"/>
                  </a:lnTo>
                  <a:lnTo>
                    <a:pt x="1413510" y="1158239"/>
                  </a:lnTo>
                  <a:lnTo>
                    <a:pt x="1435735" y="1118869"/>
                  </a:lnTo>
                  <a:lnTo>
                    <a:pt x="1456055" y="1078229"/>
                  </a:lnTo>
                  <a:lnTo>
                    <a:pt x="1473835" y="1036319"/>
                  </a:lnTo>
                  <a:lnTo>
                    <a:pt x="1489075" y="993139"/>
                  </a:lnTo>
                  <a:lnTo>
                    <a:pt x="1502410" y="948689"/>
                  </a:lnTo>
                  <a:lnTo>
                    <a:pt x="1511935" y="902969"/>
                  </a:lnTo>
                  <a:lnTo>
                    <a:pt x="1519555" y="856614"/>
                  </a:lnTo>
                  <a:lnTo>
                    <a:pt x="1524000" y="808989"/>
                  </a:lnTo>
                  <a:lnTo>
                    <a:pt x="1525270" y="761364"/>
                  </a:lnTo>
                  <a:close/>
                </a:path>
              </a:pathLst>
            </a:custGeom>
            <a:ln w="28956">
              <a:solidFill>
                <a:srgbClr val="D9D6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89629" y="3047111"/>
              <a:ext cx="1525270" cy="1524000"/>
            </a:xfrm>
            <a:custGeom>
              <a:avLst/>
              <a:gdLst/>
              <a:ahLst/>
              <a:cxnLst/>
              <a:rect l="l" t="t" r="r" b="b"/>
              <a:pathLst>
                <a:path w="1525270" h="1524000">
                  <a:moveTo>
                    <a:pt x="762635" y="0"/>
                  </a:moveTo>
                  <a:lnTo>
                    <a:pt x="714375" y="1269"/>
                  </a:lnTo>
                  <a:lnTo>
                    <a:pt x="666750" y="5714"/>
                  </a:lnTo>
                  <a:lnTo>
                    <a:pt x="620395" y="13335"/>
                  </a:lnTo>
                  <a:lnTo>
                    <a:pt x="574675" y="23494"/>
                  </a:lnTo>
                  <a:lnTo>
                    <a:pt x="530225" y="36194"/>
                  </a:lnTo>
                  <a:lnTo>
                    <a:pt x="487045" y="51435"/>
                  </a:lnTo>
                  <a:lnTo>
                    <a:pt x="444500" y="69214"/>
                  </a:lnTo>
                  <a:lnTo>
                    <a:pt x="403860" y="88900"/>
                  </a:lnTo>
                  <a:lnTo>
                    <a:pt x="364490" y="111760"/>
                  </a:lnTo>
                  <a:lnTo>
                    <a:pt x="327025" y="136525"/>
                  </a:lnTo>
                  <a:lnTo>
                    <a:pt x="290195" y="163194"/>
                  </a:lnTo>
                  <a:lnTo>
                    <a:pt x="255905" y="192404"/>
                  </a:lnTo>
                  <a:lnTo>
                    <a:pt x="222885" y="222885"/>
                  </a:lnTo>
                  <a:lnTo>
                    <a:pt x="192405" y="255904"/>
                  </a:lnTo>
                  <a:lnTo>
                    <a:pt x="163195" y="290194"/>
                  </a:lnTo>
                  <a:lnTo>
                    <a:pt x="136525" y="326389"/>
                  </a:lnTo>
                  <a:lnTo>
                    <a:pt x="111760" y="364489"/>
                  </a:lnTo>
                  <a:lnTo>
                    <a:pt x="88900" y="403860"/>
                  </a:lnTo>
                  <a:lnTo>
                    <a:pt x="69215" y="444500"/>
                  </a:lnTo>
                  <a:lnTo>
                    <a:pt x="50800" y="486410"/>
                  </a:lnTo>
                  <a:lnTo>
                    <a:pt x="35560" y="529589"/>
                  </a:lnTo>
                  <a:lnTo>
                    <a:pt x="22860" y="574039"/>
                  </a:lnTo>
                  <a:lnTo>
                    <a:pt x="12700" y="619759"/>
                  </a:lnTo>
                  <a:lnTo>
                    <a:pt x="5715" y="666114"/>
                  </a:lnTo>
                  <a:lnTo>
                    <a:pt x="1270" y="713739"/>
                  </a:lnTo>
                  <a:lnTo>
                    <a:pt x="0" y="762000"/>
                  </a:lnTo>
                  <a:lnTo>
                    <a:pt x="1270" y="810259"/>
                  </a:lnTo>
                  <a:lnTo>
                    <a:pt x="5715" y="857250"/>
                  </a:lnTo>
                  <a:lnTo>
                    <a:pt x="12700" y="904239"/>
                  </a:lnTo>
                  <a:lnTo>
                    <a:pt x="22860" y="949325"/>
                  </a:lnTo>
                  <a:lnTo>
                    <a:pt x="35560" y="993775"/>
                  </a:lnTo>
                  <a:lnTo>
                    <a:pt x="50800" y="1037589"/>
                  </a:lnTo>
                  <a:lnTo>
                    <a:pt x="69215" y="1079500"/>
                  </a:lnTo>
                  <a:lnTo>
                    <a:pt x="88900" y="1120139"/>
                  </a:lnTo>
                  <a:lnTo>
                    <a:pt x="111760" y="1159509"/>
                  </a:lnTo>
                  <a:lnTo>
                    <a:pt x="136525" y="1196975"/>
                  </a:lnTo>
                  <a:lnTo>
                    <a:pt x="163195" y="1233805"/>
                  </a:lnTo>
                  <a:lnTo>
                    <a:pt x="192405" y="1268095"/>
                  </a:lnTo>
                  <a:lnTo>
                    <a:pt x="222885" y="1300480"/>
                  </a:lnTo>
                  <a:lnTo>
                    <a:pt x="255905" y="1331595"/>
                  </a:lnTo>
                  <a:lnTo>
                    <a:pt x="290195" y="1360805"/>
                  </a:lnTo>
                  <a:lnTo>
                    <a:pt x="327025" y="1387475"/>
                  </a:lnTo>
                  <a:lnTo>
                    <a:pt x="364490" y="1412239"/>
                  </a:lnTo>
                  <a:lnTo>
                    <a:pt x="403860" y="1434464"/>
                  </a:lnTo>
                  <a:lnTo>
                    <a:pt x="444500" y="1454784"/>
                  </a:lnTo>
                  <a:lnTo>
                    <a:pt x="487045" y="1472564"/>
                  </a:lnTo>
                  <a:lnTo>
                    <a:pt x="530225" y="1487805"/>
                  </a:lnTo>
                  <a:lnTo>
                    <a:pt x="574675" y="1500505"/>
                  </a:lnTo>
                  <a:lnTo>
                    <a:pt x="620395" y="1510664"/>
                  </a:lnTo>
                  <a:lnTo>
                    <a:pt x="666750" y="1518284"/>
                  </a:lnTo>
                  <a:lnTo>
                    <a:pt x="714375" y="1522730"/>
                  </a:lnTo>
                  <a:lnTo>
                    <a:pt x="762635" y="1524000"/>
                  </a:lnTo>
                  <a:lnTo>
                    <a:pt x="810895" y="1522730"/>
                  </a:lnTo>
                  <a:lnTo>
                    <a:pt x="857885" y="1518284"/>
                  </a:lnTo>
                  <a:lnTo>
                    <a:pt x="904875" y="1510664"/>
                  </a:lnTo>
                  <a:lnTo>
                    <a:pt x="950595" y="1500505"/>
                  </a:lnTo>
                  <a:lnTo>
                    <a:pt x="995045" y="1487805"/>
                  </a:lnTo>
                  <a:lnTo>
                    <a:pt x="1038225" y="1472564"/>
                  </a:lnTo>
                  <a:lnTo>
                    <a:pt x="1080135" y="1454784"/>
                  </a:lnTo>
                  <a:lnTo>
                    <a:pt x="1120775" y="1434464"/>
                  </a:lnTo>
                  <a:lnTo>
                    <a:pt x="1160145" y="1412239"/>
                  </a:lnTo>
                  <a:lnTo>
                    <a:pt x="1198245" y="1387475"/>
                  </a:lnTo>
                  <a:lnTo>
                    <a:pt x="1234440" y="1360805"/>
                  </a:lnTo>
                  <a:lnTo>
                    <a:pt x="1269365" y="1331595"/>
                  </a:lnTo>
                  <a:lnTo>
                    <a:pt x="1301750" y="1300480"/>
                  </a:lnTo>
                  <a:lnTo>
                    <a:pt x="1332865" y="1268095"/>
                  </a:lnTo>
                  <a:lnTo>
                    <a:pt x="1361440" y="1233805"/>
                  </a:lnTo>
                  <a:lnTo>
                    <a:pt x="1388745" y="1196975"/>
                  </a:lnTo>
                  <a:lnTo>
                    <a:pt x="1413510" y="1159509"/>
                  </a:lnTo>
                  <a:lnTo>
                    <a:pt x="1435735" y="1120139"/>
                  </a:lnTo>
                  <a:lnTo>
                    <a:pt x="1456055" y="1079500"/>
                  </a:lnTo>
                  <a:lnTo>
                    <a:pt x="1473835" y="1037589"/>
                  </a:lnTo>
                  <a:lnTo>
                    <a:pt x="1489075" y="993775"/>
                  </a:lnTo>
                  <a:lnTo>
                    <a:pt x="1501775" y="949325"/>
                  </a:lnTo>
                  <a:lnTo>
                    <a:pt x="1511935" y="904239"/>
                  </a:lnTo>
                  <a:lnTo>
                    <a:pt x="1519555" y="857250"/>
                  </a:lnTo>
                  <a:lnTo>
                    <a:pt x="1524000" y="810259"/>
                  </a:lnTo>
                  <a:lnTo>
                    <a:pt x="1525270" y="762000"/>
                  </a:lnTo>
                  <a:lnTo>
                    <a:pt x="1524000" y="713739"/>
                  </a:lnTo>
                  <a:lnTo>
                    <a:pt x="1519555" y="666114"/>
                  </a:lnTo>
                  <a:lnTo>
                    <a:pt x="1511935" y="619759"/>
                  </a:lnTo>
                  <a:lnTo>
                    <a:pt x="1501775" y="574039"/>
                  </a:lnTo>
                  <a:lnTo>
                    <a:pt x="1489075" y="529589"/>
                  </a:lnTo>
                  <a:lnTo>
                    <a:pt x="1473835" y="486410"/>
                  </a:lnTo>
                  <a:lnTo>
                    <a:pt x="1456055" y="444500"/>
                  </a:lnTo>
                  <a:lnTo>
                    <a:pt x="1435735" y="403860"/>
                  </a:lnTo>
                  <a:lnTo>
                    <a:pt x="1413510" y="364489"/>
                  </a:lnTo>
                  <a:lnTo>
                    <a:pt x="1388745" y="326389"/>
                  </a:lnTo>
                  <a:lnTo>
                    <a:pt x="1361440" y="290194"/>
                  </a:lnTo>
                  <a:lnTo>
                    <a:pt x="1332865" y="255904"/>
                  </a:lnTo>
                  <a:lnTo>
                    <a:pt x="1301750" y="222885"/>
                  </a:lnTo>
                  <a:lnTo>
                    <a:pt x="1269365" y="192404"/>
                  </a:lnTo>
                  <a:lnTo>
                    <a:pt x="1234440" y="163194"/>
                  </a:lnTo>
                  <a:lnTo>
                    <a:pt x="1198245" y="136525"/>
                  </a:lnTo>
                  <a:lnTo>
                    <a:pt x="1160145" y="111760"/>
                  </a:lnTo>
                  <a:lnTo>
                    <a:pt x="1120775" y="88900"/>
                  </a:lnTo>
                  <a:lnTo>
                    <a:pt x="1080135" y="69214"/>
                  </a:lnTo>
                  <a:lnTo>
                    <a:pt x="1038225" y="51435"/>
                  </a:lnTo>
                  <a:lnTo>
                    <a:pt x="995045" y="36194"/>
                  </a:lnTo>
                  <a:lnTo>
                    <a:pt x="950595" y="23494"/>
                  </a:lnTo>
                  <a:lnTo>
                    <a:pt x="904875" y="13335"/>
                  </a:lnTo>
                  <a:lnTo>
                    <a:pt x="857885" y="5714"/>
                  </a:lnTo>
                  <a:lnTo>
                    <a:pt x="810895" y="1269"/>
                  </a:lnTo>
                  <a:lnTo>
                    <a:pt x="762635" y="0"/>
                  </a:lnTo>
                  <a:close/>
                </a:path>
              </a:pathLst>
            </a:custGeom>
            <a:solidFill>
              <a:srgbClr val="D9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659889" y="3047110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3335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8900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2885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6389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59"/>
                </a:lnTo>
                <a:lnTo>
                  <a:pt x="5715" y="857250"/>
                </a:lnTo>
                <a:lnTo>
                  <a:pt x="12700" y="904239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6975"/>
                </a:lnTo>
                <a:lnTo>
                  <a:pt x="163195" y="1233805"/>
                </a:lnTo>
                <a:lnTo>
                  <a:pt x="191770" y="1268095"/>
                </a:lnTo>
                <a:lnTo>
                  <a:pt x="222885" y="1300480"/>
                </a:lnTo>
                <a:lnTo>
                  <a:pt x="255270" y="1331595"/>
                </a:lnTo>
                <a:lnTo>
                  <a:pt x="290195" y="1360805"/>
                </a:lnTo>
                <a:lnTo>
                  <a:pt x="326390" y="1387475"/>
                </a:lnTo>
                <a:lnTo>
                  <a:pt x="363855" y="1412239"/>
                </a:lnTo>
                <a:lnTo>
                  <a:pt x="403225" y="1434464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5"/>
                </a:lnTo>
                <a:lnTo>
                  <a:pt x="573405" y="1500505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30"/>
                </a:lnTo>
                <a:lnTo>
                  <a:pt x="760730" y="1524000"/>
                </a:lnTo>
                <a:lnTo>
                  <a:pt x="808990" y="1522730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0505"/>
                </a:lnTo>
                <a:lnTo>
                  <a:pt x="993140" y="1487805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4464"/>
                </a:lnTo>
                <a:lnTo>
                  <a:pt x="1158240" y="1412239"/>
                </a:lnTo>
                <a:lnTo>
                  <a:pt x="1195705" y="1387475"/>
                </a:lnTo>
                <a:lnTo>
                  <a:pt x="1231900" y="1360805"/>
                </a:lnTo>
                <a:lnTo>
                  <a:pt x="1266825" y="1331595"/>
                </a:lnTo>
                <a:lnTo>
                  <a:pt x="1299210" y="1300480"/>
                </a:lnTo>
                <a:lnTo>
                  <a:pt x="1330325" y="1268095"/>
                </a:lnTo>
                <a:lnTo>
                  <a:pt x="1358900" y="1233805"/>
                </a:lnTo>
                <a:lnTo>
                  <a:pt x="1385570" y="1196975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3775"/>
                </a:lnTo>
                <a:lnTo>
                  <a:pt x="1499235" y="949325"/>
                </a:lnTo>
                <a:lnTo>
                  <a:pt x="1508760" y="904239"/>
                </a:lnTo>
                <a:lnTo>
                  <a:pt x="1516380" y="857250"/>
                </a:lnTo>
                <a:lnTo>
                  <a:pt x="1520825" y="810259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114"/>
                </a:lnTo>
                <a:lnTo>
                  <a:pt x="1508760" y="619759"/>
                </a:lnTo>
                <a:lnTo>
                  <a:pt x="1499235" y="574039"/>
                </a:lnTo>
                <a:lnTo>
                  <a:pt x="1486535" y="529589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6389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2885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8900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5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047745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3739"/>
                </a:lnTo>
                <a:lnTo>
                  <a:pt x="1518285" y="666749"/>
                </a:lnTo>
                <a:lnTo>
                  <a:pt x="1510665" y="619759"/>
                </a:lnTo>
                <a:lnTo>
                  <a:pt x="1501140" y="574674"/>
                </a:lnTo>
                <a:lnTo>
                  <a:pt x="1488440" y="530225"/>
                </a:lnTo>
                <a:lnTo>
                  <a:pt x="1472565" y="486409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5" y="290194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194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5714"/>
                </a:lnTo>
                <a:lnTo>
                  <a:pt x="810260" y="1269"/>
                </a:lnTo>
                <a:lnTo>
                  <a:pt x="762000" y="0"/>
                </a:lnTo>
                <a:lnTo>
                  <a:pt x="713740" y="1269"/>
                </a:lnTo>
                <a:lnTo>
                  <a:pt x="666750" y="5714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6409"/>
                </a:lnTo>
                <a:lnTo>
                  <a:pt x="36195" y="530225"/>
                </a:lnTo>
                <a:lnTo>
                  <a:pt x="23495" y="574674"/>
                </a:lnTo>
                <a:lnTo>
                  <a:pt x="13335" y="619759"/>
                </a:lnTo>
                <a:lnTo>
                  <a:pt x="6350" y="666749"/>
                </a:lnTo>
                <a:lnTo>
                  <a:pt x="1905" y="713739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3520" y="1301114"/>
                </a:lnTo>
                <a:lnTo>
                  <a:pt x="255905" y="1331595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6410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19760" y="1510664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0664"/>
                </a:lnTo>
                <a:lnTo>
                  <a:pt x="949960" y="1500504"/>
                </a:lnTo>
                <a:lnTo>
                  <a:pt x="994410" y="1487804"/>
                </a:lnTo>
                <a:lnTo>
                  <a:pt x="1037590" y="1472564"/>
                </a:lnTo>
                <a:lnTo>
                  <a:pt x="1079500" y="1454784"/>
                </a:lnTo>
                <a:lnTo>
                  <a:pt x="1120140" y="1434464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1595"/>
                </a:lnTo>
                <a:lnTo>
                  <a:pt x="1301115" y="1301114"/>
                </a:lnTo>
                <a:lnTo>
                  <a:pt x="1331595" y="1268095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397253" y="389889"/>
            <a:ext cx="550418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ENTRY </a:t>
            </a:r>
            <a:r>
              <a:rPr sz="3500" spc="-5" dirty="0"/>
              <a:t>METHODS</a:t>
            </a:r>
            <a:r>
              <a:rPr sz="3500" spc="-465" dirty="0"/>
              <a:t> </a:t>
            </a:r>
            <a:r>
              <a:rPr sz="3500" spc="-5" dirty="0"/>
              <a:t>(CONT)</a:t>
            </a:r>
            <a:endParaRPr sz="3500"/>
          </a:p>
        </p:txBody>
      </p:sp>
      <p:sp>
        <p:nvSpPr>
          <p:cNvPr id="9" name="object 9"/>
          <p:cNvSpPr txBox="1"/>
          <p:nvPr/>
        </p:nvSpPr>
        <p:spPr>
          <a:xfrm>
            <a:off x="377443" y="1118361"/>
            <a:ext cx="8781415" cy="4490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433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Public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private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partnerships (PPP)</a:t>
            </a:r>
            <a:r>
              <a:rPr sz="24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contracts</a:t>
            </a:r>
            <a:endParaRPr sz="2400">
              <a:latin typeface="Arial"/>
              <a:cs typeface="Arial"/>
            </a:endParaRPr>
          </a:p>
          <a:p>
            <a:pPr marL="753110" marR="5080" lvl="1" indent="-285750">
              <a:lnSpc>
                <a:spcPct val="100000"/>
              </a:lnSpc>
              <a:spcBef>
                <a:spcPts val="20"/>
              </a:spcBef>
              <a:buClr>
                <a:srgbClr val="FF0000"/>
              </a:buClr>
              <a:buSzPct val="157894"/>
              <a:buChar char="•"/>
              <a:tabLst>
                <a:tab pos="753745" algn="l"/>
              </a:tabLst>
            </a:pP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Foreign investors can invest in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public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sector projects under public private  partnership (PPP)</a:t>
            </a:r>
            <a:r>
              <a:rPr sz="19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arrangements.</a:t>
            </a:r>
            <a:endParaRPr sz="1900">
              <a:latin typeface="Arial"/>
              <a:cs typeface="Arial"/>
            </a:endParaRPr>
          </a:p>
          <a:p>
            <a:pPr marL="753110" marR="250825" lvl="1" indent="-285750" algn="just">
              <a:lnSpc>
                <a:spcPct val="85000"/>
              </a:lnSpc>
              <a:spcBef>
                <a:spcPts val="1495"/>
              </a:spcBef>
              <a:buClr>
                <a:srgbClr val="FF0000"/>
              </a:buClr>
              <a:buSzPct val="157894"/>
              <a:buChar char="•"/>
              <a:tabLst>
                <a:tab pos="753745" algn="l"/>
              </a:tabLst>
            </a:pP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Law on Public –Private Partnerships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dated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18 June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2020.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The PPP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Law 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establishes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legal framework for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all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PPP projects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aims to attract  more private investment to the development of Vietnam’s</a:t>
            </a:r>
            <a:r>
              <a:rPr sz="1900" spc="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infrastructure.</a:t>
            </a:r>
            <a:endParaRPr sz="1900">
              <a:latin typeface="Arial"/>
              <a:cs typeface="Arial"/>
            </a:endParaRPr>
          </a:p>
          <a:p>
            <a:pPr marL="753110" marR="248285" lvl="1" indent="-285750" algn="just">
              <a:lnSpc>
                <a:spcPct val="84900"/>
              </a:lnSpc>
              <a:spcBef>
                <a:spcPts val="1440"/>
              </a:spcBef>
              <a:buClr>
                <a:srgbClr val="FF0000"/>
              </a:buClr>
              <a:buSzPct val="157894"/>
              <a:buChar char="•"/>
              <a:tabLst>
                <a:tab pos="753745" algn="l"/>
              </a:tabLst>
            </a:pP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Permitted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sectors: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transportation; power plants and power transmission  lines;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irrigation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works,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clean </a:t>
            </a:r>
            <a:r>
              <a:rPr sz="1900" spc="-10" dirty="0">
                <a:solidFill>
                  <a:srgbClr val="001F5F"/>
                </a:solidFill>
                <a:latin typeface="Arial"/>
                <a:cs typeface="Arial"/>
              </a:rPr>
              <a:t>water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supply,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water drainage and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waste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water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treatment,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waste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treatment; healthcare, education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and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training;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information technology</a:t>
            </a:r>
            <a:r>
              <a:rPr sz="20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infrastructure</a:t>
            </a:r>
            <a:endParaRPr sz="2000">
              <a:latin typeface="Arial"/>
              <a:cs typeface="Arial"/>
            </a:endParaRPr>
          </a:p>
          <a:p>
            <a:pPr marL="753110" marR="249554" lvl="1" indent="-285750" algn="just">
              <a:lnSpc>
                <a:spcPts val="1970"/>
              </a:lnSpc>
              <a:spcBef>
                <a:spcPts val="1060"/>
              </a:spcBef>
              <a:buClr>
                <a:srgbClr val="FF0000"/>
              </a:buClr>
              <a:buSzPct val="157894"/>
              <a:buChar char="•"/>
              <a:tabLst>
                <a:tab pos="753745" algn="l"/>
              </a:tabLst>
            </a:pP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PPP investment models: Build – Operate – Transfer (BOT); Build –  Transfer –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Operate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(BTO); Build – Own – Operate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(BOO); Operate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–  Manage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(O&amp;M);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Build – Transfer – Lease (BTL); Build –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Lease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–  Transfer (BLT); and mixed contracts combining (a) BOT, BTO, BOO or  O&amp;M and (b) BTL or</a:t>
            </a:r>
            <a:r>
              <a:rPr sz="19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BLT.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0329" y="1580514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5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5480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30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5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7885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5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30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5"/>
                </a:lnTo>
                <a:lnTo>
                  <a:pt x="1519554" y="665480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5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265" y="158115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229"/>
                </a:lnTo>
                <a:lnTo>
                  <a:pt x="89535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5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5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5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89629" y="3192272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09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9215" y="1079500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2885" y="1301114"/>
                </a:lnTo>
                <a:lnTo>
                  <a:pt x="255905" y="1331595"/>
                </a:lnTo>
                <a:lnTo>
                  <a:pt x="290195" y="1360804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7045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20395" y="1510664"/>
                </a:lnTo>
                <a:lnTo>
                  <a:pt x="666750" y="1518284"/>
                </a:lnTo>
                <a:lnTo>
                  <a:pt x="714375" y="1522729"/>
                </a:lnTo>
                <a:lnTo>
                  <a:pt x="762635" y="1524000"/>
                </a:lnTo>
                <a:lnTo>
                  <a:pt x="810895" y="1522729"/>
                </a:lnTo>
                <a:lnTo>
                  <a:pt x="857885" y="1518284"/>
                </a:lnTo>
                <a:lnTo>
                  <a:pt x="904875" y="1510664"/>
                </a:lnTo>
                <a:lnTo>
                  <a:pt x="950595" y="1500504"/>
                </a:lnTo>
                <a:lnTo>
                  <a:pt x="995045" y="1487804"/>
                </a:lnTo>
                <a:lnTo>
                  <a:pt x="1038225" y="1472564"/>
                </a:lnTo>
                <a:lnTo>
                  <a:pt x="1080135" y="1454784"/>
                </a:lnTo>
                <a:lnTo>
                  <a:pt x="1120775" y="1434464"/>
                </a:lnTo>
                <a:lnTo>
                  <a:pt x="1160145" y="1412239"/>
                </a:lnTo>
                <a:lnTo>
                  <a:pt x="1198245" y="1387475"/>
                </a:lnTo>
                <a:lnTo>
                  <a:pt x="1234440" y="1360804"/>
                </a:lnTo>
                <a:lnTo>
                  <a:pt x="1269365" y="1331595"/>
                </a:lnTo>
                <a:lnTo>
                  <a:pt x="1301750" y="1301114"/>
                </a:lnTo>
                <a:lnTo>
                  <a:pt x="1332865" y="1268095"/>
                </a:lnTo>
                <a:lnTo>
                  <a:pt x="1361440" y="1233804"/>
                </a:lnTo>
                <a:lnTo>
                  <a:pt x="1388745" y="1197609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500"/>
                </a:lnTo>
                <a:lnTo>
                  <a:pt x="1473835" y="1037589"/>
                </a:lnTo>
                <a:lnTo>
                  <a:pt x="1489075" y="994409"/>
                </a:lnTo>
                <a:lnTo>
                  <a:pt x="1501775" y="949959"/>
                </a:lnTo>
                <a:lnTo>
                  <a:pt x="1511935" y="904239"/>
                </a:lnTo>
                <a:lnTo>
                  <a:pt x="1519555" y="857884"/>
                </a:lnTo>
                <a:lnTo>
                  <a:pt x="1524000" y="810259"/>
                </a:lnTo>
                <a:lnTo>
                  <a:pt x="1525270" y="762000"/>
                </a:lnTo>
                <a:lnTo>
                  <a:pt x="1524000" y="713739"/>
                </a:lnTo>
                <a:lnTo>
                  <a:pt x="1519555" y="666114"/>
                </a:lnTo>
                <a:lnTo>
                  <a:pt x="1511935" y="619759"/>
                </a:lnTo>
                <a:lnTo>
                  <a:pt x="1501775" y="574675"/>
                </a:lnTo>
                <a:lnTo>
                  <a:pt x="1489075" y="530225"/>
                </a:lnTo>
                <a:lnTo>
                  <a:pt x="1473835" y="486409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889" y="3192272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3335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2885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6389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09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4"/>
                </a:lnTo>
                <a:lnTo>
                  <a:pt x="326390" y="1387475"/>
                </a:lnTo>
                <a:lnTo>
                  <a:pt x="363855" y="1412239"/>
                </a:lnTo>
                <a:lnTo>
                  <a:pt x="403225" y="1434464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4000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4464"/>
                </a:lnTo>
                <a:lnTo>
                  <a:pt x="1158240" y="1412239"/>
                </a:lnTo>
                <a:lnTo>
                  <a:pt x="1195705" y="1387475"/>
                </a:lnTo>
                <a:lnTo>
                  <a:pt x="1231900" y="1360804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114"/>
                </a:lnTo>
                <a:lnTo>
                  <a:pt x="1508760" y="619759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6409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6389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2885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5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72934" y="3192907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3739"/>
                </a:lnTo>
                <a:lnTo>
                  <a:pt x="1518285" y="666749"/>
                </a:lnTo>
                <a:lnTo>
                  <a:pt x="1510665" y="619759"/>
                </a:lnTo>
                <a:lnTo>
                  <a:pt x="1501140" y="574674"/>
                </a:lnTo>
                <a:lnTo>
                  <a:pt x="1488440" y="530224"/>
                </a:lnTo>
                <a:lnTo>
                  <a:pt x="1472565" y="486409"/>
                </a:lnTo>
                <a:lnTo>
                  <a:pt x="1454785" y="444499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499"/>
                </a:lnTo>
                <a:lnTo>
                  <a:pt x="51435" y="486409"/>
                </a:lnTo>
                <a:lnTo>
                  <a:pt x="36195" y="530224"/>
                </a:lnTo>
                <a:lnTo>
                  <a:pt x="23495" y="574674"/>
                </a:lnTo>
                <a:lnTo>
                  <a:pt x="13335" y="619759"/>
                </a:lnTo>
                <a:lnTo>
                  <a:pt x="6350" y="666749"/>
                </a:lnTo>
                <a:lnTo>
                  <a:pt x="1905" y="713739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1114"/>
                </a:lnTo>
                <a:lnTo>
                  <a:pt x="255905" y="1331594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4784"/>
                </a:lnTo>
                <a:lnTo>
                  <a:pt x="486410" y="1472564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0664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0664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2564"/>
                </a:lnTo>
                <a:lnTo>
                  <a:pt x="1079500" y="1454784"/>
                </a:lnTo>
                <a:lnTo>
                  <a:pt x="1120140" y="1435099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1594"/>
                </a:lnTo>
                <a:lnTo>
                  <a:pt x="1301115" y="1301114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97253" y="732789"/>
            <a:ext cx="550418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ENTRY </a:t>
            </a:r>
            <a:r>
              <a:rPr sz="3500" spc="-5" dirty="0"/>
              <a:t>METHODS</a:t>
            </a:r>
            <a:r>
              <a:rPr sz="3500" spc="-465" dirty="0"/>
              <a:t> </a:t>
            </a:r>
            <a:r>
              <a:rPr sz="3500" spc="-5" dirty="0"/>
              <a:t>(CONT)</a:t>
            </a:r>
            <a:endParaRPr sz="3500"/>
          </a:p>
        </p:txBody>
      </p:sp>
      <p:sp>
        <p:nvSpPr>
          <p:cNvPr id="8" name="object 8"/>
          <p:cNvSpPr txBox="1"/>
          <p:nvPr/>
        </p:nvSpPr>
        <p:spPr>
          <a:xfrm>
            <a:off x="607568" y="1685671"/>
            <a:ext cx="8306434" cy="3148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433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Business Cooperation Contracts</a:t>
            </a:r>
            <a:r>
              <a:rPr sz="2400" b="1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(BCC)</a:t>
            </a:r>
            <a:endParaRPr sz="2400">
              <a:latin typeface="Arial"/>
              <a:cs typeface="Arial"/>
            </a:endParaRPr>
          </a:p>
          <a:p>
            <a:pPr marL="753110" marR="5715" lvl="1" indent="-283845" algn="just">
              <a:lnSpc>
                <a:spcPct val="85200"/>
              </a:lnSpc>
              <a:spcBef>
                <a:spcPts val="1340"/>
              </a:spcBef>
              <a:buClr>
                <a:srgbClr val="FF0000"/>
              </a:buClr>
              <a:buSzPct val="150000"/>
              <a:buChar char="•"/>
              <a:tabLst>
                <a:tab pos="75374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 BCC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contract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is a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written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contract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between investors, agreeing to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cooperate to undertake certain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business activities and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to share the  profits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or products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arising from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such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activities.</a:t>
            </a:r>
            <a:endParaRPr sz="2000">
              <a:latin typeface="Arial"/>
              <a:cs typeface="Arial"/>
            </a:endParaRPr>
          </a:p>
          <a:p>
            <a:pPr marL="753110" marR="8890" lvl="1" indent="-283845" algn="just">
              <a:lnSpc>
                <a:spcPts val="1989"/>
              </a:lnSpc>
              <a:spcBef>
                <a:spcPts val="1420"/>
              </a:spcBef>
              <a:buClr>
                <a:srgbClr val="FF0000"/>
              </a:buClr>
              <a:buSzPct val="150000"/>
              <a:buChar char="•"/>
              <a:tabLst>
                <a:tab pos="75374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No separate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legal entity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or company is established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there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is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no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limitation on liability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for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 participants.</a:t>
            </a:r>
            <a:endParaRPr sz="2000">
              <a:latin typeface="Arial"/>
              <a:cs typeface="Arial"/>
            </a:endParaRPr>
          </a:p>
          <a:p>
            <a:pPr marL="753110" lvl="1" indent="-285115">
              <a:lnSpc>
                <a:spcPct val="100000"/>
              </a:lnSpc>
              <a:spcBef>
                <a:spcPts val="855"/>
              </a:spcBef>
              <a:buClr>
                <a:srgbClr val="FF0000"/>
              </a:buClr>
              <a:buSzPct val="150000"/>
              <a:buChar char="•"/>
              <a:tabLst>
                <a:tab pos="753745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IRC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must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obtained for BCCs involving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foreign</a:t>
            </a:r>
            <a:r>
              <a:rPr sz="2000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investors.</a:t>
            </a:r>
            <a:endParaRPr sz="2000">
              <a:latin typeface="Arial"/>
              <a:cs typeface="Arial"/>
            </a:endParaRPr>
          </a:p>
          <a:p>
            <a:pPr marL="753110" marR="5080" lvl="1" indent="-283845" algn="just">
              <a:lnSpc>
                <a:spcPts val="1989"/>
              </a:lnSpc>
              <a:spcBef>
                <a:spcPts val="1590"/>
              </a:spcBef>
              <a:buClr>
                <a:srgbClr val="FF0000"/>
              </a:buClr>
              <a:buSzPct val="150000"/>
              <a:buChar char="•"/>
              <a:tabLst>
                <a:tab pos="753745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BCCs have been used mainly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the petroleum and  telecommunication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sectors.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2008504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29">
                <a:moveTo>
                  <a:pt x="762000" y="0"/>
                </a:moveTo>
                <a:lnTo>
                  <a:pt x="713740" y="1270"/>
                </a:lnTo>
                <a:lnTo>
                  <a:pt x="666115" y="5715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5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5"/>
                </a:lnTo>
                <a:lnTo>
                  <a:pt x="222884" y="222885"/>
                </a:lnTo>
                <a:lnTo>
                  <a:pt x="192404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59" y="363855"/>
                </a:lnTo>
                <a:lnTo>
                  <a:pt x="89534" y="403225"/>
                </a:lnTo>
                <a:lnTo>
                  <a:pt x="69215" y="443865"/>
                </a:lnTo>
                <a:lnTo>
                  <a:pt x="51434" y="486410"/>
                </a:lnTo>
                <a:lnTo>
                  <a:pt x="36195" y="529590"/>
                </a:lnTo>
                <a:lnTo>
                  <a:pt x="23495" y="574040"/>
                </a:lnTo>
                <a:lnTo>
                  <a:pt x="13334" y="619125"/>
                </a:lnTo>
                <a:lnTo>
                  <a:pt x="5715" y="665480"/>
                </a:lnTo>
                <a:lnTo>
                  <a:pt x="1270" y="713105"/>
                </a:lnTo>
                <a:lnTo>
                  <a:pt x="0" y="761365"/>
                </a:lnTo>
                <a:lnTo>
                  <a:pt x="1270" y="809625"/>
                </a:lnTo>
                <a:lnTo>
                  <a:pt x="5715" y="856615"/>
                </a:lnTo>
                <a:lnTo>
                  <a:pt x="13334" y="902970"/>
                </a:lnTo>
                <a:lnTo>
                  <a:pt x="23495" y="948690"/>
                </a:lnTo>
                <a:lnTo>
                  <a:pt x="36195" y="993140"/>
                </a:lnTo>
                <a:lnTo>
                  <a:pt x="51434" y="1036320"/>
                </a:lnTo>
                <a:lnTo>
                  <a:pt x="69215" y="1078230"/>
                </a:lnTo>
                <a:lnTo>
                  <a:pt x="89534" y="1118870"/>
                </a:lnTo>
                <a:lnTo>
                  <a:pt x="111759" y="1158240"/>
                </a:lnTo>
                <a:lnTo>
                  <a:pt x="136525" y="1196340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5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5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80"/>
                </a:lnTo>
                <a:lnTo>
                  <a:pt x="713740" y="1520825"/>
                </a:lnTo>
                <a:lnTo>
                  <a:pt x="762000" y="1522730"/>
                </a:lnTo>
                <a:lnTo>
                  <a:pt x="810259" y="1520825"/>
                </a:lnTo>
                <a:lnTo>
                  <a:pt x="857884" y="1516380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5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5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40"/>
                </a:lnTo>
                <a:lnTo>
                  <a:pt x="1412240" y="1158240"/>
                </a:lnTo>
                <a:lnTo>
                  <a:pt x="1434465" y="1118870"/>
                </a:lnTo>
                <a:lnTo>
                  <a:pt x="1454784" y="1078230"/>
                </a:lnTo>
                <a:lnTo>
                  <a:pt x="1472565" y="1036320"/>
                </a:lnTo>
                <a:lnTo>
                  <a:pt x="1487804" y="993140"/>
                </a:lnTo>
                <a:lnTo>
                  <a:pt x="1500504" y="948690"/>
                </a:lnTo>
                <a:lnTo>
                  <a:pt x="1510665" y="902970"/>
                </a:lnTo>
                <a:lnTo>
                  <a:pt x="1518284" y="856615"/>
                </a:lnTo>
                <a:lnTo>
                  <a:pt x="1522729" y="809625"/>
                </a:lnTo>
                <a:lnTo>
                  <a:pt x="1524000" y="761365"/>
                </a:lnTo>
                <a:lnTo>
                  <a:pt x="1522729" y="713105"/>
                </a:lnTo>
                <a:lnTo>
                  <a:pt x="1518284" y="665480"/>
                </a:lnTo>
                <a:lnTo>
                  <a:pt x="1510665" y="619125"/>
                </a:lnTo>
                <a:lnTo>
                  <a:pt x="1500504" y="574040"/>
                </a:lnTo>
                <a:lnTo>
                  <a:pt x="1487804" y="529590"/>
                </a:lnTo>
                <a:lnTo>
                  <a:pt x="1472565" y="486410"/>
                </a:lnTo>
                <a:lnTo>
                  <a:pt x="1454784" y="443865"/>
                </a:lnTo>
                <a:lnTo>
                  <a:pt x="1434465" y="403225"/>
                </a:lnTo>
                <a:lnTo>
                  <a:pt x="1412240" y="363855"/>
                </a:lnTo>
                <a:lnTo>
                  <a:pt x="1387475" y="326390"/>
                </a:lnTo>
                <a:lnTo>
                  <a:pt x="1360804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2405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9215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5715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2008504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29">
                <a:moveTo>
                  <a:pt x="762635" y="0"/>
                </a:moveTo>
                <a:lnTo>
                  <a:pt x="714375" y="1270"/>
                </a:lnTo>
                <a:lnTo>
                  <a:pt x="666750" y="5715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5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3855"/>
                </a:lnTo>
                <a:lnTo>
                  <a:pt x="88900" y="403225"/>
                </a:lnTo>
                <a:lnTo>
                  <a:pt x="69215" y="443865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125"/>
                </a:lnTo>
                <a:lnTo>
                  <a:pt x="5715" y="665480"/>
                </a:lnTo>
                <a:lnTo>
                  <a:pt x="1270" y="713105"/>
                </a:lnTo>
                <a:lnTo>
                  <a:pt x="0" y="761365"/>
                </a:lnTo>
                <a:lnTo>
                  <a:pt x="1270" y="809625"/>
                </a:lnTo>
                <a:lnTo>
                  <a:pt x="5715" y="856615"/>
                </a:lnTo>
                <a:lnTo>
                  <a:pt x="12700" y="902970"/>
                </a:lnTo>
                <a:lnTo>
                  <a:pt x="22860" y="948690"/>
                </a:lnTo>
                <a:lnTo>
                  <a:pt x="35560" y="993140"/>
                </a:lnTo>
                <a:lnTo>
                  <a:pt x="50800" y="1036320"/>
                </a:lnTo>
                <a:lnTo>
                  <a:pt x="69215" y="1078230"/>
                </a:lnTo>
                <a:lnTo>
                  <a:pt x="88900" y="1118870"/>
                </a:lnTo>
                <a:lnTo>
                  <a:pt x="111760" y="1158240"/>
                </a:lnTo>
                <a:lnTo>
                  <a:pt x="136525" y="1196340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5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5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7885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5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5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40"/>
                </a:lnTo>
                <a:lnTo>
                  <a:pt x="1413510" y="1158240"/>
                </a:lnTo>
                <a:lnTo>
                  <a:pt x="1435735" y="1118870"/>
                </a:lnTo>
                <a:lnTo>
                  <a:pt x="1456054" y="1078230"/>
                </a:lnTo>
                <a:lnTo>
                  <a:pt x="1473835" y="1036320"/>
                </a:lnTo>
                <a:lnTo>
                  <a:pt x="1489075" y="993140"/>
                </a:lnTo>
                <a:lnTo>
                  <a:pt x="1501775" y="948690"/>
                </a:lnTo>
                <a:lnTo>
                  <a:pt x="1511935" y="902970"/>
                </a:lnTo>
                <a:lnTo>
                  <a:pt x="1519554" y="856615"/>
                </a:lnTo>
                <a:lnTo>
                  <a:pt x="1524000" y="809625"/>
                </a:lnTo>
                <a:lnTo>
                  <a:pt x="1525270" y="761365"/>
                </a:lnTo>
                <a:lnTo>
                  <a:pt x="1524000" y="713105"/>
                </a:lnTo>
                <a:lnTo>
                  <a:pt x="1519554" y="665480"/>
                </a:lnTo>
                <a:lnTo>
                  <a:pt x="1511935" y="619125"/>
                </a:lnTo>
                <a:lnTo>
                  <a:pt x="1501775" y="574040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4" y="443865"/>
                </a:lnTo>
                <a:lnTo>
                  <a:pt x="1435735" y="403225"/>
                </a:lnTo>
                <a:lnTo>
                  <a:pt x="1413510" y="363855"/>
                </a:lnTo>
                <a:lnTo>
                  <a:pt x="1388745" y="326390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5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5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2009139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29">
                <a:moveTo>
                  <a:pt x="1525270" y="761364"/>
                </a:moveTo>
                <a:lnTo>
                  <a:pt x="1524000" y="713105"/>
                </a:lnTo>
                <a:lnTo>
                  <a:pt x="1519555" y="666114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5"/>
                </a:lnTo>
                <a:lnTo>
                  <a:pt x="1301750" y="222885"/>
                </a:lnTo>
                <a:lnTo>
                  <a:pt x="1269364" y="192405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5"/>
                </a:lnTo>
                <a:lnTo>
                  <a:pt x="762635" y="0"/>
                </a:lnTo>
                <a:lnTo>
                  <a:pt x="714375" y="1905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5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6114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5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230"/>
                </a:lnTo>
                <a:lnTo>
                  <a:pt x="89535" y="1119505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5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5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8520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5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5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5"/>
                </a:lnTo>
                <a:lnTo>
                  <a:pt x="1456055" y="1078230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5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609466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4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3519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59"/>
                </a:lnTo>
                <a:lnTo>
                  <a:pt x="69215" y="444499"/>
                </a:lnTo>
                <a:lnTo>
                  <a:pt x="50800" y="486409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19759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9215" y="1079499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2885" y="1301114"/>
                </a:lnTo>
                <a:lnTo>
                  <a:pt x="255905" y="1331594"/>
                </a:lnTo>
                <a:lnTo>
                  <a:pt x="290195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7045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20395" y="1510664"/>
                </a:lnTo>
                <a:lnTo>
                  <a:pt x="666750" y="1518284"/>
                </a:lnTo>
                <a:lnTo>
                  <a:pt x="714375" y="1522729"/>
                </a:lnTo>
                <a:lnTo>
                  <a:pt x="762635" y="1523999"/>
                </a:lnTo>
                <a:lnTo>
                  <a:pt x="810895" y="1522729"/>
                </a:lnTo>
                <a:lnTo>
                  <a:pt x="857885" y="1518284"/>
                </a:lnTo>
                <a:lnTo>
                  <a:pt x="904875" y="1510664"/>
                </a:lnTo>
                <a:lnTo>
                  <a:pt x="950595" y="1500504"/>
                </a:lnTo>
                <a:lnTo>
                  <a:pt x="995045" y="1487804"/>
                </a:lnTo>
                <a:lnTo>
                  <a:pt x="1038225" y="1472564"/>
                </a:lnTo>
                <a:lnTo>
                  <a:pt x="1080135" y="1454784"/>
                </a:lnTo>
                <a:lnTo>
                  <a:pt x="1120775" y="1434464"/>
                </a:lnTo>
                <a:lnTo>
                  <a:pt x="1160145" y="1412239"/>
                </a:lnTo>
                <a:lnTo>
                  <a:pt x="1198245" y="1387474"/>
                </a:lnTo>
                <a:lnTo>
                  <a:pt x="1234440" y="1360804"/>
                </a:lnTo>
                <a:lnTo>
                  <a:pt x="1269365" y="1331594"/>
                </a:lnTo>
                <a:lnTo>
                  <a:pt x="1301750" y="1301114"/>
                </a:lnTo>
                <a:lnTo>
                  <a:pt x="1332865" y="1268094"/>
                </a:lnTo>
                <a:lnTo>
                  <a:pt x="1361440" y="1233804"/>
                </a:lnTo>
                <a:lnTo>
                  <a:pt x="1388745" y="1197609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499"/>
                </a:lnTo>
                <a:lnTo>
                  <a:pt x="1473835" y="1037589"/>
                </a:lnTo>
                <a:lnTo>
                  <a:pt x="1489075" y="994409"/>
                </a:lnTo>
                <a:lnTo>
                  <a:pt x="1501775" y="949959"/>
                </a:lnTo>
                <a:lnTo>
                  <a:pt x="1511935" y="904239"/>
                </a:lnTo>
                <a:lnTo>
                  <a:pt x="1519555" y="857884"/>
                </a:lnTo>
                <a:lnTo>
                  <a:pt x="1524000" y="810259"/>
                </a:lnTo>
                <a:lnTo>
                  <a:pt x="1525270" y="761999"/>
                </a:lnTo>
                <a:lnTo>
                  <a:pt x="1524000" y="713739"/>
                </a:lnTo>
                <a:lnTo>
                  <a:pt x="1519555" y="666749"/>
                </a:lnTo>
                <a:lnTo>
                  <a:pt x="1511935" y="619759"/>
                </a:lnTo>
                <a:lnTo>
                  <a:pt x="1501775" y="574674"/>
                </a:lnTo>
                <a:lnTo>
                  <a:pt x="1489075" y="530224"/>
                </a:lnTo>
                <a:lnTo>
                  <a:pt x="1473835" y="486409"/>
                </a:lnTo>
                <a:lnTo>
                  <a:pt x="1456055" y="444499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904"/>
                </a:lnTo>
                <a:lnTo>
                  <a:pt x="1301750" y="223519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4"/>
                </a:lnTo>
                <a:lnTo>
                  <a:pt x="1160145" y="111759"/>
                </a:lnTo>
                <a:lnTo>
                  <a:pt x="1120775" y="89534"/>
                </a:lnTo>
                <a:lnTo>
                  <a:pt x="1080135" y="69214"/>
                </a:lnTo>
                <a:lnTo>
                  <a:pt x="1038225" y="51434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4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609466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3334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4"/>
                </a:lnTo>
                <a:lnTo>
                  <a:pt x="443865" y="69214"/>
                </a:lnTo>
                <a:lnTo>
                  <a:pt x="403225" y="89534"/>
                </a:lnTo>
                <a:lnTo>
                  <a:pt x="363855" y="111759"/>
                </a:lnTo>
                <a:lnTo>
                  <a:pt x="326390" y="136524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6389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499"/>
                </a:lnTo>
                <a:lnTo>
                  <a:pt x="50800" y="486409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19759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4"/>
                </a:lnTo>
                <a:lnTo>
                  <a:pt x="222885" y="1301114"/>
                </a:lnTo>
                <a:lnTo>
                  <a:pt x="255270" y="1331594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4464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4464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4"/>
                </a:lnTo>
                <a:lnTo>
                  <a:pt x="1299210" y="1301114"/>
                </a:lnTo>
                <a:lnTo>
                  <a:pt x="1330325" y="1268094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749"/>
                </a:lnTo>
                <a:lnTo>
                  <a:pt x="1508760" y="619759"/>
                </a:lnTo>
                <a:lnTo>
                  <a:pt x="1499235" y="574674"/>
                </a:lnTo>
                <a:lnTo>
                  <a:pt x="1486535" y="530224"/>
                </a:lnTo>
                <a:lnTo>
                  <a:pt x="1470660" y="486409"/>
                </a:lnTo>
                <a:lnTo>
                  <a:pt x="1453515" y="444499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6389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4"/>
                </a:lnTo>
                <a:lnTo>
                  <a:pt x="1158240" y="111759"/>
                </a:lnTo>
                <a:lnTo>
                  <a:pt x="1118870" y="89534"/>
                </a:lnTo>
                <a:lnTo>
                  <a:pt x="1078230" y="69214"/>
                </a:lnTo>
                <a:lnTo>
                  <a:pt x="1036320" y="51434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4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610102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40"/>
                </a:lnTo>
                <a:lnTo>
                  <a:pt x="1518285" y="666750"/>
                </a:lnTo>
                <a:lnTo>
                  <a:pt x="1510665" y="619760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5"/>
                </a:lnTo>
                <a:lnTo>
                  <a:pt x="1454785" y="444500"/>
                </a:lnTo>
                <a:lnTo>
                  <a:pt x="1435100" y="403860"/>
                </a:lnTo>
                <a:lnTo>
                  <a:pt x="1412240" y="364490"/>
                </a:lnTo>
                <a:lnTo>
                  <a:pt x="1387475" y="327025"/>
                </a:lnTo>
                <a:lnTo>
                  <a:pt x="1360805" y="290830"/>
                </a:lnTo>
                <a:lnTo>
                  <a:pt x="1331595" y="255905"/>
                </a:lnTo>
                <a:lnTo>
                  <a:pt x="1301115" y="223520"/>
                </a:lnTo>
                <a:lnTo>
                  <a:pt x="1268095" y="192405"/>
                </a:lnTo>
                <a:lnTo>
                  <a:pt x="1233805" y="163830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9535"/>
                </a:lnTo>
                <a:lnTo>
                  <a:pt x="1079500" y="69215"/>
                </a:lnTo>
                <a:lnTo>
                  <a:pt x="1037590" y="51435"/>
                </a:lnTo>
                <a:lnTo>
                  <a:pt x="994410" y="36195"/>
                </a:lnTo>
                <a:lnTo>
                  <a:pt x="949960" y="23495"/>
                </a:lnTo>
                <a:lnTo>
                  <a:pt x="904240" y="13335"/>
                </a:lnTo>
                <a:lnTo>
                  <a:pt x="857885" y="6350"/>
                </a:lnTo>
                <a:lnTo>
                  <a:pt x="810260" y="1905"/>
                </a:lnTo>
                <a:lnTo>
                  <a:pt x="762000" y="0"/>
                </a:lnTo>
                <a:lnTo>
                  <a:pt x="713740" y="1905"/>
                </a:lnTo>
                <a:lnTo>
                  <a:pt x="666750" y="6350"/>
                </a:lnTo>
                <a:lnTo>
                  <a:pt x="619760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6410" y="51435"/>
                </a:lnTo>
                <a:lnTo>
                  <a:pt x="444500" y="69215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830"/>
                </a:lnTo>
                <a:lnTo>
                  <a:pt x="255905" y="192405"/>
                </a:lnTo>
                <a:lnTo>
                  <a:pt x="223520" y="223520"/>
                </a:lnTo>
                <a:lnTo>
                  <a:pt x="192405" y="255905"/>
                </a:lnTo>
                <a:lnTo>
                  <a:pt x="163195" y="290830"/>
                </a:lnTo>
                <a:lnTo>
                  <a:pt x="136525" y="327025"/>
                </a:lnTo>
                <a:lnTo>
                  <a:pt x="111760" y="364490"/>
                </a:lnTo>
                <a:lnTo>
                  <a:pt x="89535" y="403860"/>
                </a:lnTo>
                <a:lnTo>
                  <a:pt x="69215" y="444500"/>
                </a:lnTo>
                <a:lnTo>
                  <a:pt x="51435" y="487045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19760"/>
                </a:lnTo>
                <a:lnTo>
                  <a:pt x="6350" y="666750"/>
                </a:lnTo>
                <a:lnTo>
                  <a:pt x="1905" y="713740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885"/>
                </a:lnTo>
                <a:lnTo>
                  <a:pt x="13335" y="904240"/>
                </a:lnTo>
                <a:lnTo>
                  <a:pt x="23495" y="949960"/>
                </a:lnTo>
                <a:lnTo>
                  <a:pt x="36195" y="994410"/>
                </a:lnTo>
                <a:lnTo>
                  <a:pt x="51435" y="1037590"/>
                </a:lnTo>
                <a:lnTo>
                  <a:pt x="69215" y="1079500"/>
                </a:lnTo>
                <a:lnTo>
                  <a:pt x="89535" y="1120140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3520" y="1301115"/>
                </a:lnTo>
                <a:lnTo>
                  <a:pt x="255905" y="1331595"/>
                </a:lnTo>
                <a:lnTo>
                  <a:pt x="290830" y="1360805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5100"/>
                </a:lnTo>
                <a:lnTo>
                  <a:pt x="444500" y="1454785"/>
                </a:lnTo>
                <a:lnTo>
                  <a:pt x="486410" y="1473200"/>
                </a:lnTo>
                <a:lnTo>
                  <a:pt x="530225" y="1488440"/>
                </a:lnTo>
                <a:lnTo>
                  <a:pt x="574675" y="1501140"/>
                </a:lnTo>
                <a:lnTo>
                  <a:pt x="619760" y="1510665"/>
                </a:lnTo>
                <a:lnTo>
                  <a:pt x="666750" y="1518285"/>
                </a:lnTo>
                <a:lnTo>
                  <a:pt x="713740" y="1522730"/>
                </a:lnTo>
                <a:lnTo>
                  <a:pt x="762000" y="1524000"/>
                </a:lnTo>
                <a:lnTo>
                  <a:pt x="810260" y="1522730"/>
                </a:lnTo>
                <a:lnTo>
                  <a:pt x="857885" y="1518285"/>
                </a:lnTo>
                <a:lnTo>
                  <a:pt x="904240" y="1510665"/>
                </a:lnTo>
                <a:lnTo>
                  <a:pt x="949960" y="1501140"/>
                </a:lnTo>
                <a:lnTo>
                  <a:pt x="994410" y="1488440"/>
                </a:lnTo>
                <a:lnTo>
                  <a:pt x="1037590" y="1473200"/>
                </a:lnTo>
                <a:lnTo>
                  <a:pt x="1079500" y="1454785"/>
                </a:lnTo>
                <a:lnTo>
                  <a:pt x="1120140" y="1435100"/>
                </a:lnTo>
                <a:lnTo>
                  <a:pt x="1159510" y="1412240"/>
                </a:lnTo>
                <a:lnTo>
                  <a:pt x="1197610" y="1387475"/>
                </a:lnTo>
                <a:lnTo>
                  <a:pt x="1233805" y="1360805"/>
                </a:lnTo>
                <a:lnTo>
                  <a:pt x="1268095" y="1331595"/>
                </a:lnTo>
                <a:lnTo>
                  <a:pt x="1301115" y="1301115"/>
                </a:lnTo>
                <a:lnTo>
                  <a:pt x="1331595" y="1268095"/>
                </a:lnTo>
                <a:lnTo>
                  <a:pt x="1360805" y="1233805"/>
                </a:lnTo>
                <a:lnTo>
                  <a:pt x="1387475" y="1197610"/>
                </a:lnTo>
                <a:lnTo>
                  <a:pt x="1412240" y="1159510"/>
                </a:lnTo>
                <a:lnTo>
                  <a:pt x="1435100" y="1120140"/>
                </a:lnTo>
                <a:lnTo>
                  <a:pt x="1454785" y="1079500"/>
                </a:lnTo>
                <a:lnTo>
                  <a:pt x="1472565" y="1037590"/>
                </a:lnTo>
                <a:lnTo>
                  <a:pt x="1488440" y="994410"/>
                </a:lnTo>
                <a:lnTo>
                  <a:pt x="1501140" y="949960"/>
                </a:lnTo>
                <a:lnTo>
                  <a:pt x="1510665" y="904240"/>
                </a:lnTo>
                <a:lnTo>
                  <a:pt x="1518285" y="857885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38201" y="655065"/>
            <a:ext cx="7239000" cy="5520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nl-NL" sz="3500" dirty="0" smtClean="0">
                <a:solidFill>
                  <a:srgbClr val="202089"/>
                </a:solidFill>
              </a:rPr>
              <a:t>ANNEX: </a:t>
            </a:r>
            <a:r>
              <a:rPr sz="3500" dirty="0" smtClean="0">
                <a:solidFill>
                  <a:srgbClr val="202089"/>
                </a:solidFill>
              </a:rPr>
              <a:t>COMPANY</a:t>
            </a:r>
            <a:r>
              <a:rPr sz="3500" spc="-55" dirty="0" smtClean="0">
                <a:solidFill>
                  <a:srgbClr val="202089"/>
                </a:solidFill>
              </a:rPr>
              <a:t> </a:t>
            </a:r>
            <a:r>
              <a:rPr sz="3500" spc="-5" dirty="0">
                <a:solidFill>
                  <a:srgbClr val="202089"/>
                </a:solidFill>
              </a:rPr>
              <a:t>FORMATION</a:t>
            </a:r>
            <a:endParaRPr sz="3500" dirty="0"/>
          </a:p>
        </p:txBody>
      </p:sp>
      <p:sp>
        <p:nvSpPr>
          <p:cNvPr id="9" name="object 9"/>
          <p:cNvSpPr txBox="1"/>
          <p:nvPr/>
        </p:nvSpPr>
        <p:spPr>
          <a:xfrm>
            <a:off x="624331" y="1112443"/>
            <a:ext cx="7583170" cy="4910455"/>
          </a:xfrm>
          <a:prstGeom prst="rect">
            <a:avLst/>
          </a:prstGeom>
        </p:spPr>
        <p:txBody>
          <a:bodyPr vert="horz" wrap="square" lIns="0" tIns="193040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152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200" b="1" spc="-5" dirty="0">
                <a:solidFill>
                  <a:srgbClr val="001F5F"/>
                </a:solidFill>
                <a:latin typeface="Arial"/>
                <a:cs typeface="Arial"/>
              </a:rPr>
              <a:t>Company</a:t>
            </a:r>
            <a:r>
              <a:rPr sz="22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Arial"/>
                <a:cs typeface="Arial"/>
              </a:rPr>
              <a:t>forms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0000"/>
              </a:buClr>
              <a:buFont typeface="Wingdings"/>
              <a:buChar char=""/>
            </a:pPr>
            <a:endParaRPr sz="3200" dirty="0">
              <a:latin typeface="Arial"/>
              <a:cs typeface="Arial"/>
            </a:endParaRPr>
          </a:p>
          <a:p>
            <a:pPr marL="582930" marR="456565" lvl="1" indent="-278130">
              <a:lnSpc>
                <a:spcPts val="2180"/>
              </a:lnSpc>
              <a:buClr>
                <a:srgbClr val="FF0000"/>
              </a:buClr>
              <a:buSzPct val="150000"/>
              <a:buChar char="•"/>
              <a:tabLst>
                <a:tab pos="58356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There are three main private company forms for both  domestic and foreign-invested</a:t>
            </a:r>
            <a:r>
              <a:rPr sz="2200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enterprises:</a:t>
            </a:r>
            <a:endParaRPr sz="22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FF0000"/>
              </a:buClr>
              <a:buFont typeface="Arial"/>
              <a:buChar char="•"/>
            </a:pPr>
            <a:endParaRPr sz="2400" dirty="0">
              <a:latin typeface="Arial"/>
              <a:cs typeface="Arial"/>
            </a:endParaRPr>
          </a:p>
          <a:p>
            <a:pPr marL="866140" lvl="2" indent="-285750">
              <a:lnSpc>
                <a:spcPct val="100000"/>
              </a:lnSpc>
              <a:buClr>
                <a:srgbClr val="FF0000"/>
              </a:buClr>
              <a:buSzPct val="150000"/>
              <a:buChar char="•"/>
              <a:tabLst>
                <a:tab pos="86677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single member limited liability company</a:t>
            </a:r>
            <a:r>
              <a:rPr sz="2200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(SLLC);</a:t>
            </a:r>
            <a:endParaRPr sz="2200" dirty="0">
              <a:latin typeface="Arial"/>
              <a:cs typeface="Arial"/>
            </a:endParaRPr>
          </a:p>
          <a:p>
            <a:pPr marL="866140" lvl="2" indent="-285750">
              <a:lnSpc>
                <a:spcPct val="100000"/>
              </a:lnSpc>
              <a:spcBef>
                <a:spcPts val="2795"/>
              </a:spcBef>
              <a:buClr>
                <a:srgbClr val="FF0000"/>
              </a:buClr>
              <a:buSzPct val="150000"/>
              <a:buChar char="•"/>
              <a:tabLst>
                <a:tab pos="86677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multiple member limited liability company (MLLC);</a:t>
            </a:r>
            <a:r>
              <a:rPr sz="2200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endParaRPr sz="2200" dirty="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40"/>
              </a:spcBef>
              <a:buClr>
                <a:srgbClr val="FF0000"/>
              </a:buClr>
              <a:buFont typeface="Arial"/>
              <a:buChar char="•"/>
            </a:pPr>
            <a:endParaRPr sz="2900" dirty="0">
              <a:latin typeface="Arial"/>
              <a:cs typeface="Arial"/>
            </a:endParaRPr>
          </a:p>
          <a:p>
            <a:pPr marL="867410" marR="525145" lvl="2" indent="-287020">
              <a:lnSpc>
                <a:spcPts val="2180"/>
              </a:lnSpc>
              <a:buClr>
                <a:srgbClr val="FF0000"/>
              </a:buClr>
              <a:buSzPct val="150000"/>
              <a:buChar char="•"/>
              <a:tabLst>
                <a:tab pos="866775" algn="l"/>
                <a:tab pos="5853430" algn="l"/>
                <a:tab pos="653605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areho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2200" spc="-15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200" spc="19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mpany,</a:t>
            </a:r>
            <a:r>
              <a:rPr sz="2200" spc="-1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also</a:t>
            </a:r>
            <a:r>
              <a:rPr sz="2200" spc="1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ref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rred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2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as</a:t>
            </a:r>
            <a:r>
              <a:rPr sz="2200" spc="1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joint  </a:t>
            </a:r>
            <a:r>
              <a:rPr sz="2200" spc="-20" dirty="0">
                <a:solidFill>
                  <a:srgbClr val="001F5F"/>
                </a:solidFill>
                <a:latin typeface="Arial"/>
                <a:cs typeface="Arial"/>
              </a:rPr>
              <a:t>stock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company</a:t>
            </a:r>
            <a:r>
              <a:rPr sz="2200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(JSC).</a:t>
            </a:r>
            <a:endParaRPr sz="2200" dirty="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35"/>
              </a:spcBef>
              <a:buClr>
                <a:srgbClr val="FF0000"/>
              </a:buClr>
              <a:buFont typeface="Arial"/>
              <a:buChar char="•"/>
            </a:pPr>
            <a:endParaRPr sz="2900" dirty="0">
              <a:latin typeface="Arial"/>
              <a:cs typeface="Arial"/>
            </a:endParaRPr>
          </a:p>
          <a:p>
            <a:pPr marL="584200" marR="289560" lvl="1" indent="-279400">
              <a:lnSpc>
                <a:spcPts val="2180"/>
              </a:lnSpc>
              <a:buClr>
                <a:srgbClr val="FF0000"/>
              </a:buClr>
              <a:buSzPct val="150000"/>
              <a:buChar char="•"/>
              <a:tabLst>
                <a:tab pos="58356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Other less common forms include sole proprietorship  </a:t>
            </a:r>
            <a:r>
              <a:rPr sz="2200" spc="-30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partnership</a:t>
            </a:r>
            <a:r>
              <a:rPr sz="2200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companies.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3119" y="5588"/>
            <a:ext cx="679323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202089"/>
                </a:solidFill>
              </a:rPr>
              <a:t>COMPANY </a:t>
            </a:r>
            <a:r>
              <a:rPr sz="3500" spc="-5" dirty="0">
                <a:solidFill>
                  <a:srgbClr val="202089"/>
                </a:solidFill>
              </a:rPr>
              <a:t>FORMATION</a:t>
            </a:r>
            <a:r>
              <a:rPr sz="3500" spc="-30" dirty="0">
                <a:solidFill>
                  <a:srgbClr val="202089"/>
                </a:solidFill>
              </a:rPr>
              <a:t> </a:t>
            </a:r>
            <a:r>
              <a:rPr sz="3500" spc="-5" dirty="0">
                <a:solidFill>
                  <a:srgbClr val="202089"/>
                </a:solidFill>
              </a:rPr>
              <a:t>(CONT)</a:t>
            </a:r>
            <a:endParaRPr sz="3500"/>
          </a:p>
        </p:txBody>
      </p:sp>
      <p:sp>
        <p:nvSpPr>
          <p:cNvPr id="3" name="object 3"/>
          <p:cNvSpPr txBox="1"/>
          <p:nvPr/>
        </p:nvSpPr>
        <p:spPr>
          <a:xfrm>
            <a:off x="50292" y="6046428"/>
            <a:ext cx="219519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i="1" dirty="0">
                <a:latin typeface="Arial"/>
                <a:cs typeface="Arial"/>
              </a:rPr>
              <a:t>voted </a:t>
            </a:r>
            <a:r>
              <a:rPr sz="1200" b="1" i="1" spc="-5" dirty="0">
                <a:latin typeface="Arial"/>
                <a:cs typeface="Arial"/>
              </a:rPr>
              <a:t>“Vietnam Corporate</a:t>
            </a:r>
            <a:r>
              <a:rPr sz="1200" b="1" i="1" spc="-4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Law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2473" y="6046428"/>
            <a:ext cx="71374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i="1" spc="-5" dirty="0">
                <a:latin typeface="Arial"/>
                <a:cs typeface="Arial"/>
              </a:rPr>
              <a:t>The</a:t>
            </a:r>
            <a:r>
              <a:rPr sz="1200" b="1" i="1" spc="-75" dirty="0">
                <a:latin typeface="Arial"/>
                <a:cs typeface="Arial"/>
              </a:rPr>
              <a:t> </a:t>
            </a:r>
            <a:r>
              <a:rPr sz="1200" b="1" i="1" spc="-15" dirty="0">
                <a:latin typeface="Arial"/>
                <a:cs typeface="Arial"/>
              </a:rPr>
              <a:t>Year”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24092" y="6227514"/>
            <a:ext cx="3231515" cy="599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ts val="875"/>
              </a:lnSpc>
            </a:pPr>
            <a:r>
              <a:rPr sz="800" b="1" spc="-5" dirty="0">
                <a:latin typeface="Times New Roman"/>
                <a:cs typeface="Times New Roman"/>
              </a:rPr>
              <a:t>Copyright</a:t>
            </a:r>
            <a:r>
              <a:rPr sz="800" b="1" spc="40" dirty="0">
                <a:latin typeface="Times New Roman"/>
                <a:cs typeface="Times New Roman"/>
              </a:rPr>
              <a:t> </a:t>
            </a:r>
            <a:r>
              <a:rPr sz="800" b="1" spc="-5" dirty="0">
                <a:latin typeface="Times New Roman"/>
                <a:cs typeface="Times New Roman"/>
              </a:rPr>
              <a:t>©2013–</a:t>
            </a:r>
            <a:r>
              <a:rPr sz="800" b="1" spc="50" dirty="0">
                <a:latin typeface="Times New Roman"/>
                <a:cs typeface="Times New Roman"/>
              </a:rPr>
              <a:t> </a:t>
            </a:r>
            <a:r>
              <a:rPr sz="800" b="1" spc="-5" dirty="0">
                <a:latin typeface="Times New Roman"/>
                <a:cs typeface="Times New Roman"/>
              </a:rPr>
              <a:t>2014</a:t>
            </a:r>
            <a:r>
              <a:rPr sz="800" b="1" spc="50" dirty="0">
                <a:latin typeface="Times New Roman"/>
                <a:cs typeface="Times New Roman"/>
              </a:rPr>
              <a:t> </a:t>
            </a:r>
            <a:r>
              <a:rPr sz="800" b="1" spc="-5" dirty="0">
                <a:latin typeface="Times New Roman"/>
                <a:cs typeface="Times New Roman"/>
              </a:rPr>
              <a:t>VCI</a:t>
            </a:r>
            <a:r>
              <a:rPr sz="800" b="1" spc="40" dirty="0">
                <a:latin typeface="Times New Roman"/>
                <a:cs typeface="Times New Roman"/>
              </a:rPr>
              <a:t> </a:t>
            </a:r>
            <a:r>
              <a:rPr sz="800" b="1" spc="-5" dirty="0">
                <a:latin typeface="Times New Roman"/>
                <a:cs typeface="Times New Roman"/>
              </a:rPr>
              <a:t>Legal</a:t>
            </a:r>
            <a:r>
              <a:rPr sz="800" b="1" spc="50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All</a:t>
            </a:r>
            <a:r>
              <a:rPr sz="800" spc="4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right</a:t>
            </a:r>
            <a:r>
              <a:rPr sz="800" spc="50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reserved.</a:t>
            </a:r>
            <a:r>
              <a:rPr sz="800" spc="50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This</a:t>
            </a:r>
            <a:r>
              <a:rPr sz="800" spc="4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presentation</a:t>
            </a:r>
            <a:r>
              <a:rPr sz="800" spc="3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and</a:t>
            </a:r>
            <a:endParaRPr sz="800">
              <a:latin typeface="Times New Roman"/>
              <a:cs typeface="Times New Roman"/>
            </a:endParaRPr>
          </a:p>
          <a:p>
            <a:pPr algn="just">
              <a:lnSpc>
                <a:spcPct val="99600"/>
              </a:lnSpc>
            </a:pPr>
            <a:r>
              <a:rPr sz="800" dirty="0">
                <a:latin typeface="Times New Roman"/>
                <a:cs typeface="Times New Roman"/>
              </a:rPr>
              <a:t>its </a:t>
            </a:r>
            <a:r>
              <a:rPr sz="800" spc="-5" dirty="0">
                <a:latin typeface="Times New Roman"/>
                <a:cs typeface="Times New Roman"/>
              </a:rPr>
              <a:t>contents </a:t>
            </a:r>
            <a:r>
              <a:rPr sz="800" dirty="0">
                <a:latin typeface="Times New Roman"/>
                <a:cs typeface="Times New Roman"/>
              </a:rPr>
              <a:t>are </a:t>
            </a:r>
            <a:r>
              <a:rPr sz="800" spc="-5" dirty="0">
                <a:latin typeface="Times New Roman"/>
                <a:cs typeface="Times New Roman"/>
              </a:rPr>
              <a:t>copyrighted under applicable Vietnamese and international  laws. Contents of this Presentation</a:t>
            </a:r>
            <a:r>
              <a:rPr sz="800" i="1" spc="-5" dirty="0">
                <a:latin typeface="Times New Roman"/>
                <a:cs typeface="Times New Roman"/>
              </a:rPr>
              <a:t>, </a:t>
            </a:r>
            <a:r>
              <a:rPr sz="800" dirty="0">
                <a:latin typeface="Times New Roman"/>
                <a:cs typeface="Times New Roman"/>
              </a:rPr>
              <a:t>in </a:t>
            </a:r>
            <a:r>
              <a:rPr sz="800" spc="-10" dirty="0">
                <a:latin typeface="Times New Roman"/>
                <a:cs typeface="Times New Roman"/>
              </a:rPr>
              <a:t>whole </a:t>
            </a:r>
            <a:r>
              <a:rPr sz="800" dirty="0">
                <a:latin typeface="Times New Roman"/>
                <a:cs typeface="Times New Roman"/>
              </a:rPr>
              <a:t>or in </a:t>
            </a:r>
            <a:r>
              <a:rPr sz="800" spc="-5" dirty="0">
                <a:latin typeface="Times New Roman"/>
                <a:cs typeface="Times New Roman"/>
              </a:rPr>
              <a:t>part, could not </a:t>
            </a:r>
            <a:r>
              <a:rPr sz="800" dirty="0">
                <a:latin typeface="Times New Roman"/>
                <a:cs typeface="Times New Roman"/>
              </a:rPr>
              <a:t>be </a:t>
            </a:r>
            <a:r>
              <a:rPr sz="800" spc="-5" dirty="0">
                <a:latin typeface="Times New Roman"/>
                <a:cs typeface="Times New Roman"/>
              </a:rPr>
              <a:t>used  without </a:t>
            </a:r>
            <a:r>
              <a:rPr sz="800" dirty="0">
                <a:latin typeface="Times New Roman"/>
                <a:cs typeface="Times New Roman"/>
              </a:rPr>
              <a:t>the </a:t>
            </a:r>
            <a:r>
              <a:rPr sz="800" spc="-5" dirty="0">
                <a:latin typeface="Times New Roman"/>
                <a:cs typeface="Times New Roman"/>
              </a:rPr>
              <a:t>authorization of the author </a:t>
            </a:r>
            <a:r>
              <a:rPr sz="800" dirty="0">
                <a:latin typeface="Times New Roman"/>
                <a:cs typeface="Times New Roman"/>
              </a:rPr>
              <a:t>in </a:t>
            </a:r>
            <a:r>
              <a:rPr sz="800" spc="-5" dirty="0">
                <a:latin typeface="Times New Roman"/>
                <a:cs typeface="Times New Roman"/>
              </a:rPr>
              <a:t>writing. Any unauthorized use </a:t>
            </a:r>
            <a:r>
              <a:rPr sz="800" dirty="0">
                <a:latin typeface="Times New Roman"/>
                <a:cs typeface="Times New Roman"/>
              </a:rPr>
              <a:t>is  </a:t>
            </a:r>
            <a:r>
              <a:rPr sz="800" spc="-5" dirty="0">
                <a:latin typeface="Times New Roman"/>
                <a:cs typeface="Times New Roman"/>
              </a:rPr>
              <a:t>subject </a:t>
            </a:r>
            <a:r>
              <a:rPr sz="800" dirty="0">
                <a:latin typeface="Times New Roman"/>
                <a:cs typeface="Times New Roman"/>
              </a:rPr>
              <a:t>to be </a:t>
            </a:r>
            <a:r>
              <a:rPr sz="800" spc="-5" dirty="0">
                <a:latin typeface="Times New Roman"/>
                <a:cs typeface="Times New Roman"/>
              </a:rPr>
              <a:t>penalized under applicable laws </a:t>
            </a:r>
            <a:r>
              <a:rPr sz="800" dirty="0">
                <a:latin typeface="Times New Roman"/>
                <a:cs typeface="Times New Roman"/>
              </a:rPr>
              <a:t>and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regulations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972300" y="1600200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270"/>
                </a:lnTo>
                <a:lnTo>
                  <a:pt x="666115" y="5714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2970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29"/>
                </a:lnTo>
                <a:lnTo>
                  <a:pt x="89534" y="1118870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8870"/>
                </a:lnTo>
                <a:lnTo>
                  <a:pt x="1454784" y="1078229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70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5714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80329" y="160020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29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4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4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90265" y="160083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89629" y="3273425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4"/>
                </a:lnTo>
                <a:lnTo>
                  <a:pt x="222885" y="223520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89"/>
                </a:lnTo>
                <a:lnTo>
                  <a:pt x="69215" y="1079500"/>
                </a:lnTo>
                <a:lnTo>
                  <a:pt x="88900" y="1120139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2885" y="1301114"/>
                </a:lnTo>
                <a:lnTo>
                  <a:pt x="255905" y="1331595"/>
                </a:lnTo>
                <a:lnTo>
                  <a:pt x="290195" y="1360805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4785"/>
                </a:lnTo>
                <a:lnTo>
                  <a:pt x="487045" y="1472564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20395" y="1510664"/>
                </a:lnTo>
                <a:lnTo>
                  <a:pt x="666750" y="1518285"/>
                </a:lnTo>
                <a:lnTo>
                  <a:pt x="714375" y="1522730"/>
                </a:lnTo>
                <a:lnTo>
                  <a:pt x="762635" y="1524000"/>
                </a:lnTo>
                <a:lnTo>
                  <a:pt x="810895" y="1522730"/>
                </a:lnTo>
                <a:lnTo>
                  <a:pt x="857885" y="1518285"/>
                </a:lnTo>
                <a:lnTo>
                  <a:pt x="904875" y="1510664"/>
                </a:lnTo>
                <a:lnTo>
                  <a:pt x="950595" y="1501139"/>
                </a:lnTo>
                <a:lnTo>
                  <a:pt x="995045" y="1488439"/>
                </a:lnTo>
                <a:lnTo>
                  <a:pt x="1038225" y="1472564"/>
                </a:lnTo>
                <a:lnTo>
                  <a:pt x="1080135" y="1454785"/>
                </a:lnTo>
                <a:lnTo>
                  <a:pt x="1120775" y="1435100"/>
                </a:lnTo>
                <a:lnTo>
                  <a:pt x="1160145" y="1412239"/>
                </a:lnTo>
                <a:lnTo>
                  <a:pt x="1198245" y="1387475"/>
                </a:lnTo>
                <a:lnTo>
                  <a:pt x="1234440" y="1360805"/>
                </a:lnTo>
                <a:lnTo>
                  <a:pt x="1269365" y="1331595"/>
                </a:lnTo>
                <a:lnTo>
                  <a:pt x="1301750" y="1301114"/>
                </a:lnTo>
                <a:lnTo>
                  <a:pt x="1332865" y="1268095"/>
                </a:lnTo>
                <a:lnTo>
                  <a:pt x="1361440" y="1233805"/>
                </a:lnTo>
                <a:lnTo>
                  <a:pt x="1388745" y="1197610"/>
                </a:lnTo>
                <a:lnTo>
                  <a:pt x="1413510" y="1159510"/>
                </a:lnTo>
                <a:lnTo>
                  <a:pt x="1435735" y="1120139"/>
                </a:lnTo>
                <a:lnTo>
                  <a:pt x="1456055" y="1079500"/>
                </a:lnTo>
                <a:lnTo>
                  <a:pt x="1473835" y="1037589"/>
                </a:lnTo>
                <a:lnTo>
                  <a:pt x="1489075" y="994410"/>
                </a:lnTo>
                <a:lnTo>
                  <a:pt x="1501775" y="949960"/>
                </a:lnTo>
                <a:lnTo>
                  <a:pt x="1511935" y="904239"/>
                </a:lnTo>
                <a:lnTo>
                  <a:pt x="1519555" y="857885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3739"/>
                </a:lnTo>
                <a:lnTo>
                  <a:pt x="1519555" y="666750"/>
                </a:lnTo>
                <a:lnTo>
                  <a:pt x="1511935" y="619760"/>
                </a:lnTo>
                <a:lnTo>
                  <a:pt x="1501775" y="574675"/>
                </a:lnTo>
                <a:lnTo>
                  <a:pt x="1489075" y="530225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7025"/>
                </a:lnTo>
                <a:lnTo>
                  <a:pt x="1361440" y="290829"/>
                </a:lnTo>
                <a:lnTo>
                  <a:pt x="1332865" y="255904"/>
                </a:lnTo>
                <a:lnTo>
                  <a:pt x="1301750" y="223520"/>
                </a:lnTo>
                <a:lnTo>
                  <a:pt x="1269365" y="192404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59889" y="3273425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50"/>
                </a:lnTo>
                <a:lnTo>
                  <a:pt x="619125" y="13335"/>
                </a:lnTo>
                <a:lnTo>
                  <a:pt x="573405" y="23495"/>
                </a:lnTo>
                <a:lnTo>
                  <a:pt x="528955" y="36195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270" y="192404"/>
                </a:lnTo>
                <a:lnTo>
                  <a:pt x="222885" y="223520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139"/>
                </a:lnTo>
                <a:lnTo>
                  <a:pt x="111125" y="1159510"/>
                </a:lnTo>
                <a:lnTo>
                  <a:pt x="135890" y="1197610"/>
                </a:lnTo>
                <a:lnTo>
                  <a:pt x="163195" y="1233805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5"/>
                </a:lnTo>
                <a:lnTo>
                  <a:pt x="326390" y="1387475"/>
                </a:lnTo>
                <a:lnTo>
                  <a:pt x="363855" y="1412239"/>
                </a:lnTo>
                <a:lnTo>
                  <a:pt x="403225" y="1435100"/>
                </a:lnTo>
                <a:lnTo>
                  <a:pt x="443865" y="1454785"/>
                </a:lnTo>
                <a:lnTo>
                  <a:pt x="485775" y="1472564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5"/>
                </a:lnTo>
                <a:lnTo>
                  <a:pt x="713105" y="1522730"/>
                </a:lnTo>
                <a:lnTo>
                  <a:pt x="760730" y="1524000"/>
                </a:lnTo>
                <a:lnTo>
                  <a:pt x="808990" y="1522730"/>
                </a:lnTo>
                <a:lnTo>
                  <a:pt x="856615" y="1518285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2564"/>
                </a:lnTo>
                <a:lnTo>
                  <a:pt x="1078230" y="1454785"/>
                </a:lnTo>
                <a:lnTo>
                  <a:pt x="1118870" y="1435100"/>
                </a:lnTo>
                <a:lnTo>
                  <a:pt x="1158240" y="1412239"/>
                </a:lnTo>
                <a:lnTo>
                  <a:pt x="1195705" y="1387475"/>
                </a:lnTo>
                <a:lnTo>
                  <a:pt x="1231900" y="1360805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5"/>
                </a:lnTo>
                <a:lnTo>
                  <a:pt x="1385570" y="1197610"/>
                </a:lnTo>
                <a:lnTo>
                  <a:pt x="1410335" y="1159510"/>
                </a:lnTo>
                <a:lnTo>
                  <a:pt x="1433195" y="1120139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4410"/>
                </a:lnTo>
                <a:lnTo>
                  <a:pt x="1499235" y="949960"/>
                </a:lnTo>
                <a:lnTo>
                  <a:pt x="1508760" y="904239"/>
                </a:lnTo>
                <a:lnTo>
                  <a:pt x="1516380" y="857885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750"/>
                </a:lnTo>
                <a:lnTo>
                  <a:pt x="1508760" y="619760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20"/>
                </a:lnTo>
                <a:lnTo>
                  <a:pt x="1266825" y="192404"/>
                </a:lnTo>
                <a:lnTo>
                  <a:pt x="1231900" y="163195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5"/>
                </a:lnTo>
                <a:lnTo>
                  <a:pt x="948690" y="23495"/>
                </a:lnTo>
                <a:lnTo>
                  <a:pt x="902970" y="13335"/>
                </a:lnTo>
                <a:lnTo>
                  <a:pt x="856615" y="6350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972934" y="3274059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4375"/>
                </a:lnTo>
                <a:lnTo>
                  <a:pt x="1518285" y="666750"/>
                </a:lnTo>
                <a:lnTo>
                  <a:pt x="1510665" y="620394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4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5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7044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20394"/>
                </a:lnTo>
                <a:lnTo>
                  <a:pt x="6350" y="666750"/>
                </a:lnTo>
                <a:lnTo>
                  <a:pt x="1905" y="714375"/>
                </a:lnTo>
                <a:lnTo>
                  <a:pt x="0" y="762000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500"/>
                </a:lnTo>
                <a:lnTo>
                  <a:pt x="89535" y="1120775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3520" y="1301114"/>
                </a:lnTo>
                <a:lnTo>
                  <a:pt x="255905" y="1332229"/>
                </a:lnTo>
                <a:lnTo>
                  <a:pt x="290830" y="1360804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5420"/>
                </a:lnTo>
                <a:lnTo>
                  <a:pt x="486410" y="1473200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1300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4000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1300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200"/>
                </a:lnTo>
                <a:lnTo>
                  <a:pt x="1079500" y="1455420"/>
                </a:lnTo>
                <a:lnTo>
                  <a:pt x="1120140" y="1435100"/>
                </a:lnTo>
                <a:lnTo>
                  <a:pt x="1159510" y="1412239"/>
                </a:lnTo>
                <a:lnTo>
                  <a:pt x="1197610" y="1387475"/>
                </a:lnTo>
                <a:lnTo>
                  <a:pt x="1233805" y="1360804"/>
                </a:lnTo>
                <a:lnTo>
                  <a:pt x="1268095" y="1332229"/>
                </a:lnTo>
                <a:lnTo>
                  <a:pt x="1301115" y="1301114"/>
                </a:lnTo>
                <a:lnTo>
                  <a:pt x="1331595" y="1268095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775"/>
                </a:lnTo>
                <a:lnTo>
                  <a:pt x="1454785" y="1079500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98395" y="6134277"/>
            <a:ext cx="705802" cy="204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75404" y="6091428"/>
            <a:ext cx="701039" cy="3806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83454" y="6136817"/>
            <a:ext cx="658368" cy="2971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43404" y="6310626"/>
            <a:ext cx="409575" cy="5466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0999498"/>
              </p:ext>
            </p:extLst>
          </p:nvPr>
        </p:nvGraphicFramePr>
        <p:xfrm>
          <a:off x="0" y="792733"/>
          <a:ext cx="9140190" cy="60599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125"/>
                <a:gridCol w="3161665"/>
                <a:gridCol w="3454400"/>
              </a:tblGrid>
              <a:tr h="529590">
                <a:tc>
                  <a:txBody>
                    <a:bodyPr/>
                    <a:lstStyle/>
                    <a:p>
                      <a:pPr marL="1073150" marR="1059815" algn="l">
                        <a:lnSpc>
                          <a:spcPts val="1839"/>
                        </a:lnSpc>
                        <a:spcBef>
                          <a:spcPts val="340"/>
                        </a:spcBef>
                      </a:pPr>
                      <a:r>
                        <a:rPr lang="nl-NL" sz="16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SLLC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marL="12065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MLLC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marL="1630680" marR="1567180" algn="ctr">
                        <a:lnSpc>
                          <a:spcPts val="1839"/>
                        </a:lnSpc>
                        <a:spcBef>
                          <a:spcPts val="340"/>
                        </a:spcBef>
                      </a:pPr>
                      <a:r>
                        <a:rPr sz="16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JS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333CC"/>
                    </a:solidFill>
                  </a:tcPr>
                </a:tc>
              </a:tr>
              <a:tr h="456437">
                <a:tc gridSpan="3">
                  <a:txBody>
                    <a:bodyPr/>
                    <a:lstStyle/>
                    <a:p>
                      <a:pPr marL="3229610" marR="3176270" algn="ctr">
                        <a:lnSpc>
                          <a:spcPts val="1610"/>
                        </a:lnSpc>
                        <a:spcBef>
                          <a:spcPts val="335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Investors and the organizational  structures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34363">
                <a:tc>
                  <a:txBody>
                    <a:bodyPr/>
                    <a:lstStyle/>
                    <a:p>
                      <a:pPr marL="91440" marR="61594">
                        <a:lnSpc>
                          <a:spcPct val="101699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Investors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The sole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investor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may 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be an organization or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12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individual.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1440" marR="214629">
                        <a:lnSpc>
                          <a:spcPct val="94700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The organizational structure:  </a:t>
                      </a:r>
                      <a:r>
                        <a:rPr sz="1200" b="1" i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Model </a:t>
                      </a:r>
                      <a:r>
                        <a:rPr sz="1200" b="1" i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1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President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and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Director;  </a:t>
                      </a:r>
                      <a:r>
                        <a:rPr sz="1200" b="1" i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Model </a:t>
                      </a:r>
                      <a:r>
                        <a:rPr sz="1200" b="1" i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</a:t>
                      </a:r>
                      <a:r>
                        <a:rPr sz="1200" b="1" i="1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Members’ Council and  Director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72390" algn="just">
                        <a:lnSpc>
                          <a:spcPct val="93800"/>
                        </a:lnSpc>
                        <a:spcBef>
                          <a:spcPts val="355"/>
                        </a:spcBef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Investors: 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Two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or more 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investors,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limited by 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fifty 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investors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who may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be organizations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or 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individuals.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97155" marR="454659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The organizational structure: 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Members’ Council, President of the  Members’ Council,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Director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or General  Director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266700">
                        <a:lnSpc>
                          <a:spcPct val="101699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Investors: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Three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or more investors (no upper  limit)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who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may be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organizations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2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individuals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ts val="1415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The organizational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structure: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97155" marR="123189">
                        <a:lnSpc>
                          <a:spcPct val="93800"/>
                        </a:lnSpc>
                        <a:spcBef>
                          <a:spcPts val="65"/>
                        </a:spcBef>
                      </a:pPr>
                      <a:r>
                        <a:rPr sz="1200" b="1" i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Model </a:t>
                      </a:r>
                      <a:r>
                        <a:rPr sz="1200" b="1" i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1: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General Meeting Shareholders, Board  of Management, Board of Controllers and  Director; or </a:t>
                      </a:r>
                      <a:r>
                        <a:rPr sz="1200" b="1" i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Model </a:t>
                      </a:r>
                      <a:r>
                        <a:rPr sz="1200" b="1" i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2: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General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Meeting  Shareholders, Board of Management and  Director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F6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EB"/>
                    </a:solidFill>
                  </a:tcPr>
                </a:tc>
                <a:tc>
                  <a:txBody>
                    <a:bodyPr/>
                    <a:lstStyle/>
                    <a:p>
                      <a:pPr marR="146050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Capital</a:t>
                      </a:r>
                      <a:r>
                        <a:rPr sz="14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mobilization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EB"/>
                    </a:solidFill>
                  </a:tcPr>
                </a:tc>
              </a:tr>
              <a:tr h="1083945">
                <a:tc>
                  <a:txBody>
                    <a:bodyPr/>
                    <a:lstStyle/>
                    <a:p>
                      <a:pPr marL="91440" marR="76835" algn="just">
                        <a:lnSpc>
                          <a:spcPct val="94000"/>
                        </a:lnSpc>
                        <a:spcBef>
                          <a:spcPts val="33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Cannot issue shares. Subject to  conditions, can issue bonds to  raise capital, but not convertible  bonds.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295910">
                        <a:lnSpc>
                          <a:spcPts val="1360"/>
                        </a:lnSpc>
                        <a:spcBef>
                          <a:spcPts val="360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Subject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conditions, can issue bonds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to 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raise capital, but not convertible</a:t>
                      </a:r>
                      <a:r>
                        <a:rPr sz="12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bonds.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34290" algn="just">
                        <a:lnSpc>
                          <a:spcPct val="93900"/>
                        </a:lnSpc>
                        <a:spcBef>
                          <a:spcPts val="340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Must have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ordinary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shares and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may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have  preference shares, including voting, dividend,  redeemable preference shares and other types  stipulated in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charter. Subject to conditions, 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may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issue bonds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raise capital, including  convertible bond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F6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EB"/>
                    </a:solidFill>
                  </a:tcPr>
                </a:tc>
                <a:tc>
                  <a:txBody>
                    <a:bodyPr/>
                    <a:lstStyle/>
                    <a:p>
                      <a:pPr marR="204470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Transfer of</a:t>
                      </a:r>
                      <a:r>
                        <a:rPr sz="14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capital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EB"/>
                    </a:solidFill>
                  </a:tcPr>
                </a:tc>
              </a:tr>
              <a:tr h="1745233">
                <a:tc>
                  <a:txBody>
                    <a:bodyPr/>
                    <a:lstStyle/>
                    <a:p>
                      <a:pPr marL="91440" marR="74930" algn="just">
                        <a:lnSpc>
                          <a:spcPct val="93900"/>
                        </a:lnSpc>
                        <a:spcBef>
                          <a:spcPts val="34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Where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an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investor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transfers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only 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part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charter capital, the  SLLC must register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for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conversion  into an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 MLLC.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91440" marR="74295" algn="just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The new member must also be  registered in the</a:t>
                      </a:r>
                      <a:r>
                        <a:rPr sz="12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ERC.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77470" algn="just">
                        <a:lnSpc>
                          <a:spcPct val="93900"/>
                        </a:lnSpc>
                        <a:spcBef>
                          <a:spcPts val="340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An investor wishing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to transfer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all or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part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of 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its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capital contribution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must first offer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to sell  such share of capital contribution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all 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other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investors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proportionally.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7155" marR="77470" algn="just">
                        <a:lnSpc>
                          <a:spcPct val="9360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Member’s rights and obligations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are 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transferred when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transferee is  registered in the members’ registry  maintained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by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2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company.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34290" algn="just">
                        <a:lnSpc>
                          <a:spcPct val="94000"/>
                        </a:lnSpc>
                        <a:spcBef>
                          <a:spcPts val="345"/>
                        </a:spcBef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Shares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may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be freely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transferred (unless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they are 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subject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certain limitations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on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founding  shareholders in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first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three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years,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or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otherwise  restricted under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charter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law).</a:t>
                      </a:r>
                      <a:endParaRPr sz="11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97155" algn="just">
                        <a:lnSpc>
                          <a:spcPct val="100000"/>
                        </a:lnSpc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Voting preference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shares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may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not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be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transferred.</a:t>
                      </a:r>
                      <a:endParaRPr sz="11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97155" marR="32384" algn="just">
                        <a:lnSpc>
                          <a:spcPct val="94100"/>
                        </a:lnSpc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transfer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shares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will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be completed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when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 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new shareholder is registered in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shareholders’  registry maintained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by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company.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8E8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8631" y="25400"/>
            <a:ext cx="6985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COMPANY </a:t>
            </a:r>
            <a:r>
              <a:rPr dirty="0"/>
              <a:t>FORMATION</a:t>
            </a:r>
            <a:r>
              <a:rPr spc="-35" dirty="0"/>
              <a:t> </a:t>
            </a:r>
            <a:r>
              <a:rPr spc="-5" dirty="0"/>
              <a:t>(CONT)</a:t>
            </a:r>
          </a:p>
        </p:txBody>
      </p:sp>
      <p:sp>
        <p:nvSpPr>
          <p:cNvPr id="3" name="object 3"/>
          <p:cNvSpPr/>
          <p:nvPr/>
        </p:nvSpPr>
        <p:spPr>
          <a:xfrm>
            <a:off x="6972300" y="1590675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270"/>
                </a:lnTo>
                <a:lnTo>
                  <a:pt x="666115" y="5714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2970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29"/>
                </a:lnTo>
                <a:lnTo>
                  <a:pt x="89534" y="1118870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8870"/>
                </a:lnTo>
                <a:lnTo>
                  <a:pt x="1454784" y="1078229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70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5714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0329" y="159067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29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4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4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90265" y="159131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60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60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89629" y="3466719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4"/>
                </a:lnTo>
                <a:lnTo>
                  <a:pt x="666750" y="5714"/>
                </a:lnTo>
                <a:lnTo>
                  <a:pt x="620395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4"/>
                </a:lnTo>
                <a:lnTo>
                  <a:pt x="111760" y="364489"/>
                </a:lnTo>
                <a:lnTo>
                  <a:pt x="88900" y="403859"/>
                </a:lnTo>
                <a:lnTo>
                  <a:pt x="69215" y="444499"/>
                </a:lnTo>
                <a:lnTo>
                  <a:pt x="50800" y="486409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19759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9215" y="1079499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2885" y="1301114"/>
                </a:lnTo>
                <a:lnTo>
                  <a:pt x="255905" y="1331594"/>
                </a:lnTo>
                <a:lnTo>
                  <a:pt x="290195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4784"/>
                </a:lnTo>
                <a:lnTo>
                  <a:pt x="487045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20395" y="1510664"/>
                </a:lnTo>
                <a:lnTo>
                  <a:pt x="666750" y="1518284"/>
                </a:lnTo>
                <a:lnTo>
                  <a:pt x="714375" y="1522729"/>
                </a:lnTo>
                <a:lnTo>
                  <a:pt x="762635" y="1523999"/>
                </a:lnTo>
                <a:lnTo>
                  <a:pt x="810895" y="1522729"/>
                </a:lnTo>
                <a:lnTo>
                  <a:pt x="857885" y="1518284"/>
                </a:lnTo>
                <a:lnTo>
                  <a:pt x="904875" y="1510664"/>
                </a:lnTo>
                <a:lnTo>
                  <a:pt x="950595" y="1500504"/>
                </a:lnTo>
                <a:lnTo>
                  <a:pt x="995045" y="1487804"/>
                </a:lnTo>
                <a:lnTo>
                  <a:pt x="1038225" y="1472564"/>
                </a:lnTo>
                <a:lnTo>
                  <a:pt x="1080135" y="1454784"/>
                </a:lnTo>
                <a:lnTo>
                  <a:pt x="1120775" y="1435099"/>
                </a:lnTo>
                <a:lnTo>
                  <a:pt x="1160145" y="1412239"/>
                </a:lnTo>
                <a:lnTo>
                  <a:pt x="1198245" y="1387474"/>
                </a:lnTo>
                <a:lnTo>
                  <a:pt x="1234440" y="1360804"/>
                </a:lnTo>
                <a:lnTo>
                  <a:pt x="1269365" y="1331594"/>
                </a:lnTo>
                <a:lnTo>
                  <a:pt x="1301750" y="1301114"/>
                </a:lnTo>
                <a:lnTo>
                  <a:pt x="1332865" y="1268094"/>
                </a:lnTo>
                <a:lnTo>
                  <a:pt x="1361440" y="1233804"/>
                </a:lnTo>
                <a:lnTo>
                  <a:pt x="1388745" y="1197609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499"/>
                </a:lnTo>
                <a:lnTo>
                  <a:pt x="1473835" y="1037589"/>
                </a:lnTo>
                <a:lnTo>
                  <a:pt x="1489075" y="994409"/>
                </a:lnTo>
                <a:lnTo>
                  <a:pt x="1501775" y="949959"/>
                </a:lnTo>
                <a:lnTo>
                  <a:pt x="1511935" y="904239"/>
                </a:lnTo>
                <a:lnTo>
                  <a:pt x="1519555" y="857884"/>
                </a:lnTo>
                <a:lnTo>
                  <a:pt x="1524000" y="810259"/>
                </a:lnTo>
                <a:lnTo>
                  <a:pt x="1525270" y="761999"/>
                </a:lnTo>
                <a:lnTo>
                  <a:pt x="1524000" y="713739"/>
                </a:lnTo>
                <a:lnTo>
                  <a:pt x="1519555" y="666749"/>
                </a:lnTo>
                <a:lnTo>
                  <a:pt x="1511935" y="619759"/>
                </a:lnTo>
                <a:lnTo>
                  <a:pt x="1501775" y="574674"/>
                </a:lnTo>
                <a:lnTo>
                  <a:pt x="1489075" y="530224"/>
                </a:lnTo>
                <a:lnTo>
                  <a:pt x="1473835" y="486409"/>
                </a:lnTo>
                <a:lnTo>
                  <a:pt x="1456055" y="444499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7024"/>
                </a:lnTo>
                <a:lnTo>
                  <a:pt x="1361440" y="290829"/>
                </a:lnTo>
                <a:lnTo>
                  <a:pt x="1332865" y="255904"/>
                </a:lnTo>
                <a:lnTo>
                  <a:pt x="1301750" y="223519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59"/>
                </a:lnTo>
                <a:lnTo>
                  <a:pt x="1120775" y="89534"/>
                </a:lnTo>
                <a:lnTo>
                  <a:pt x="1080135" y="69214"/>
                </a:lnTo>
                <a:lnTo>
                  <a:pt x="1038225" y="51434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4"/>
                </a:lnTo>
                <a:lnTo>
                  <a:pt x="857885" y="5714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9889" y="3466719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5714"/>
                </a:lnTo>
                <a:lnTo>
                  <a:pt x="619125" y="13334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4"/>
                </a:lnTo>
                <a:lnTo>
                  <a:pt x="443865" y="69214"/>
                </a:lnTo>
                <a:lnTo>
                  <a:pt x="403225" y="89534"/>
                </a:lnTo>
                <a:lnTo>
                  <a:pt x="363855" y="111759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4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499"/>
                </a:lnTo>
                <a:lnTo>
                  <a:pt x="50800" y="486409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19759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4"/>
                </a:lnTo>
                <a:lnTo>
                  <a:pt x="222885" y="1301114"/>
                </a:lnTo>
                <a:lnTo>
                  <a:pt x="255270" y="1331594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5099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5099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4"/>
                </a:lnTo>
                <a:lnTo>
                  <a:pt x="1299210" y="1301114"/>
                </a:lnTo>
                <a:lnTo>
                  <a:pt x="1330325" y="1268094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749"/>
                </a:lnTo>
                <a:lnTo>
                  <a:pt x="1508760" y="619759"/>
                </a:lnTo>
                <a:lnTo>
                  <a:pt x="1499235" y="574674"/>
                </a:lnTo>
                <a:lnTo>
                  <a:pt x="1486535" y="530224"/>
                </a:lnTo>
                <a:lnTo>
                  <a:pt x="1470660" y="486409"/>
                </a:lnTo>
                <a:lnTo>
                  <a:pt x="1453515" y="444499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7024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5"/>
                </a:lnTo>
                <a:lnTo>
                  <a:pt x="1158240" y="111759"/>
                </a:lnTo>
                <a:lnTo>
                  <a:pt x="1118870" y="89534"/>
                </a:lnTo>
                <a:lnTo>
                  <a:pt x="1078230" y="69214"/>
                </a:lnTo>
                <a:lnTo>
                  <a:pt x="1036320" y="51434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4"/>
                </a:lnTo>
                <a:lnTo>
                  <a:pt x="856615" y="5714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72934" y="3467353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40"/>
                </a:lnTo>
                <a:lnTo>
                  <a:pt x="1518285" y="666750"/>
                </a:lnTo>
                <a:lnTo>
                  <a:pt x="1510665" y="620395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5"/>
                </a:lnTo>
                <a:lnTo>
                  <a:pt x="1454785" y="444500"/>
                </a:lnTo>
                <a:lnTo>
                  <a:pt x="1435100" y="403860"/>
                </a:lnTo>
                <a:lnTo>
                  <a:pt x="1412240" y="364490"/>
                </a:lnTo>
                <a:lnTo>
                  <a:pt x="1387475" y="327025"/>
                </a:lnTo>
                <a:lnTo>
                  <a:pt x="1360805" y="290830"/>
                </a:lnTo>
                <a:lnTo>
                  <a:pt x="1331595" y="255905"/>
                </a:lnTo>
                <a:lnTo>
                  <a:pt x="1301115" y="223520"/>
                </a:lnTo>
                <a:lnTo>
                  <a:pt x="1268095" y="192405"/>
                </a:lnTo>
                <a:lnTo>
                  <a:pt x="1233805" y="163830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9535"/>
                </a:lnTo>
                <a:lnTo>
                  <a:pt x="1079500" y="69215"/>
                </a:lnTo>
                <a:lnTo>
                  <a:pt x="1037590" y="51435"/>
                </a:lnTo>
                <a:lnTo>
                  <a:pt x="994410" y="36195"/>
                </a:lnTo>
                <a:lnTo>
                  <a:pt x="949960" y="23495"/>
                </a:lnTo>
                <a:lnTo>
                  <a:pt x="904240" y="13335"/>
                </a:lnTo>
                <a:lnTo>
                  <a:pt x="857885" y="6350"/>
                </a:lnTo>
                <a:lnTo>
                  <a:pt x="810260" y="1905"/>
                </a:lnTo>
                <a:lnTo>
                  <a:pt x="762000" y="0"/>
                </a:lnTo>
                <a:lnTo>
                  <a:pt x="713740" y="1905"/>
                </a:lnTo>
                <a:lnTo>
                  <a:pt x="666750" y="6350"/>
                </a:lnTo>
                <a:lnTo>
                  <a:pt x="619760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6410" y="51435"/>
                </a:lnTo>
                <a:lnTo>
                  <a:pt x="444500" y="69215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830"/>
                </a:lnTo>
                <a:lnTo>
                  <a:pt x="255905" y="192405"/>
                </a:lnTo>
                <a:lnTo>
                  <a:pt x="223520" y="223520"/>
                </a:lnTo>
                <a:lnTo>
                  <a:pt x="192405" y="255905"/>
                </a:lnTo>
                <a:lnTo>
                  <a:pt x="163195" y="290830"/>
                </a:lnTo>
                <a:lnTo>
                  <a:pt x="136525" y="327025"/>
                </a:lnTo>
                <a:lnTo>
                  <a:pt x="111760" y="364490"/>
                </a:lnTo>
                <a:lnTo>
                  <a:pt x="89535" y="403860"/>
                </a:lnTo>
                <a:lnTo>
                  <a:pt x="69215" y="444500"/>
                </a:lnTo>
                <a:lnTo>
                  <a:pt x="51435" y="487045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20395"/>
                </a:lnTo>
                <a:lnTo>
                  <a:pt x="6350" y="666750"/>
                </a:lnTo>
                <a:lnTo>
                  <a:pt x="1905" y="713740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885"/>
                </a:lnTo>
                <a:lnTo>
                  <a:pt x="13335" y="904240"/>
                </a:lnTo>
                <a:lnTo>
                  <a:pt x="23495" y="949960"/>
                </a:lnTo>
                <a:lnTo>
                  <a:pt x="36195" y="994410"/>
                </a:lnTo>
                <a:lnTo>
                  <a:pt x="51435" y="1037590"/>
                </a:lnTo>
                <a:lnTo>
                  <a:pt x="69215" y="1079500"/>
                </a:lnTo>
                <a:lnTo>
                  <a:pt x="89535" y="1120140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3520" y="1301115"/>
                </a:lnTo>
                <a:lnTo>
                  <a:pt x="255905" y="1332230"/>
                </a:lnTo>
                <a:lnTo>
                  <a:pt x="290830" y="1360805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5100"/>
                </a:lnTo>
                <a:lnTo>
                  <a:pt x="444500" y="1455420"/>
                </a:lnTo>
                <a:lnTo>
                  <a:pt x="486410" y="1473200"/>
                </a:lnTo>
                <a:lnTo>
                  <a:pt x="530225" y="1488440"/>
                </a:lnTo>
                <a:lnTo>
                  <a:pt x="574675" y="1501140"/>
                </a:lnTo>
                <a:lnTo>
                  <a:pt x="619760" y="1511300"/>
                </a:lnTo>
                <a:lnTo>
                  <a:pt x="666750" y="1518285"/>
                </a:lnTo>
                <a:lnTo>
                  <a:pt x="713740" y="1522730"/>
                </a:lnTo>
                <a:lnTo>
                  <a:pt x="762000" y="1524000"/>
                </a:lnTo>
                <a:lnTo>
                  <a:pt x="810260" y="1522730"/>
                </a:lnTo>
                <a:lnTo>
                  <a:pt x="857885" y="1518285"/>
                </a:lnTo>
                <a:lnTo>
                  <a:pt x="904240" y="1511300"/>
                </a:lnTo>
                <a:lnTo>
                  <a:pt x="949960" y="1501140"/>
                </a:lnTo>
                <a:lnTo>
                  <a:pt x="994410" y="1488440"/>
                </a:lnTo>
                <a:lnTo>
                  <a:pt x="1037590" y="1473200"/>
                </a:lnTo>
                <a:lnTo>
                  <a:pt x="1079500" y="1455420"/>
                </a:lnTo>
                <a:lnTo>
                  <a:pt x="1120140" y="1435100"/>
                </a:lnTo>
                <a:lnTo>
                  <a:pt x="1159510" y="1412240"/>
                </a:lnTo>
                <a:lnTo>
                  <a:pt x="1197610" y="1387475"/>
                </a:lnTo>
                <a:lnTo>
                  <a:pt x="1233805" y="1360805"/>
                </a:lnTo>
                <a:lnTo>
                  <a:pt x="1268095" y="1332230"/>
                </a:lnTo>
                <a:lnTo>
                  <a:pt x="1301115" y="1301115"/>
                </a:lnTo>
                <a:lnTo>
                  <a:pt x="1331595" y="1268095"/>
                </a:lnTo>
                <a:lnTo>
                  <a:pt x="1360805" y="1233805"/>
                </a:lnTo>
                <a:lnTo>
                  <a:pt x="1387475" y="1197610"/>
                </a:lnTo>
                <a:lnTo>
                  <a:pt x="1412240" y="1159510"/>
                </a:lnTo>
                <a:lnTo>
                  <a:pt x="1435100" y="1120140"/>
                </a:lnTo>
                <a:lnTo>
                  <a:pt x="1454785" y="1079500"/>
                </a:lnTo>
                <a:lnTo>
                  <a:pt x="1472565" y="1037590"/>
                </a:lnTo>
                <a:lnTo>
                  <a:pt x="1488440" y="994410"/>
                </a:lnTo>
                <a:lnTo>
                  <a:pt x="1501140" y="949960"/>
                </a:lnTo>
                <a:lnTo>
                  <a:pt x="1510665" y="904240"/>
                </a:lnTo>
                <a:lnTo>
                  <a:pt x="1518285" y="857885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73531" y="677926"/>
            <a:ext cx="8489315" cy="5328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3225" indent="-34036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40386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Enterprise Registration</a:t>
            </a:r>
            <a:r>
              <a:rPr sz="2400" b="1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Certificate</a:t>
            </a:r>
            <a:endParaRPr sz="2400">
              <a:latin typeface="Arial"/>
              <a:cs typeface="Arial"/>
            </a:endParaRPr>
          </a:p>
          <a:p>
            <a:pPr marL="633730" marR="900430" lvl="1" indent="-278130" algn="just">
              <a:lnSpc>
                <a:spcPct val="83300"/>
              </a:lnSpc>
              <a:spcBef>
                <a:spcPts val="1065"/>
              </a:spcBef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 enterprise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needs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to obtain an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ERC upon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its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establishment.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enterprise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has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legal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personality from the date of issue  of the</a:t>
            </a:r>
            <a:r>
              <a:rPr sz="2000" spc="1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ERC</a:t>
            </a:r>
            <a:endParaRPr sz="2000">
              <a:latin typeface="Arial"/>
              <a:cs typeface="Arial"/>
            </a:endParaRPr>
          </a:p>
          <a:p>
            <a:pPr marL="633730">
              <a:lnSpc>
                <a:spcPts val="1910"/>
              </a:lnSpc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(equivalent to a certificate of incorporation in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other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jurisdictions).</a:t>
            </a:r>
            <a:endParaRPr sz="2000">
              <a:latin typeface="Arial"/>
              <a:cs typeface="Arial"/>
            </a:endParaRPr>
          </a:p>
          <a:p>
            <a:pPr marL="633730" marR="1270635" lvl="1" indent="-278130">
              <a:lnSpc>
                <a:spcPts val="1989"/>
              </a:lnSpc>
              <a:spcBef>
                <a:spcPts val="935"/>
              </a:spcBef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establishment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a new foreign invested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enterprise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additionally requires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 IRC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before an ERC can be</a:t>
            </a:r>
            <a:r>
              <a:rPr sz="2000" spc="-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issued.</a:t>
            </a:r>
            <a:endParaRPr sz="2000">
              <a:latin typeface="Arial"/>
              <a:cs typeface="Arial"/>
            </a:endParaRPr>
          </a:p>
          <a:p>
            <a:pPr marL="403225" indent="-340360">
              <a:lnSpc>
                <a:spcPts val="2580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40386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Charter</a:t>
            </a:r>
            <a:endParaRPr sz="2400">
              <a:latin typeface="Arial"/>
              <a:cs typeface="Arial"/>
            </a:endParaRPr>
          </a:p>
          <a:p>
            <a:pPr marL="638175" marR="440055" lvl="1" indent="-288925">
              <a:lnSpc>
                <a:spcPct val="88500"/>
              </a:lnSpc>
              <a:spcBef>
                <a:spcPts val="595"/>
              </a:spcBef>
              <a:buClr>
                <a:srgbClr val="FF0000"/>
              </a:buClr>
              <a:buSzPct val="150000"/>
              <a:buChar char="•"/>
              <a:tabLst>
                <a:tab pos="638810" algn="l"/>
                <a:tab pos="1609725" algn="l"/>
                <a:tab pos="2256155" algn="l"/>
                <a:tab pos="2790825" algn="l"/>
                <a:tab pos="3562985" algn="l"/>
                <a:tab pos="4775200" algn="l"/>
                <a:tab pos="5689600" algn="l"/>
                <a:tab pos="6294120" algn="l"/>
                <a:tab pos="6827520" algn="l"/>
                <a:tab pos="755840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All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companies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must have a charter,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(equivalent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a constitution</a:t>
            </a:r>
            <a:r>
              <a:rPr sz="2000" spc="-2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or 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articles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association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a company in other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jurisdictions). The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charter	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sets	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out	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basic	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company	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details	and	the	rules	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for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management of the</a:t>
            </a:r>
            <a:r>
              <a:rPr sz="20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company</a:t>
            </a:r>
            <a:endParaRPr sz="2000">
              <a:latin typeface="Arial"/>
              <a:cs typeface="Arial"/>
            </a:endParaRPr>
          </a:p>
          <a:p>
            <a:pPr marL="408940" indent="-343535">
              <a:lnSpc>
                <a:spcPts val="2195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409575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Legal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representative</a:t>
            </a:r>
            <a:endParaRPr sz="2400">
              <a:latin typeface="Arial"/>
              <a:cs typeface="Arial"/>
            </a:endParaRPr>
          </a:p>
          <a:p>
            <a:pPr marL="631825" marR="43180" lvl="1" indent="-224790" algn="just">
              <a:lnSpc>
                <a:spcPts val="2270"/>
              </a:lnSpc>
              <a:spcBef>
                <a:spcPts val="320"/>
              </a:spcBef>
              <a:buClr>
                <a:srgbClr val="FF0000"/>
              </a:buClr>
              <a:buSzPct val="150000"/>
              <a:buChar char="•"/>
              <a:tabLst>
                <a:tab pos="63246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legal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representative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a company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person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authorised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to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represent,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sign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documents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behalf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of, the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company.</a:t>
            </a:r>
            <a:endParaRPr sz="2000">
              <a:latin typeface="Arial"/>
              <a:cs typeface="Arial"/>
            </a:endParaRPr>
          </a:p>
          <a:p>
            <a:pPr marL="631825" marR="628015" lvl="1" indent="-222885" algn="just">
              <a:lnSpc>
                <a:spcPct val="86300"/>
              </a:lnSpc>
              <a:spcBef>
                <a:spcPts val="45"/>
              </a:spcBef>
              <a:buClr>
                <a:srgbClr val="FF0000"/>
              </a:buClr>
              <a:buSzPct val="150000"/>
              <a:buChar char="•"/>
              <a:tabLst>
                <a:tab pos="63246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 company may have one or multiple legal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representatives.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 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latter case,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allocation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power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authority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between  the legal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representatives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must be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specified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charter.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8631" y="25400"/>
            <a:ext cx="6985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COMPANY </a:t>
            </a:r>
            <a:r>
              <a:rPr dirty="0"/>
              <a:t>FORMATION</a:t>
            </a:r>
            <a:r>
              <a:rPr spc="-35" dirty="0"/>
              <a:t> </a:t>
            </a:r>
            <a:r>
              <a:rPr spc="-5" dirty="0"/>
              <a:t>(CONT)</a:t>
            </a:r>
          </a:p>
        </p:txBody>
      </p:sp>
      <p:sp>
        <p:nvSpPr>
          <p:cNvPr id="3" name="object 3"/>
          <p:cNvSpPr/>
          <p:nvPr/>
        </p:nvSpPr>
        <p:spPr>
          <a:xfrm>
            <a:off x="6972300" y="2034539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29">
                <a:moveTo>
                  <a:pt x="762000" y="0"/>
                </a:moveTo>
                <a:lnTo>
                  <a:pt x="713740" y="1905"/>
                </a:lnTo>
                <a:lnTo>
                  <a:pt x="666115" y="6350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830"/>
                </a:lnTo>
                <a:lnTo>
                  <a:pt x="255904" y="192405"/>
                </a:lnTo>
                <a:lnTo>
                  <a:pt x="222884" y="223520"/>
                </a:lnTo>
                <a:lnTo>
                  <a:pt x="192404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4489"/>
                </a:lnTo>
                <a:lnTo>
                  <a:pt x="89534" y="403860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760"/>
                </a:lnTo>
                <a:lnTo>
                  <a:pt x="5715" y="666114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7250"/>
                </a:lnTo>
                <a:lnTo>
                  <a:pt x="13334" y="903605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864"/>
                </a:lnTo>
                <a:lnTo>
                  <a:pt x="89534" y="1119505"/>
                </a:lnTo>
                <a:lnTo>
                  <a:pt x="111759" y="1158875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5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5"/>
                </a:lnTo>
                <a:lnTo>
                  <a:pt x="364490" y="1410970"/>
                </a:lnTo>
                <a:lnTo>
                  <a:pt x="403859" y="1433830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7014"/>
                </a:lnTo>
                <a:lnTo>
                  <a:pt x="713740" y="1521460"/>
                </a:lnTo>
                <a:lnTo>
                  <a:pt x="762000" y="1522730"/>
                </a:lnTo>
                <a:lnTo>
                  <a:pt x="810259" y="1521460"/>
                </a:lnTo>
                <a:lnTo>
                  <a:pt x="857884" y="1517014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830"/>
                </a:lnTo>
                <a:lnTo>
                  <a:pt x="1159509" y="1410970"/>
                </a:lnTo>
                <a:lnTo>
                  <a:pt x="1197609" y="1386205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5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875"/>
                </a:lnTo>
                <a:lnTo>
                  <a:pt x="1434465" y="1119505"/>
                </a:lnTo>
                <a:lnTo>
                  <a:pt x="1454784" y="1078864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3605"/>
                </a:lnTo>
                <a:lnTo>
                  <a:pt x="1518284" y="857250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5"/>
                </a:lnTo>
                <a:lnTo>
                  <a:pt x="1518284" y="666114"/>
                </a:lnTo>
                <a:lnTo>
                  <a:pt x="1510665" y="619760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860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5"/>
                </a:lnTo>
                <a:lnTo>
                  <a:pt x="1301115" y="223520"/>
                </a:lnTo>
                <a:lnTo>
                  <a:pt x="1268095" y="192405"/>
                </a:lnTo>
                <a:lnTo>
                  <a:pt x="1233804" y="163830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6350"/>
                </a:lnTo>
                <a:lnTo>
                  <a:pt x="810259" y="1905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0329" y="2034539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29">
                <a:moveTo>
                  <a:pt x="762635" y="0"/>
                </a:moveTo>
                <a:lnTo>
                  <a:pt x="714375" y="1905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830"/>
                </a:lnTo>
                <a:lnTo>
                  <a:pt x="255905" y="192405"/>
                </a:lnTo>
                <a:lnTo>
                  <a:pt x="222885" y="223520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60"/>
                </a:lnTo>
                <a:lnTo>
                  <a:pt x="5715" y="666114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7250"/>
                </a:lnTo>
                <a:lnTo>
                  <a:pt x="12700" y="903605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864"/>
                </a:lnTo>
                <a:lnTo>
                  <a:pt x="88900" y="1119505"/>
                </a:lnTo>
                <a:lnTo>
                  <a:pt x="111760" y="1158875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5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5"/>
                </a:lnTo>
                <a:lnTo>
                  <a:pt x="364490" y="1410970"/>
                </a:lnTo>
                <a:lnTo>
                  <a:pt x="403860" y="1433830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7014"/>
                </a:lnTo>
                <a:lnTo>
                  <a:pt x="714375" y="1521460"/>
                </a:lnTo>
                <a:lnTo>
                  <a:pt x="762635" y="1522730"/>
                </a:lnTo>
                <a:lnTo>
                  <a:pt x="810895" y="1521460"/>
                </a:lnTo>
                <a:lnTo>
                  <a:pt x="857885" y="1517014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830"/>
                </a:lnTo>
                <a:lnTo>
                  <a:pt x="1160145" y="1410970"/>
                </a:lnTo>
                <a:lnTo>
                  <a:pt x="1198245" y="1386205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5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875"/>
                </a:lnTo>
                <a:lnTo>
                  <a:pt x="1435735" y="1119505"/>
                </a:lnTo>
                <a:lnTo>
                  <a:pt x="1456054" y="1078864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3605"/>
                </a:lnTo>
                <a:lnTo>
                  <a:pt x="1519554" y="857250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5"/>
                </a:lnTo>
                <a:lnTo>
                  <a:pt x="1519554" y="666114"/>
                </a:lnTo>
                <a:lnTo>
                  <a:pt x="1511935" y="619760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3520"/>
                </a:lnTo>
                <a:lnTo>
                  <a:pt x="1269365" y="192405"/>
                </a:lnTo>
                <a:lnTo>
                  <a:pt x="1234440" y="163830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5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90265" y="2035810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1525270" y="760729"/>
                </a:moveTo>
                <a:lnTo>
                  <a:pt x="1524000" y="713104"/>
                </a:lnTo>
                <a:lnTo>
                  <a:pt x="1519555" y="665479"/>
                </a:lnTo>
                <a:lnTo>
                  <a:pt x="1511935" y="619125"/>
                </a:lnTo>
                <a:lnTo>
                  <a:pt x="1502410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5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269"/>
                </a:lnTo>
                <a:lnTo>
                  <a:pt x="1301750" y="222885"/>
                </a:lnTo>
                <a:lnTo>
                  <a:pt x="1269364" y="191769"/>
                </a:lnTo>
                <a:lnTo>
                  <a:pt x="1234439" y="163194"/>
                </a:lnTo>
                <a:lnTo>
                  <a:pt x="1198245" y="135889"/>
                </a:lnTo>
                <a:lnTo>
                  <a:pt x="1160780" y="111760"/>
                </a:lnTo>
                <a:lnTo>
                  <a:pt x="1121410" y="88900"/>
                </a:lnTo>
                <a:lnTo>
                  <a:pt x="1080135" y="68579"/>
                </a:lnTo>
                <a:lnTo>
                  <a:pt x="1038225" y="50800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2700"/>
                </a:lnTo>
                <a:lnTo>
                  <a:pt x="858520" y="5714"/>
                </a:lnTo>
                <a:lnTo>
                  <a:pt x="810895" y="1269"/>
                </a:lnTo>
                <a:lnTo>
                  <a:pt x="762635" y="0"/>
                </a:lnTo>
                <a:lnTo>
                  <a:pt x="714375" y="1269"/>
                </a:lnTo>
                <a:lnTo>
                  <a:pt x="666750" y="5714"/>
                </a:lnTo>
                <a:lnTo>
                  <a:pt x="620395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0800"/>
                </a:lnTo>
                <a:lnTo>
                  <a:pt x="445135" y="68579"/>
                </a:lnTo>
                <a:lnTo>
                  <a:pt x="403860" y="88900"/>
                </a:lnTo>
                <a:lnTo>
                  <a:pt x="364489" y="111760"/>
                </a:lnTo>
                <a:lnTo>
                  <a:pt x="327025" y="135889"/>
                </a:lnTo>
                <a:lnTo>
                  <a:pt x="290830" y="163194"/>
                </a:lnTo>
                <a:lnTo>
                  <a:pt x="255905" y="191769"/>
                </a:lnTo>
                <a:lnTo>
                  <a:pt x="223520" y="222885"/>
                </a:lnTo>
                <a:lnTo>
                  <a:pt x="192405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9535" y="403225"/>
                </a:lnTo>
                <a:lnTo>
                  <a:pt x="69214" y="443864"/>
                </a:lnTo>
                <a:lnTo>
                  <a:pt x="51435" y="485775"/>
                </a:lnTo>
                <a:lnTo>
                  <a:pt x="36195" y="528954"/>
                </a:lnTo>
                <a:lnTo>
                  <a:pt x="22860" y="573404"/>
                </a:lnTo>
                <a:lnTo>
                  <a:pt x="13335" y="619125"/>
                </a:lnTo>
                <a:lnTo>
                  <a:pt x="5714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4" y="856614"/>
                </a:lnTo>
                <a:lnTo>
                  <a:pt x="13335" y="902969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8869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3520" y="1299210"/>
                </a:lnTo>
                <a:lnTo>
                  <a:pt x="255905" y="1330325"/>
                </a:lnTo>
                <a:lnTo>
                  <a:pt x="290830" y="1358900"/>
                </a:lnTo>
                <a:lnTo>
                  <a:pt x="327025" y="1385569"/>
                </a:lnTo>
                <a:lnTo>
                  <a:pt x="364489" y="1410335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8760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4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8760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335"/>
                </a:lnTo>
                <a:lnTo>
                  <a:pt x="1198245" y="1385569"/>
                </a:lnTo>
                <a:lnTo>
                  <a:pt x="1234439" y="1358900"/>
                </a:lnTo>
                <a:lnTo>
                  <a:pt x="1269364" y="1330325"/>
                </a:lnTo>
                <a:lnTo>
                  <a:pt x="1301750" y="1299210"/>
                </a:lnTo>
                <a:lnTo>
                  <a:pt x="1332864" y="1266825"/>
                </a:lnTo>
                <a:lnTo>
                  <a:pt x="1362075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69"/>
                </a:lnTo>
                <a:lnTo>
                  <a:pt x="1519555" y="856614"/>
                </a:lnTo>
                <a:lnTo>
                  <a:pt x="1524000" y="808989"/>
                </a:lnTo>
                <a:lnTo>
                  <a:pt x="1525270" y="76072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89629" y="4013708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70"/>
                </a:lnTo>
                <a:lnTo>
                  <a:pt x="666750" y="5715"/>
                </a:lnTo>
                <a:lnTo>
                  <a:pt x="620395" y="13335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1435"/>
                </a:lnTo>
                <a:lnTo>
                  <a:pt x="444500" y="69215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4490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250"/>
                </a:lnTo>
                <a:lnTo>
                  <a:pt x="12700" y="904240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6955"/>
                </a:lnTo>
                <a:lnTo>
                  <a:pt x="69215" y="1079500"/>
                </a:lnTo>
                <a:lnTo>
                  <a:pt x="88900" y="1120140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2885" y="1300480"/>
                </a:lnTo>
                <a:lnTo>
                  <a:pt x="255905" y="1331595"/>
                </a:lnTo>
                <a:lnTo>
                  <a:pt x="290195" y="1360170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7045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20395" y="1510665"/>
                </a:lnTo>
                <a:lnTo>
                  <a:pt x="666750" y="1517650"/>
                </a:lnTo>
                <a:lnTo>
                  <a:pt x="714375" y="1522095"/>
                </a:lnTo>
                <a:lnTo>
                  <a:pt x="762635" y="1524000"/>
                </a:lnTo>
                <a:lnTo>
                  <a:pt x="810895" y="1522095"/>
                </a:lnTo>
                <a:lnTo>
                  <a:pt x="857885" y="1517650"/>
                </a:lnTo>
                <a:lnTo>
                  <a:pt x="904875" y="1510665"/>
                </a:lnTo>
                <a:lnTo>
                  <a:pt x="950595" y="1500505"/>
                </a:lnTo>
                <a:lnTo>
                  <a:pt x="995045" y="1487805"/>
                </a:lnTo>
                <a:lnTo>
                  <a:pt x="1038225" y="1472565"/>
                </a:lnTo>
                <a:lnTo>
                  <a:pt x="1080135" y="1454785"/>
                </a:lnTo>
                <a:lnTo>
                  <a:pt x="1120775" y="1434465"/>
                </a:lnTo>
                <a:lnTo>
                  <a:pt x="1160145" y="1412240"/>
                </a:lnTo>
                <a:lnTo>
                  <a:pt x="1198245" y="1387475"/>
                </a:lnTo>
                <a:lnTo>
                  <a:pt x="1234440" y="1360170"/>
                </a:lnTo>
                <a:lnTo>
                  <a:pt x="1269365" y="1331595"/>
                </a:lnTo>
                <a:lnTo>
                  <a:pt x="1301750" y="1300480"/>
                </a:lnTo>
                <a:lnTo>
                  <a:pt x="1332865" y="1268095"/>
                </a:lnTo>
                <a:lnTo>
                  <a:pt x="1361440" y="1233170"/>
                </a:lnTo>
                <a:lnTo>
                  <a:pt x="1388745" y="1196975"/>
                </a:lnTo>
                <a:lnTo>
                  <a:pt x="1413510" y="1159510"/>
                </a:lnTo>
                <a:lnTo>
                  <a:pt x="1435735" y="1120140"/>
                </a:lnTo>
                <a:lnTo>
                  <a:pt x="1456055" y="1079500"/>
                </a:lnTo>
                <a:lnTo>
                  <a:pt x="1473835" y="1036955"/>
                </a:lnTo>
                <a:lnTo>
                  <a:pt x="1489075" y="993775"/>
                </a:lnTo>
                <a:lnTo>
                  <a:pt x="1501775" y="949325"/>
                </a:lnTo>
                <a:lnTo>
                  <a:pt x="1511935" y="904240"/>
                </a:lnTo>
                <a:lnTo>
                  <a:pt x="1519555" y="857250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3740"/>
                </a:lnTo>
                <a:lnTo>
                  <a:pt x="1519555" y="666115"/>
                </a:lnTo>
                <a:lnTo>
                  <a:pt x="1511935" y="619760"/>
                </a:lnTo>
                <a:lnTo>
                  <a:pt x="1501775" y="574040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90"/>
                </a:lnTo>
                <a:lnTo>
                  <a:pt x="1388745" y="326390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5"/>
                </a:lnTo>
                <a:lnTo>
                  <a:pt x="1038225" y="51435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3335"/>
                </a:lnTo>
                <a:lnTo>
                  <a:pt x="857885" y="5715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9889" y="4013708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70"/>
                </a:lnTo>
                <a:lnTo>
                  <a:pt x="665480" y="5715"/>
                </a:lnTo>
                <a:lnTo>
                  <a:pt x="619125" y="13335"/>
                </a:lnTo>
                <a:lnTo>
                  <a:pt x="573405" y="22860"/>
                </a:lnTo>
                <a:lnTo>
                  <a:pt x="528955" y="35560"/>
                </a:lnTo>
                <a:lnTo>
                  <a:pt x="485775" y="51435"/>
                </a:lnTo>
                <a:lnTo>
                  <a:pt x="443865" y="69215"/>
                </a:lnTo>
                <a:lnTo>
                  <a:pt x="403225" y="88900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270" y="192405"/>
                </a:lnTo>
                <a:lnTo>
                  <a:pt x="222885" y="222885"/>
                </a:lnTo>
                <a:lnTo>
                  <a:pt x="191770" y="255905"/>
                </a:lnTo>
                <a:lnTo>
                  <a:pt x="163195" y="290195"/>
                </a:lnTo>
                <a:lnTo>
                  <a:pt x="135890" y="326390"/>
                </a:lnTo>
                <a:lnTo>
                  <a:pt x="111125" y="364490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250"/>
                </a:lnTo>
                <a:lnTo>
                  <a:pt x="12700" y="904240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6955"/>
                </a:lnTo>
                <a:lnTo>
                  <a:pt x="68580" y="1079500"/>
                </a:lnTo>
                <a:lnTo>
                  <a:pt x="88900" y="1120140"/>
                </a:lnTo>
                <a:lnTo>
                  <a:pt x="111125" y="1159510"/>
                </a:lnTo>
                <a:lnTo>
                  <a:pt x="135890" y="1196975"/>
                </a:lnTo>
                <a:lnTo>
                  <a:pt x="163195" y="1233170"/>
                </a:lnTo>
                <a:lnTo>
                  <a:pt x="191770" y="1268095"/>
                </a:lnTo>
                <a:lnTo>
                  <a:pt x="222885" y="1300480"/>
                </a:lnTo>
                <a:lnTo>
                  <a:pt x="255270" y="1331595"/>
                </a:lnTo>
                <a:lnTo>
                  <a:pt x="290195" y="1360170"/>
                </a:lnTo>
                <a:lnTo>
                  <a:pt x="326390" y="1387475"/>
                </a:lnTo>
                <a:lnTo>
                  <a:pt x="363855" y="1412240"/>
                </a:lnTo>
                <a:lnTo>
                  <a:pt x="403225" y="1434465"/>
                </a:lnTo>
                <a:lnTo>
                  <a:pt x="443865" y="1454785"/>
                </a:lnTo>
                <a:lnTo>
                  <a:pt x="485775" y="1472565"/>
                </a:lnTo>
                <a:lnTo>
                  <a:pt x="528955" y="1487805"/>
                </a:lnTo>
                <a:lnTo>
                  <a:pt x="573405" y="1500505"/>
                </a:lnTo>
                <a:lnTo>
                  <a:pt x="619125" y="1510665"/>
                </a:lnTo>
                <a:lnTo>
                  <a:pt x="665480" y="1517650"/>
                </a:lnTo>
                <a:lnTo>
                  <a:pt x="713105" y="1522095"/>
                </a:lnTo>
                <a:lnTo>
                  <a:pt x="760730" y="1524000"/>
                </a:lnTo>
                <a:lnTo>
                  <a:pt x="808990" y="1522095"/>
                </a:lnTo>
                <a:lnTo>
                  <a:pt x="856615" y="1517650"/>
                </a:lnTo>
                <a:lnTo>
                  <a:pt x="902970" y="1510665"/>
                </a:lnTo>
                <a:lnTo>
                  <a:pt x="948690" y="1500505"/>
                </a:lnTo>
                <a:lnTo>
                  <a:pt x="993140" y="1487805"/>
                </a:lnTo>
                <a:lnTo>
                  <a:pt x="1036320" y="1472565"/>
                </a:lnTo>
                <a:lnTo>
                  <a:pt x="1078230" y="1454785"/>
                </a:lnTo>
                <a:lnTo>
                  <a:pt x="1118870" y="1434465"/>
                </a:lnTo>
                <a:lnTo>
                  <a:pt x="1158240" y="1412240"/>
                </a:lnTo>
                <a:lnTo>
                  <a:pt x="1195705" y="1387475"/>
                </a:lnTo>
                <a:lnTo>
                  <a:pt x="1231900" y="1360170"/>
                </a:lnTo>
                <a:lnTo>
                  <a:pt x="1266825" y="1331595"/>
                </a:lnTo>
                <a:lnTo>
                  <a:pt x="1299210" y="1300480"/>
                </a:lnTo>
                <a:lnTo>
                  <a:pt x="1330325" y="1268095"/>
                </a:lnTo>
                <a:lnTo>
                  <a:pt x="1358900" y="1233170"/>
                </a:lnTo>
                <a:lnTo>
                  <a:pt x="1385570" y="1196975"/>
                </a:lnTo>
                <a:lnTo>
                  <a:pt x="1410335" y="1159510"/>
                </a:lnTo>
                <a:lnTo>
                  <a:pt x="1433195" y="1120140"/>
                </a:lnTo>
                <a:lnTo>
                  <a:pt x="1453515" y="1079500"/>
                </a:lnTo>
                <a:lnTo>
                  <a:pt x="1470660" y="1036955"/>
                </a:lnTo>
                <a:lnTo>
                  <a:pt x="1486535" y="993775"/>
                </a:lnTo>
                <a:lnTo>
                  <a:pt x="1499235" y="949325"/>
                </a:lnTo>
                <a:lnTo>
                  <a:pt x="1508760" y="904240"/>
                </a:lnTo>
                <a:lnTo>
                  <a:pt x="1516380" y="857250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40"/>
                </a:lnTo>
                <a:lnTo>
                  <a:pt x="1516380" y="666115"/>
                </a:lnTo>
                <a:lnTo>
                  <a:pt x="1508760" y="619760"/>
                </a:lnTo>
                <a:lnTo>
                  <a:pt x="1499235" y="574040"/>
                </a:lnTo>
                <a:lnTo>
                  <a:pt x="1486535" y="529590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90"/>
                </a:lnTo>
                <a:lnTo>
                  <a:pt x="1385570" y="326390"/>
                </a:lnTo>
                <a:lnTo>
                  <a:pt x="1358900" y="290195"/>
                </a:lnTo>
                <a:lnTo>
                  <a:pt x="1330325" y="255905"/>
                </a:lnTo>
                <a:lnTo>
                  <a:pt x="1299210" y="222885"/>
                </a:lnTo>
                <a:lnTo>
                  <a:pt x="1266825" y="192405"/>
                </a:lnTo>
                <a:lnTo>
                  <a:pt x="1231900" y="163195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8900"/>
                </a:lnTo>
                <a:lnTo>
                  <a:pt x="1078230" y="69215"/>
                </a:lnTo>
                <a:lnTo>
                  <a:pt x="1036320" y="51435"/>
                </a:lnTo>
                <a:lnTo>
                  <a:pt x="993140" y="35560"/>
                </a:lnTo>
                <a:lnTo>
                  <a:pt x="948690" y="22860"/>
                </a:lnTo>
                <a:lnTo>
                  <a:pt x="902970" y="13335"/>
                </a:lnTo>
                <a:lnTo>
                  <a:pt x="856615" y="5715"/>
                </a:lnTo>
                <a:lnTo>
                  <a:pt x="808990" y="1270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72934" y="4014342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3739"/>
                </a:lnTo>
                <a:lnTo>
                  <a:pt x="1518285" y="666114"/>
                </a:lnTo>
                <a:lnTo>
                  <a:pt x="1510665" y="619759"/>
                </a:lnTo>
                <a:lnTo>
                  <a:pt x="1501140" y="574039"/>
                </a:lnTo>
                <a:lnTo>
                  <a:pt x="1488440" y="529589"/>
                </a:lnTo>
                <a:lnTo>
                  <a:pt x="1472565" y="486409"/>
                </a:lnTo>
                <a:lnTo>
                  <a:pt x="1454785" y="444499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5" y="290194"/>
                </a:lnTo>
                <a:lnTo>
                  <a:pt x="1331595" y="255904"/>
                </a:lnTo>
                <a:lnTo>
                  <a:pt x="1301115" y="222884"/>
                </a:lnTo>
                <a:lnTo>
                  <a:pt x="1268095" y="192404"/>
                </a:lnTo>
                <a:lnTo>
                  <a:pt x="1233805" y="163194"/>
                </a:lnTo>
                <a:lnTo>
                  <a:pt x="1197610" y="136524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5714"/>
                </a:lnTo>
                <a:lnTo>
                  <a:pt x="810260" y="1269"/>
                </a:lnTo>
                <a:lnTo>
                  <a:pt x="762000" y="0"/>
                </a:lnTo>
                <a:lnTo>
                  <a:pt x="713740" y="1269"/>
                </a:lnTo>
                <a:lnTo>
                  <a:pt x="666750" y="5714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4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2884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499"/>
                </a:lnTo>
                <a:lnTo>
                  <a:pt x="51435" y="486409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5" y="619759"/>
                </a:lnTo>
                <a:lnTo>
                  <a:pt x="6350" y="666114"/>
                </a:lnTo>
                <a:lnTo>
                  <a:pt x="1905" y="713739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249"/>
                </a:lnTo>
                <a:lnTo>
                  <a:pt x="13335" y="904239"/>
                </a:lnTo>
                <a:lnTo>
                  <a:pt x="23495" y="949324"/>
                </a:lnTo>
                <a:lnTo>
                  <a:pt x="36195" y="993774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0479"/>
                </a:lnTo>
                <a:lnTo>
                  <a:pt x="255905" y="1331594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6410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19760" y="1510664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0664"/>
                </a:lnTo>
                <a:lnTo>
                  <a:pt x="949960" y="1500504"/>
                </a:lnTo>
                <a:lnTo>
                  <a:pt x="994410" y="1487804"/>
                </a:lnTo>
                <a:lnTo>
                  <a:pt x="1037590" y="1472564"/>
                </a:lnTo>
                <a:lnTo>
                  <a:pt x="1079500" y="1454784"/>
                </a:lnTo>
                <a:lnTo>
                  <a:pt x="1120140" y="1434464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1594"/>
                </a:lnTo>
                <a:lnTo>
                  <a:pt x="1301115" y="1300479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3774"/>
                </a:lnTo>
                <a:lnTo>
                  <a:pt x="1501140" y="949324"/>
                </a:lnTo>
                <a:lnTo>
                  <a:pt x="1510665" y="904239"/>
                </a:lnTo>
                <a:lnTo>
                  <a:pt x="1518285" y="857249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99184" y="4609338"/>
            <a:ext cx="31457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accordance with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000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charter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9184" y="5138166"/>
            <a:ext cx="35712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authorities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before put it into</a:t>
            </a:r>
            <a:r>
              <a:rPr sz="20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use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4331" y="645921"/>
            <a:ext cx="8347075" cy="4060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 marR="297815" indent="-340360">
              <a:lnSpc>
                <a:spcPct val="1217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Tax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registration and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payment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the business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license 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tax</a:t>
            </a:r>
            <a:endParaRPr sz="2400">
              <a:latin typeface="Arial"/>
              <a:cs typeface="Arial"/>
            </a:endParaRPr>
          </a:p>
          <a:p>
            <a:pPr marL="584200" marR="678180" lvl="1" indent="-279400">
              <a:lnSpc>
                <a:spcPts val="1989"/>
              </a:lnSpc>
              <a:spcBef>
                <a:spcPts val="1170"/>
              </a:spcBef>
              <a:buClr>
                <a:srgbClr val="FF0000"/>
              </a:buClr>
              <a:buSzPct val="150000"/>
              <a:buChar char="•"/>
              <a:tabLst>
                <a:tab pos="583565" algn="l"/>
                <a:tab pos="644461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000" spc="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bu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nes</a:t>
            </a:r>
            <a:r>
              <a:rPr sz="2000" spc="13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license</a:t>
            </a:r>
            <a:r>
              <a:rPr sz="2000" spc="-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rti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ate</a:t>
            </a:r>
            <a:r>
              <a:rPr sz="2000" spc="1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numb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000" spc="1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 </a:t>
            </a:r>
            <a:r>
              <a:rPr sz="2000" spc="-2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also</a:t>
            </a:r>
            <a:r>
              <a:rPr sz="2000" spc="1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	c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any’s  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tax</a:t>
            </a:r>
            <a:r>
              <a:rPr sz="2000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number.</a:t>
            </a:r>
            <a:endParaRPr sz="2000">
              <a:latin typeface="Arial"/>
              <a:cs typeface="Arial"/>
            </a:endParaRPr>
          </a:p>
          <a:p>
            <a:pPr marL="582930" lvl="1" indent="-278765">
              <a:lnSpc>
                <a:spcPct val="100000"/>
              </a:lnSpc>
              <a:spcBef>
                <a:spcPts val="85"/>
              </a:spcBef>
              <a:buClr>
                <a:srgbClr val="FF0000"/>
              </a:buClr>
              <a:buSzPct val="150000"/>
              <a:buChar char="•"/>
              <a:tabLst>
                <a:tab pos="58356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All companies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must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pay taxes through an online</a:t>
            </a:r>
            <a:r>
              <a:rPr sz="2000" spc="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system.</a:t>
            </a:r>
            <a:endParaRPr sz="2000">
              <a:latin typeface="Arial"/>
              <a:cs typeface="Arial"/>
            </a:endParaRPr>
          </a:p>
          <a:p>
            <a:pPr marL="582930">
              <a:lnSpc>
                <a:spcPts val="2320"/>
              </a:lnSpc>
              <a:spcBef>
                <a:spcPts val="204"/>
              </a:spcBef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Companies</a:t>
            </a:r>
            <a:endParaRPr sz="2000">
              <a:latin typeface="Arial"/>
              <a:cs typeface="Arial"/>
            </a:endParaRPr>
          </a:p>
          <a:p>
            <a:pPr marL="582930" marR="5080">
              <a:lnSpc>
                <a:spcPts val="1960"/>
              </a:lnSpc>
              <a:spcBef>
                <a:spcPts val="355"/>
              </a:spcBef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also submit tax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declarations and reports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through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this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system. To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gain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access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to this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system,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businesses must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get an electronic</a:t>
            </a:r>
            <a:r>
              <a:rPr sz="2000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signature.</a:t>
            </a:r>
            <a:endParaRPr sz="2000">
              <a:latin typeface="Arial"/>
              <a:cs typeface="Arial"/>
            </a:endParaRPr>
          </a:p>
          <a:p>
            <a:pPr marL="358140" indent="-343535">
              <a:lnSpc>
                <a:spcPct val="100000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358775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Company’s</a:t>
            </a:r>
            <a:r>
              <a:rPr sz="24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seal</a:t>
            </a:r>
            <a:endParaRPr sz="2400">
              <a:latin typeface="Arial"/>
              <a:cs typeface="Arial"/>
            </a:endParaRPr>
          </a:p>
          <a:p>
            <a:pPr marL="587375" marR="253365" lvl="1" indent="-288925">
              <a:lnSpc>
                <a:spcPts val="2280"/>
              </a:lnSpc>
              <a:spcBef>
                <a:spcPts val="540"/>
              </a:spcBef>
              <a:buClr>
                <a:srgbClr val="FF0000"/>
              </a:buClr>
              <a:buSzPct val="150000"/>
              <a:buChar char="•"/>
              <a:tabLst>
                <a:tab pos="588010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Under the Law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Enterprises 2020,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enterprise have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right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to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determine 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type, form,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number of its</a:t>
            </a:r>
            <a:r>
              <a:rPr sz="200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seal</a:t>
            </a:r>
            <a:endParaRPr sz="2000">
              <a:latin typeface="Arial"/>
              <a:cs typeface="Arial"/>
            </a:endParaRPr>
          </a:p>
          <a:p>
            <a:pPr marL="587375" lvl="1" indent="-288925">
              <a:lnSpc>
                <a:spcPts val="2145"/>
              </a:lnSpc>
              <a:buClr>
                <a:srgbClr val="FF0000"/>
              </a:buClr>
              <a:buSzPct val="150000"/>
              <a:buChar char="•"/>
              <a:tabLst>
                <a:tab pos="588010" algn="l"/>
                <a:tab pos="1256030" algn="l"/>
                <a:tab pos="2969260" algn="l"/>
                <a:tab pos="3622675" algn="l"/>
                <a:tab pos="4547235" algn="l"/>
                <a:tab pos="4986655" algn="l"/>
                <a:tab pos="5570855" algn="l"/>
                <a:tab pos="7115175" algn="l"/>
                <a:tab pos="7811770" algn="l"/>
              </a:tabLst>
            </a:pPr>
            <a:r>
              <a:rPr sz="3000" baseline="1388" dirty="0">
                <a:solidFill>
                  <a:srgbClr val="001F5F"/>
                </a:solidFill>
                <a:latin typeface="Arial"/>
                <a:cs typeface="Arial"/>
              </a:rPr>
              <a:t>The	</a:t>
            </a:r>
            <a:r>
              <a:rPr sz="3000" spc="-7" baseline="1388" dirty="0">
                <a:solidFill>
                  <a:srgbClr val="001F5F"/>
                </a:solidFill>
                <a:latin typeface="Arial"/>
                <a:cs typeface="Arial"/>
              </a:rPr>
              <a:t>management	and	</a:t>
            </a:r>
            <a:r>
              <a:rPr sz="3000" baseline="1388" dirty="0">
                <a:solidFill>
                  <a:srgbClr val="001F5F"/>
                </a:solidFill>
                <a:latin typeface="Arial"/>
                <a:cs typeface="Arial"/>
              </a:rPr>
              <a:t>usage	</a:t>
            </a:r>
            <a:r>
              <a:rPr sz="3000" spc="-7" baseline="1388" dirty="0">
                <a:solidFill>
                  <a:srgbClr val="001F5F"/>
                </a:solidFill>
                <a:latin typeface="Arial"/>
                <a:cs typeface="Arial"/>
              </a:rPr>
              <a:t>of	</a:t>
            </a:r>
            <a:r>
              <a:rPr sz="3000" baseline="1388" dirty="0">
                <a:solidFill>
                  <a:srgbClr val="001F5F"/>
                </a:solidFill>
                <a:latin typeface="Arial"/>
                <a:cs typeface="Arial"/>
              </a:rPr>
              <a:t>the	</a:t>
            </a:r>
            <a:r>
              <a:rPr sz="3000" spc="-7" baseline="1388" dirty="0">
                <a:solidFill>
                  <a:srgbClr val="001F5F"/>
                </a:solidFill>
                <a:latin typeface="Arial"/>
                <a:cs typeface="Arial"/>
              </a:rPr>
              <a:t>enterprise’s	</a:t>
            </a:r>
            <a:r>
              <a:rPr sz="3000" baseline="1388" dirty="0">
                <a:solidFill>
                  <a:srgbClr val="001F5F"/>
                </a:solidFill>
                <a:latin typeface="Arial"/>
                <a:cs typeface="Arial"/>
              </a:rPr>
              <a:t>seal	</a:t>
            </a:r>
            <a:r>
              <a:rPr sz="3000" spc="-7" baseline="1388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endParaRPr sz="3000" baseline="1388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0844" y="4809596"/>
            <a:ext cx="8060562" cy="1733167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300990" indent="-288925">
              <a:lnSpc>
                <a:spcPct val="100000"/>
              </a:lnSpc>
              <a:spcBef>
                <a:spcPts val="615"/>
              </a:spcBef>
              <a:buClr>
                <a:srgbClr val="FF0000"/>
              </a:buClr>
              <a:buSzPct val="150000"/>
              <a:buChar char="•"/>
              <a:tabLst>
                <a:tab pos="301625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Enterprises do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not have to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register or notify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its seal specimen</a:t>
            </a:r>
            <a:r>
              <a:rPr sz="2000" spc="-1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endParaRPr sz="2000" dirty="0">
              <a:latin typeface="Arial"/>
              <a:cs typeface="Arial"/>
            </a:endParaRPr>
          </a:p>
          <a:p>
            <a:pPr marL="300990" marR="5080" indent="-288925">
              <a:lnSpc>
                <a:spcPts val="2080"/>
              </a:lnSpc>
              <a:spcBef>
                <a:spcPts val="2100"/>
              </a:spcBef>
              <a:buClr>
                <a:srgbClr val="FF0000"/>
              </a:buClr>
              <a:buSzPct val="150000"/>
              <a:buChar char="•"/>
              <a:tabLst>
                <a:tab pos="301625" algn="l"/>
                <a:tab pos="1718945" algn="l"/>
                <a:tab pos="2218055" algn="l"/>
                <a:tab pos="3212465" algn="l"/>
                <a:tab pos="3557904" algn="l"/>
                <a:tab pos="4101465" algn="l"/>
                <a:tab pos="4727575" algn="l"/>
                <a:tab pos="5778500" algn="l"/>
                <a:tab pos="6503670" algn="l"/>
                <a:tab pos="706120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erpr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ses	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re	all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wed	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	u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	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oth	phys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l	sea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	and	d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gital 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signatures</a:t>
            </a:r>
            <a:r>
              <a:rPr sz="2000" spc="3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when</a:t>
            </a:r>
            <a:r>
              <a:rPr sz="2000" spc="3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executing</a:t>
            </a:r>
            <a:r>
              <a:rPr sz="2000" spc="3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company</a:t>
            </a:r>
            <a:r>
              <a:rPr sz="2000" spc="3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documentation.</a:t>
            </a:r>
            <a:r>
              <a:rPr sz="2000" spc="3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000" spc="3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 smtClean="0">
                <a:solidFill>
                  <a:srgbClr val="001F5F"/>
                </a:solidFill>
                <a:latin typeface="Arial"/>
                <a:cs typeface="Arial"/>
              </a:rPr>
              <a:t>digital</a:t>
            </a:r>
            <a:r>
              <a:rPr lang="nl-NL" sz="2000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GB" sz="2000" spc="-5" dirty="0">
                <a:solidFill>
                  <a:srgbClr val="001F5F"/>
                </a:solidFill>
                <a:latin typeface="Arial"/>
                <a:cs typeface="Arial"/>
              </a:rPr>
              <a:t>signatures will </a:t>
            </a:r>
            <a:r>
              <a:rPr lang="en-GB" sz="2000" dirty="0">
                <a:solidFill>
                  <a:srgbClr val="001F5F"/>
                </a:solidFill>
                <a:latin typeface="Arial"/>
                <a:cs typeface="Arial"/>
              </a:rPr>
              <a:t>be given the same </a:t>
            </a:r>
            <a:r>
              <a:rPr lang="en-GB" sz="2000" spc="-5" dirty="0">
                <a:solidFill>
                  <a:srgbClr val="001F5F"/>
                </a:solidFill>
                <a:latin typeface="Arial"/>
                <a:cs typeface="Arial"/>
              </a:rPr>
              <a:t>legal weight </a:t>
            </a:r>
            <a:r>
              <a:rPr lang="en-GB" sz="2000" dirty="0">
                <a:solidFill>
                  <a:srgbClr val="001F5F"/>
                </a:solidFill>
                <a:latin typeface="Arial"/>
                <a:cs typeface="Arial"/>
              </a:rPr>
              <a:t>with the </a:t>
            </a:r>
            <a:r>
              <a:rPr lang="en-GB" sz="2000" spc="-5" dirty="0">
                <a:solidFill>
                  <a:srgbClr val="001F5F"/>
                </a:solidFill>
                <a:latin typeface="Arial"/>
                <a:cs typeface="Arial"/>
              </a:rPr>
              <a:t>traditional  </a:t>
            </a:r>
            <a:r>
              <a:rPr lang="en-GB" sz="2000" dirty="0">
                <a:solidFill>
                  <a:srgbClr val="001F5F"/>
                </a:solidFill>
                <a:latin typeface="Arial"/>
                <a:cs typeface="Arial"/>
              </a:rPr>
              <a:t>physical</a:t>
            </a:r>
            <a:r>
              <a:rPr lang="en-GB" sz="2000" spc="-5" dirty="0">
                <a:solidFill>
                  <a:srgbClr val="001F5F"/>
                </a:solidFill>
                <a:latin typeface="Arial"/>
                <a:cs typeface="Arial"/>
              </a:rPr>
              <a:t> seals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5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6800" y="1262476"/>
            <a:ext cx="7580121" cy="1654299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254000" algn="ctr">
              <a:spcBef>
                <a:spcPts val="900"/>
              </a:spcBef>
            </a:pPr>
            <a:r>
              <a:rPr lang="nl-NL" sz="5000" dirty="0">
                <a:solidFill>
                  <a:srgbClr val="FF0000"/>
                </a:solidFill>
              </a:rPr>
              <a:t>ANNEX</a:t>
            </a:r>
            <a:br>
              <a:rPr lang="nl-NL" sz="5000" dirty="0">
                <a:solidFill>
                  <a:srgbClr val="FF0000"/>
                </a:solidFill>
              </a:rPr>
            </a:br>
            <a:r>
              <a:rPr lang="nl-NL" sz="5000" dirty="0">
                <a:solidFill>
                  <a:srgbClr val="FF0000"/>
                </a:solidFill>
              </a:rPr>
              <a:t>COUNTRY FACT</a:t>
            </a:r>
            <a:endParaRPr sz="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51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884921" cy="553998"/>
          </a:xfrm>
        </p:spPr>
        <p:txBody>
          <a:bodyPr/>
          <a:lstStyle/>
          <a:p>
            <a:r>
              <a:rPr lang="nl-NL" dirty="0" smtClean="0"/>
              <a:t>Airport</a:t>
            </a:r>
            <a:endParaRPr lang="en-US" dirty="0"/>
          </a:p>
        </p:txBody>
      </p:sp>
      <p:pic>
        <p:nvPicPr>
          <p:cNvPr id="1027" name="Picture 3" descr="C:\Users\VNtra\Desktop\san b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247" y="0"/>
            <a:ext cx="6553200" cy="687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35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884921" cy="553998"/>
          </a:xfrm>
        </p:spPr>
        <p:txBody>
          <a:bodyPr/>
          <a:lstStyle/>
          <a:p>
            <a:r>
              <a:rPr lang="nl-NL" dirty="0" smtClean="0"/>
              <a:t>Seaport</a:t>
            </a:r>
            <a:endParaRPr lang="en-US" dirty="0"/>
          </a:p>
        </p:txBody>
      </p:sp>
      <p:pic>
        <p:nvPicPr>
          <p:cNvPr id="2050" name="Picture 2" descr="C:\Users\VNtra\Desktop\ca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783" y="0"/>
            <a:ext cx="66652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27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6200"/>
            <a:ext cx="2514600" cy="1661993"/>
          </a:xfrm>
        </p:spPr>
        <p:txBody>
          <a:bodyPr/>
          <a:lstStyle/>
          <a:p>
            <a:r>
              <a:rPr lang="nl-NL" dirty="0" smtClean="0"/>
              <a:t>Coastal</a:t>
            </a:r>
            <a:br>
              <a:rPr lang="nl-NL" dirty="0" smtClean="0"/>
            </a:br>
            <a:r>
              <a:rPr lang="nl-NL" dirty="0" smtClean="0"/>
              <a:t>Economic</a:t>
            </a:r>
            <a:br>
              <a:rPr lang="nl-NL" dirty="0" smtClean="0"/>
            </a:br>
            <a:r>
              <a:rPr lang="nl-NL" dirty="0" smtClean="0"/>
              <a:t>Zones</a:t>
            </a:r>
            <a:endParaRPr lang="en-US" dirty="0"/>
          </a:p>
        </p:txBody>
      </p:sp>
      <p:pic>
        <p:nvPicPr>
          <p:cNvPr id="3074" name="Picture 2" descr="C:\Users\VNtra\Desktop\khu kinh 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439" y="0"/>
            <a:ext cx="63075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65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77975"/>
            <a:ext cx="1524000" cy="1522095"/>
          </a:xfrm>
          <a:custGeom>
            <a:avLst/>
            <a:gdLst/>
            <a:ahLst/>
            <a:cxnLst/>
            <a:rect l="l" t="t" r="r" b="b"/>
            <a:pathLst>
              <a:path w="1524000" h="1522095">
                <a:moveTo>
                  <a:pt x="762000" y="0"/>
                </a:moveTo>
                <a:lnTo>
                  <a:pt x="713740" y="1270"/>
                </a:lnTo>
                <a:lnTo>
                  <a:pt x="666115" y="5714"/>
                </a:lnTo>
                <a:lnTo>
                  <a:pt x="619759" y="12700"/>
                </a:lnTo>
                <a:lnTo>
                  <a:pt x="574675" y="22860"/>
                </a:lnTo>
                <a:lnTo>
                  <a:pt x="529590" y="35560"/>
                </a:lnTo>
                <a:lnTo>
                  <a:pt x="486409" y="50800"/>
                </a:lnTo>
                <a:lnTo>
                  <a:pt x="444500" y="68579"/>
                </a:lnTo>
                <a:lnTo>
                  <a:pt x="403859" y="88900"/>
                </a:lnTo>
                <a:lnTo>
                  <a:pt x="364490" y="111125"/>
                </a:lnTo>
                <a:lnTo>
                  <a:pt x="326390" y="135889"/>
                </a:lnTo>
                <a:lnTo>
                  <a:pt x="290195" y="163195"/>
                </a:lnTo>
                <a:lnTo>
                  <a:pt x="255904" y="191770"/>
                </a:lnTo>
                <a:lnTo>
                  <a:pt x="222884" y="222885"/>
                </a:lnTo>
                <a:lnTo>
                  <a:pt x="192404" y="255270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5775"/>
                </a:lnTo>
                <a:lnTo>
                  <a:pt x="36195" y="528954"/>
                </a:lnTo>
                <a:lnTo>
                  <a:pt x="23495" y="573404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5" y="856614"/>
                </a:lnTo>
                <a:lnTo>
                  <a:pt x="13334" y="902970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29"/>
                </a:lnTo>
                <a:lnTo>
                  <a:pt x="89534" y="1118870"/>
                </a:lnTo>
                <a:lnTo>
                  <a:pt x="111759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5570"/>
                </a:lnTo>
                <a:lnTo>
                  <a:pt x="364490" y="1410335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0660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8760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095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8760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0660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335"/>
                </a:lnTo>
                <a:lnTo>
                  <a:pt x="1197609" y="1385570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1900"/>
                </a:lnTo>
                <a:lnTo>
                  <a:pt x="1387475" y="1195704"/>
                </a:lnTo>
                <a:lnTo>
                  <a:pt x="1412240" y="1158239"/>
                </a:lnTo>
                <a:lnTo>
                  <a:pt x="1434465" y="1118870"/>
                </a:lnTo>
                <a:lnTo>
                  <a:pt x="1454784" y="1078229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70"/>
                </a:lnTo>
                <a:lnTo>
                  <a:pt x="1518284" y="856614"/>
                </a:lnTo>
                <a:lnTo>
                  <a:pt x="1522729" y="808989"/>
                </a:lnTo>
                <a:lnTo>
                  <a:pt x="1524000" y="760729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3404"/>
                </a:lnTo>
                <a:lnTo>
                  <a:pt x="1487804" y="528954"/>
                </a:lnTo>
                <a:lnTo>
                  <a:pt x="1472565" y="485775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270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4" y="163195"/>
                </a:lnTo>
                <a:lnTo>
                  <a:pt x="1197609" y="135889"/>
                </a:lnTo>
                <a:lnTo>
                  <a:pt x="1159509" y="111125"/>
                </a:lnTo>
                <a:lnTo>
                  <a:pt x="1120140" y="88900"/>
                </a:lnTo>
                <a:lnTo>
                  <a:pt x="1079500" y="68579"/>
                </a:lnTo>
                <a:lnTo>
                  <a:pt x="1037590" y="50800"/>
                </a:lnTo>
                <a:lnTo>
                  <a:pt x="994409" y="35560"/>
                </a:lnTo>
                <a:lnTo>
                  <a:pt x="949325" y="22860"/>
                </a:lnTo>
                <a:lnTo>
                  <a:pt x="904240" y="12700"/>
                </a:lnTo>
                <a:lnTo>
                  <a:pt x="857884" y="5714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77975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0800"/>
                </a:lnTo>
                <a:lnTo>
                  <a:pt x="444500" y="68579"/>
                </a:lnTo>
                <a:lnTo>
                  <a:pt x="403860" y="88900"/>
                </a:lnTo>
                <a:lnTo>
                  <a:pt x="364490" y="111125"/>
                </a:lnTo>
                <a:lnTo>
                  <a:pt x="327025" y="135889"/>
                </a:lnTo>
                <a:lnTo>
                  <a:pt x="290195" y="163195"/>
                </a:lnTo>
                <a:lnTo>
                  <a:pt x="255905" y="191770"/>
                </a:lnTo>
                <a:lnTo>
                  <a:pt x="222885" y="222885"/>
                </a:lnTo>
                <a:lnTo>
                  <a:pt x="192405" y="255270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5775"/>
                </a:lnTo>
                <a:lnTo>
                  <a:pt x="35560" y="528954"/>
                </a:lnTo>
                <a:lnTo>
                  <a:pt x="22860" y="573404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29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8900"/>
                </a:lnTo>
                <a:lnTo>
                  <a:pt x="327025" y="1385570"/>
                </a:lnTo>
                <a:lnTo>
                  <a:pt x="364490" y="1410335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0660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8760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5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8760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0660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335"/>
                </a:lnTo>
                <a:lnTo>
                  <a:pt x="1198245" y="1385570"/>
                </a:lnTo>
                <a:lnTo>
                  <a:pt x="1234440" y="1358900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8989"/>
                </a:lnTo>
                <a:lnTo>
                  <a:pt x="1525270" y="760729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270"/>
                </a:lnTo>
                <a:lnTo>
                  <a:pt x="1301750" y="222885"/>
                </a:lnTo>
                <a:lnTo>
                  <a:pt x="1269365" y="191770"/>
                </a:lnTo>
                <a:lnTo>
                  <a:pt x="1234440" y="163195"/>
                </a:lnTo>
                <a:lnTo>
                  <a:pt x="1198245" y="135889"/>
                </a:lnTo>
                <a:lnTo>
                  <a:pt x="1160145" y="111125"/>
                </a:lnTo>
                <a:lnTo>
                  <a:pt x="1120775" y="88900"/>
                </a:lnTo>
                <a:lnTo>
                  <a:pt x="1080135" y="68579"/>
                </a:lnTo>
                <a:lnTo>
                  <a:pt x="1038225" y="50800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2700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78610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1525270" y="761364"/>
                </a:moveTo>
                <a:lnTo>
                  <a:pt x="1524000" y="713104"/>
                </a:lnTo>
                <a:lnTo>
                  <a:pt x="1519555" y="665479"/>
                </a:lnTo>
                <a:lnTo>
                  <a:pt x="1511935" y="619125"/>
                </a:lnTo>
                <a:lnTo>
                  <a:pt x="1502410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5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269"/>
                </a:lnTo>
                <a:lnTo>
                  <a:pt x="1301750" y="222885"/>
                </a:lnTo>
                <a:lnTo>
                  <a:pt x="1269364" y="191769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8900"/>
                </a:lnTo>
                <a:lnTo>
                  <a:pt x="1080135" y="68579"/>
                </a:lnTo>
                <a:lnTo>
                  <a:pt x="1038225" y="51435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3335"/>
                </a:lnTo>
                <a:lnTo>
                  <a:pt x="858520" y="5714"/>
                </a:lnTo>
                <a:lnTo>
                  <a:pt x="810895" y="1269"/>
                </a:lnTo>
                <a:lnTo>
                  <a:pt x="762635" y="0"/>
                </a:lnTo>
                <a:lnTo>
                  <a:pt x="714375" y="1269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1435"/>
                </a:lnTo>
                <a:lnTo>
                  <a:pt x="445135" y="68579"/>
                </a:lnTo>
                <a:lnTo>
                  <a:pt x="403860" y="88900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1769"/>
                </a:lnTo>
                <a:lnTo>
                  <a:pt x="223520" y="222885"/>
                </a:lnTo>
                <a:lnTo>
                  <a:pt x="192405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9535" y="403225"/>
                </a:lnTo>
                <a:lnTo>
                  <a:pt x="69214" y="443864"/>
                </a:lnTo>
                <a:lnTo>
                  <a:pt x="51435" y="485775"/>
                </a:lnTo>
                <a:lnTo>
                  <a:pt x="36195" y="528954"/>
                </a:lnTo>
                <a:lnTo>
                  <a:pt x="22860" y="573404"/>
                </a:lnTo>
                <a:lnTo>
                  <a:pt x="13335" y="619125"/>
                </a:lnTo>
                <a:lnTo>
                  <a:pt x="5714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8989"/>
                </a:lnTo>
                <a:lnTo>
                  <a:pt x="5714" y="856614"/>
                </a:lnTo>
                <a:lnTo>
                  <a:pt x="13335" y="902969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8869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3520" y="1299210"/>
                </a:lnTo>
                <a:lnTo>
                  <a:pt x="255905" y="1330325"/>
                </a:lnTo>
                <a:lnTo>
                  <a:pt x="290830" y="1358900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4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8900"/>
                </a:lnTo>
                <a:lnTo>
                  <a:pt x="1269364" y="1330325"/>
                </a:lnTo>
                <a:lnTo>
                  <a:pt x="1301750" y="1299210"/>
                </a:lnTo>
                <a:lnTo>
                  <a:pt x="1332864" y="1266825"/>
                </a:lnTo>
                <a:lnTo>
                  <a:pt x="1362075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69"/>
                </a:lnTo>
                <a:lnTo>
                  <a:pt x="1519555" y="856614"/>
                </a:lnTo>
                <a:lnTo>
                  <a:pt x="1524000" y="808989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205988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829"/>
                </a:lnTo>
                <a:lnTo>
                  <a:pt x="255905" y="192404"/>
                </a:lnTo>
                <a:lnTo>
                  <a:pt x="222885" y="223520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7044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89"/>
                </a:lnTo>
                <a:lnTo>
                  <a:pt x="69215" y="1079500"/>
                </a:lnTo>
                <a:lnTo>
                  <a:pt x="88900" y="1120139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2885" y="1301114"/>
                </a:lnTo>
                <a:lnTo>
                  <a:pt x="255905" y="1331595"/>
                </a:lnTo>
                <a:lnTo>
                  <a:pt x="290195" y="1360805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4785"/>
                </a:lnTo>
                <a:lnTo>
                  <a:pt x="487045" y="1473200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20395" y="1510664"/>
                </a:lnTo>
                <a:lnTo>
                  <a:pt x="666750" y="1518285"/>
                </a:lnTo>
                <a:lnTo>
                  <a:pt x="714375" y="1522730"/>
                </a:lnTo>
                <a:lnTo>
                  <a:pt x="762635" y="1524000"/>
                </a:lnTo>
                <a:lnTo>
                  <a:pt x="810895" y="1522730"/>
                </a:lnTo>
                <a:lnTo>
                  <a:pt x="857885" y="1518285"/>
                </a:lnTo>
                <a:lnTo>
                  <a:pt x="904875" y="1510664"/>
                </a:lnTo>
                <a:lnTo>
                  <a:pt x="950595" y="1501139"/>
                </a:lnTo>
                <a:lnTo>
                  <a:pt x="995045" y="1488439"/>
                </a:lnTo>
                <a:lnTo>
                  <a:pt x="1038225" y="1473200"/>
                </a:lnTo>
                <a:lnTo>
                  <a:pt x="1080135" y="1454785"/>
                </a:lnTo>
                <a:lnTo>
                  <a:pt x="1120775" y="1435100"/>
                </a:lnTo>
                <a:lnTo>
                  <a:pt x="1160145" y="1412239"/>
                </a:lnTo>
                <a:lnTo>
                  <a:pt x="1198245" y="1387475"/>
                </a:lnTo>
                <a:lnTo>
                  <a:pt x="1234440" y="1360805"/>
                </a:lnTo>
                <a:lnTo>
                  <a:pt x="1269365" y="1331595"/>
                </a:lnTo>
                <a:lnTo>
                  <a:pt x="1301750" y="1301114"/>
                </a:lnTo>
                <a:lnTo>
                  <a:pt x="1332865" y="1268095"/>
                </a:lnTo>
                <a:lnTo>
                  <a:pt x="1361440" y="1233805"/>
                </a:lnTo>
                <a:lnTo>
                  <a:pt x="1388745" y="1197610"/>
                </a:lnTo>
                <a:lnTo>
                  <a:pt x="1413510" y="1159510"/>
                </a:lnTo>
                <a:lnTo>
                  <a:pt x="1435735" y="1120139"/>
                </a:lnTo>
                <a:lnTo>
                  <a:pt x="1456055" y="1079500"/>
                </a:lnTo>
                <a:lnTo>
                  <a:pt x="1473835" y="1037589"/>
                </a:lnTo>
                <a:lnTo>
                  <a:pt x="1489075" y="994410"/>
                </a:lnTo>
                <a:lnTo>
                  <a:pt x="1501775" y="949960"/>
                </a:lnTo>
                <a:lnTo>
                  <a:pt x="1511935" y="904239"/>
                </a:lnTo>
                <a:lnTo>
                  <a:pt x="1519555" y="857885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3739"/>
                </a:lnTo>
                <a:lnTo>
                  <a:pt x="1519555" y="666750"/>
                </a:lnTo>
                <a:lnTo>
                  <a:pt x="1511935" y="619760"/>
                </a:lnTo>
                <a:lnTo>
                  <a:pt x="1501775" y="574675"/>
                </a:lnTo>
                <a:lnTo>
                  <a:pt x="1489075" y="530225"/>
                </a:lnTo>
                <a:lnTo>
                  <a:pt x="1473835" y="487044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7025"/>
                </a:lnTo>
                <a:lnTo>
                  <a:pt x="1361440" y="290829"/>
                </a:lnTo>
                <a:lnTo>
                  <a:pt x="1332865" y="255904"/>
                </a:lnTo>
                <a:lnTo>
                  <a:pt x="1301750" y="223520"/>
                </a:lnTo>
                <a:lnTo>
                  <a:pt x="1269365" y="192404"/>
                </a:lnTo>
                <a:lnTo>
                  <a:pt x="1234440" y="163829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205988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50"/>
                </a:lnTo>
                <a:lnTo>
                  <a:pt x="619125" y="13335"/>
                </a:lnTo>
                <a:lnTo>
                  <a:pt x="573405" y="23495"/>
                </a:lnTo>
                <a:lnTo>
                  <a:pt x="528955" y="36195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829"/>
                </a:lnTo>
                <a:lnTo>
                  <a:pt x="255270" y="192404"/>
                </a:lnTo>
                <a:lnTo>
                  <a:pt x="222885" y="223520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7044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139"/>
                </a:lnTo>
                <a:lnTo>
                  <a:pt x="111125" y="1159510"/>
                </a:lnTo>
                <a:lnTo>
                  <a:pt x="135890" y="1197610"/>
                </a:lnTo>
                <a:lnTo>
                  <a:pt x="163195" y="1233805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5"/>
                </a:lnTo>
                <a:lnTo>
                  <a:pt x="326390" y="1387475"/>
                </a:lnTo>
                <a:lnTo>
                  <a:pt x="363855" y="1412239"/>
                </a:lnTo>
                <a:lnTo>
                  <a:pt x="403225" y="1435100"/>
                </a:lnTo>
                <a:lnTo>
                  <a:pt x="443865" y="1454785"/>
                </a:lnTo>
                <a:lnTo>
                  <a:pt x="485775" y="1473200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5"/>
                </a:lnTo>
                <a:lnTo>
                  <a:pt x="713105" y="1522730"/>
                </a:lnTo>
                <a:lnTo>
                  <a:pt x="760730" y="1524000"/>
                </a:lnTo>
                <a:lnTo>
                  <a:pt x="808990" y="1522730"/>
                </a:lnTo>
                <a:lnTo>
                  <a:pt x="856615" y="1518285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3200"/>
                </a:lnTo>
                <a:lnTo>
                  <a:pt x="1078230" y="1454785"/>
                </a:lnTo>
                <a:lnTo>
                  <a:pt x="1118870" y="1435100"/>
                </a:lnTo>
                <a:lnTo>
                  <a:pt x="1158240" y="1412239"/>
                </a:lnTo>
                <a:lnTo>
                  <a:pt x="1195705" y="1387475"/>
                </a:lnTo>
                <a:lnTo>
                  <a:pt x="1231900" y="1360805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5"/>
                </a:lnTo>
                <a:lnTo>
                  <a:pt x="1385570" y="1197610"/>
                </a:lnTo>
                <a:lnTo>
                  <a:pt x="1410335" y="1159510"/>
                </a:lnTo>
                <a:lnTo>
                  <a:pt x="1433195" y="1120139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4410"/>
                </a:lnTo>
                <a:lnTo>
                  <a:pt x="1499235" y="949960"/>
                </a:lnTo>
                <a:lnTo>
                  <a:pt x="1508760" y="904239"/>
                </a:lnTo>
                <a:lnTo>
                  <a:pt x="1516380" y="857885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750"/>
                </a:lnTo>
                <a:lnTo>
                  <a:pt x="1508760" y="619760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7044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20"/>
                </a:lnTo>
                <a:lnTo>
                  <a:pt x="1266825" y="192404"/>
                </a:lnTo>
                <a:lnTo>
                  <a:pt x="1231900" y="163829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5"/>
                </a:lnTo>
                <a:lnTo>
                  <a:pt x="948690" y="23495"/>
                </a:lnTo>
                <a:lnTo>
                  <a:pt x="902970" y="13335"/>
                </a:lnTo>
                <a:lnTo>
                  <a:pt x="856615" y="6350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206623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4375"/>
                </a:lnTo>
                <a:lnTo>
                  <a:pt x="1518285" y="666750"/>
                </a:lnTo>
                <a:lnTo>
                  <a:pt x="1510665" y="620394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4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2394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5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2394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7044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20394"/>
                </a:lnTo>
                <a:lnTo>
                  <a:pt x="6350" y="666750"/>
                </a:lnTo>
                <a:lnTo>
                  <a:pt x="1905" y="714375"/>
                </a:lnTo>
                <a:lnTo>
                  <a:pt x="0" y="762000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500"/>
                </a:lnTo>
                <a:lnTo>
                  <a:pt x="89535" y="1120775"/>
                </a:lnTo>
                <a:lnTo>
                  <a:pt x="111760" y="1160145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3520" y="1301114"/>
                </a:lnTo>
                <a:lnTo>
                  <a:pt x="255905" y="1332229"/>
                </a:lnTo>
                <a:lnTo>
                  <a:pt x="290830" y="1360804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5420"/>
                </a:lnTo>
                <a:lnTo>
                  <a:pt x="486410" y="1473200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1300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4000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1300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200"/>
                </a:lnTo>
                <a:lnTo>
                  <a:pt x="1079500" y="1455420"/>
                </a:lnTo>
                <a:lnTo>
                  <a:pt x="1120140" y="1435100"/>
                </a:lnTo>
                <a:lnTo>
                  <a:pt x="1159510" y="1412239"/>
                </a:lnTo>
                <a:lnTo>
                  <a:pt x="1197610" y="1387475"/>
                </a:lnTo>
                <a:lnTo>
                  <a:pt x="1233805" y="1360804"/>
                </a:lnTo>
                <a:lnTo>
                  <a:pt x="1268095" y="1332229"/>
                </a:lnTo>
                <a:lnTo>
                  <a:pt x="1301115" y="1301114"/>
                </a:lnTo>
                <a:lnTo>
                  <a:pt x="1331595" y="1268095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60145"/>
                </a:lnTo>
                <a:lnTo>
                  <a:pt x="1435100" y="1120775"/>
                </a:lnTo>
                <a:lnTo>
                  <a:pt x="1454785" y="1079500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47800" y="275589"/>
            <a:ext cx="5943599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 smtClean="0"/>
              <a:t>LAND</a:t>
            </a:r>
            <a:endParaRPr sz="3500" dirty="0"/>
          </a:p>
        </p:txBody>
      </p:sp>
      <p:sp>
        <p:nvSpPr>
          <p:cNvPr id="9" name="object 9"/>
          <p:cNvSpPr txBox="1"/>
          <p:nvPr/>
        </p:nvSpPr>
        <p:spPr>
          <a:xfrm>
            <a:off x="5238369" y="1441449"/>
            <a:ext cx="119443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4805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ho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der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9740" y="970534"/>
            <a:ext cx="4615815" cy="1177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29654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Land owned by the</a:t>
            </a:r>
            <a:r>
              <a:rPr sz="2200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People</a:t>
            </a:r>
            <a:endParaRPr sz="2200">
              <a:latin typeface="Arial"/>
              <a:cs typeface="Arial"/>
            </a:endParaRPr>
          </a:p>
          <a:p>
            <a:pPr marL="295910" marR="5080" indent="-283845">
              <a:lnSpc>
                <a:spcPct val="103299"/>
              </a:lnSpc>
              <a:spcBef>
                <a:spcPts val="98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296545" algn="l"/>
                <a:tab pos="1624965" algn="l"/>
                <a:tab pos="2355215" algn="l"/>
                <a:tab pos="421449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Land </a:t>
            </a:r>
            <a:r>
              <a:rPr sz="2200" spc="-2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ht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(LUR)</a:t>
            </a:r>
            <a:r>
              <a:rPr sz="22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entit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es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the  exclusively use the</a:t>
            </a:r>
            <a:r>
              <a:rPr sz="22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land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9740" y="2289174"/>
            <a:ext cx="5966460" cy="2598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29654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LUR Acquisition:</a:t>
            </a:r>
            <a:endParaRPr sz="2200">
              <a:latin typeface="Arial"/>
              <a:cs typeface="Arial"/>
            </a:endParaRPr>
          </a:p>
          <a:p>
            <a:pPr marL="469900" lvl="1" indent="-282575">
              <a:lnSpc>
                <a:spcPct val="100000"/>
              </a:lnSpc>
              <a:spcBef>
                <a:spcPts val="1260"/>
              </a:spcBef>
              <a:buClr>
                <a:srgbClr val="FF0000"/>
              </a:buClr>
              <a:buSzPct val="150000"/>
              <a:buChar char="•"/>
              <a:tabLst>
                <a:tab pos="46990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Lease from State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or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permitted</a:t>
            </a:r>
            <a:r>
              <a:rPr sz="2200" spc="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lessors</a:t>
            </a:r>
            <a:endParaRPr sz="2200">
              <a:latin typeface="Arial"/>
              <a:cs typeface="Arial"/>
            </a:endParaRPr>
          </a:p>
          <a:p>
            <a:pPr marL="469900" lvl="1" indent="-282575">
              <a:lnSpc>
                <a:spcPct val="100000"/>
              </a:lnSpc>
              <a:spcBef>
                <a:spcPts val="1155"/>
              </a:spcBef>
              <a:buClr>
                <a:srgbClr val="FF0000"/>
              </a:buClr>
              <a:buSzPct val="150000"/>
              <a:buChar char="•"/>
              <a:tabLst>
                <a:tab pos="46990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As capital contribution from VN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party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to a</a:t>
            </a:r>
            <a:r>
              <a:rPr sz="2200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JV</a:t>
            </a:r>
            <a:endParaRPr sz="220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spcBef>
                <a:spcPts val="116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29654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Land Lease duration: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50-70</a:t>
            </a:r>
            <a:r>
              <a:rPr sz="2200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years</a:t>
            </a:r>
            <a:endParaRPr sz="2200">
              <a:latin typeface="Arial"/>
              <a:cs typeface="Arial"/>
            </a:endParaRPr>
          </a:p>
          <a:p>
            <a:pPr marL="295910" marR="132715" indent="-283845">
              <a:lnSpc>
                <a:spcPts val="2470"/>
              </a:lnSpc>
              <a:spcBef>
                <a:spcPts val="123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29654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Mortgage and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sub-lease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of land Impossible  but possible to Mortgage and sub-lease</a:t>
            </a:r>
            <a:r>
              <a:rPr sz="2200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LUR</a:t>
            </a:r>
            <a:endParaRPr sz="2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57975" y="893063"/>
            <a:ext cx="2285238" cy="16484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794510"/>
            <a:ext cx="1524000" cy="1522095"/>
          </a:xfrm>
          <a:custGeom>
            <a:avLst/>
            <a:gdLst/>
            <a:ahLst/>
            <a:cxnLst/>
            <a:rect l="l" t="t" r="r" b="b"/>
            <a:pathLst>
              <a:path w="1524000" h="1522095">
                <a:moveTo>
                  <a:pt x="762000" y="0"/>
                </a:moveTo>
                <a:lnTo>
                  <a:pt x="713740" y="1269"/>
                </a:lnTo>
                <a:lnTo>
                  <a:pt x="666115" y="5714"/>
                </a:lnTo>
                <a:lnTo>
                  <a:pt x="619759" y="12700"/>
                </a:lnTo>
                <a:lnTo>
                  <a:pt x="574675" y="22860"/>
                </a:lnTo>
                <a:lnTo>
                  <a:pt x="529590" y="35560"/>
                </a:lnTo>
                <a:lnTo>
                  <a:pt x="486409" y="50800"/>
                </a:lnTo>
                <a:lnTo>
                  <a:pt x="444500" y="68579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5889"/>
                </a:lnTo>
                <a:lnTo>
                  <a:pt x="290195" y="163194"/>
                </a:lnTo>
                <a:lnTo>
                  <a:pt x="255904" y="191769"/>
                </a:lnTo>
                <a:lnTo>
                  <a:pt x="222884" y="222885"/>
                </a:lnTo>
                <a:lnTo>
                  <a:pt x="192404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5775"/>
                </a:lnTo>
                <a:lnTo>
                  <a:pt x="36195" y="528954"/>
                </a:lnTo>
                <a:lnTo>
                  <a:pt x="23495" y="573404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5" y="856614"/>
                </a:lnTo>
                <a:lnTo>
                  <a:pt x="13334" y="902969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19"/>
                </a:lnTo>
                <a:lnTo>
                  <a:pt x="69215" y="1078229"/>
                </a:lnTo>
                <a:lnTo>
                  <a:pt x="89534" y="1118869"/>
                </a:lnTo>
                <a:lnTo>
                  <a:pt x="111759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5569"/>
                </a:lnTo>
                <a:lnTo>
                  <a:pt x="364490" y="1410335"/>
                </a:lnTo>
                <a:lnTo>
                  <a:pt x="403859" y="1433194"/>
                </a:lnTo>
                <a:lnTo>
                  <a:pt x="444500" y="1453514"/>
                </a:lnTo>
                <a:lnTo>
                  <a:pt x="486409" y="1471294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8760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094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8760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4"/>
                </a:lnTo>
                <a:lnTo>
                  <a:pt x="1079500" y="1453514"/>
                </a:lnTo>
                <a:lnTo>
                  <a:pt x="1120140" y="1433194"/>
                </a:lnTo>
                <a:lnTo>
                  <a:pt x="1159509" y="1410335"/>
                </a:lnTo>
                <a:lnTo>
                  <a:pt x="1197609" y="1385569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1900"/>
                </a:lnTo>
                <a:lnTo>
                  <a:pt x="1387475" y="1195704"/>
                </a:lnTo>
                <a:lnTo>
                  <a:pt x="1412240" y="1158239"/>
                </a:lnTo>
                <a:lnTo>
                  <a:pt x="1434465" y="1118869"/>
                </a:lnTo>
                <a:lnTo>
                  <a:pt x="1454784" y="1078229"/>
                </a:lnTo>
                <a:lnTo>
                  <a:pt x="1472565" y="1036319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69"/>
                </a:lnTo>
                <a:lnTo>
                  <a:pt x="1518284" y="856614"/>
                </a:lnTo>
                <a:lnTo>
                  <a:pt x="1522729" y="808989"/>
                </a:lnTo>
                <a:lnTo>
                  <a:pt x="1524000" y="760729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3404"/>
                </a:lnTo>
                <a:lnTo>
                  <a:pt x="1487804" y="528954"/>
                </a:lnTo>
                <a:lnTo>
                  <a:pt x="1472565" y="485775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4"/>
                </a:lnTo>
                <a:lnTo>
                  <a:pt x="1331595" y="255269"/>
                </a:lnTo>
                <a:lnTo>
                  <a:pt x="1301115" y="222885"/>
                </a:lnTo>
                <a:lnTo>
                  <a:pt x="1268095" y="191769"/>
                </a:lnTo>
                <a:lnTo>
                  <a:pt x="1233804" y="163194"/>
                </a:lnTo>
                <a:lnTo>
                  <a:pt x="1197609" y="135889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8579"/>
                </a:lnTo>
                <a:lnTo>
                  <a:pt x="1037590" y="50800"/>
                </a:lnTo>
                <a:lnTo>
                  <a:pt x="994409" y="35560"/>
                </a:lnTo>
                <a:lnTo>
                  <a:pt x="949325" y="22860"/>
                </a:lnTo>
                <a:lnTo>
                  <a:pt x="904240" y="12700"/>
                </a:lnTo>
                <a:lnTo>
                  <a:pt x="857884" y="5714"/>
                </a:lnTo>
                <a:lnTo>
                  <a:pt x="810259" y="1269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794510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0800"/>
                </a:lnTo>
                <a:lnTo>
                  <a:pt x="444500" y="68579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5889"/>
                </a:lnTo>
                <a:lnTo>
                  <a:pt x="290195" y="163194"/>
                </a:lnTo>
                <a:lnTo>
                  <a:pt x="255905" y="191769"/>
                </a:lnTo>
                <a:lnTo>
                  <a:pt x="222885" y="222885"/>
                </a:lnTo>
                <a:lnTo>
                  <a:pt x="192405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5775"/>
                </a:lnTo>
                <a:lnTo>
                  <a:pt x="35560" y="528954"/>
                </a:lnTo>
                <a:lnTo>
                  <a:pt x="22860" y="573404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5" y="856614"/>
                </a:lnTo>
                <a:lnTo>
                  <a:pt x="12700" y="902969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19"/>
                </a:lnTo>
                <a:lnTo>
                  <a:pt x="69215" y="1078229"/>
                </a:lnTo>
                <a:lnTo>
                  <a:pt x="88900" y="1118869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8900"/>
                </a:lnTo>
                <a:lnTo>
                  <a:pt x="327025" y="1385569"/>
                </a:lnTo>
                <a:lnTo>
                  <a:pt x="364490" y="1410335"/>
                </a:lnTo>
                <a:lnTo>
                  <a:pt x="403860" y="1433194"/>
                </a:lnTo>
                <a:lnTo>
                  <a:pt x="444500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8760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4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8760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0775" y="1433194"/>
                </a:lnTo>
                <a:lnTo>
                  <a:pt x="1160145" y="1410335"/>
                </a:lnTo>
                <a:lnTo>
                  <a:pt x="1198245" y="1385569"/>
                </a:lnTo>
                <a:lnTo>
                  <a:pt x="1234440" y="1358900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4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69"/>
                </a:lnTo>
                <a:lnTo>
                  <a:pt x="1519554" y="856614"/>
                </a:lnTo>
                <a:lnTo>
                  <a:pt x="1524000" y="808989"/>
                </a:lnTo>
                <a:lnTo>
                  <a:pt x="1525270" y="760729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269"/>
                </a:lnTo>
                <a:lnTo>
                  <a:pt x="1301750" y="222885"/>
                </a:lnTo>
                <a:lnTo>
                  <a:pt x="1269365" y="191769"/>
                </a:lnTo>
                <a:lnTo>
                  <a:pt x="1234440" y="163194"/>
                </a:lnTo>
                <a:lnTo>
                  <a:pt x="1198245" y="135889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8579"/>
                </a:lnTo>
                <a:lnTo>
                  <a:pt x="1038225" y="50800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2700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2065908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29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60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3519"/>
                </a:lnTo>
                <a:lnTo>
                  <a:pt x="1269364" y="192404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60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7250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864"/>
                </a:lnTo>
                <a:lnTo>
                  <a:pt x="89535" y="1119504"/>
                </a:lnTo>
                <a:lnTo>
                  <a:pt x="111760" y="1158875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829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7014"/>
                </a:lnTo>
                <a:lnTo>
                  <a:pt x="714375" y="1521460"/>
                </a:lnTo>
                <a:lnTo>
                  <a:pt x="762635" y="1522729"/>
                </a:lnTo>
                <a:lnTo>
                  <a:pt x="810895" y="1521460"/>
                </a:lnTo>
                <a:lnTo>
                  <a:pt x="858520" y="1517014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829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875"/>
                </a:lnTo>
                <a:lnTo>
                  <a:pt x="1435735" y="1119504"/>
                </a:lnTo>
                <a:lnTo>
                  <a:pt x="1456055" y="1078864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7250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673221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3334"/>
                </a:lnTo>
                <a:lnTo>
                  <a:pt x="574675" y="22859"/>
                </a:lnTo>
                <a:lnTo>
                  <a:pt x="530225" y="35559"/>
                </a:lnTo>
                <a:lnTo>
                  <a:pt x="487045" y="51434"/>
                </a:lnTo>
                <a:lnTo>
                  <a:pt x="444500" y="69214"/>
                </a:lnTo>
                <a:lnTo>
                  <a:pt x="403860" y="88899"/>
                </a:lnTo>
                <a:lnTo>
                  <a:pt x="364490" y="111759"/>
                </a:lnTo>
                <a:lnTo>
                  <a:pt x="327025" y="136524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2884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59"/>
                </a:lnTo>
                <a:lnTo>
                  <a:pt x="69215" y="444499"/>
                </a:lnTo>
                <a:lnTo>
                  <a:pt x="50800" y="486409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249"/>
                </a:lnTo>
                <a:lnTo>
                  <a:pt x="12700" y="904239"/>
                </a:lnTo>
                <a:lnTo>
                  <a:pt x="22860" y="949324"/>
                </a:lnTo>
                <a:lnTo>
                  <a:pt x="35560" y="993774"/>
                </a:lnTo>
                <a:lnTo>
                  <a:pt x="50800" y="1037589"/>
                </a:lnTo>
                <a:lnTo>
                  <a:pt x="69215" y="1079499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6974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2885" y="1300479"/>
                </a:lnTo>
                <a:lnTo>
                  <a:pt x="255905" y="1331595"/>
                </a:lnTo>
                <a:lnTo>
                  <a:pt x="290195" y="1360170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7045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20395" y="1510664"/>
                </a:lnTo>
                <a:lnTo>
                  <a:pt x="666750" y="1517649"/>
                </a:lnTo>
                <a:lnTo>
                  <a:pt x="714375" y="1522095"/>
                </a:lnTo>
                <a:lnTo>
                  <a:pt x="762635" y="1523999"/>
                </a:lnTo>
                <a:lnTo>
                  <a:pt x="810895" y="1522095"/>
                </a:lnTo>
                <a:lnTo>
                  <a:pt x="857885" y="1517649"/>
                </a:lnTo>
                <a:lnTo>
                  <a:pt x="904875" y="1510664"/>
                </a:lnTo>
                <a:lnTo>
                  <a:pt x="950595" y="1500504"/>
                </a:lnTo>
                <a:lnTo>
                  <a:pt x="995045" y="1487804"/>
                </a:lnTo>
                <a:lnTo>
                  <a:pt x="1038225" y="1472564"/>
                </a:lnTo>
                <a:lnTo>
                  <a:pt x="1080135" y="1454784"/>
                </a:lnTo>
                <a:lnTo>
                  <a:pt x="1120775" y="1434464"/>
                </a:lnTo>
                <a:lnTo>
                  <a:pt x="1160145" y="1412239"/>
                </a:lnTo>
                <a:lnTo>
                  <a:pt x="1198245" y="1387474"/>
                </a:lnTo>
                <a:lnTo>
                  <a:pt x="1234440" y="1360170"/>
                </a:lnTo>
                <a:lnTo>
                  <a:pt x="1269365" y="1331595"/>
                </a:lnTo>
                <a:lnTo>
                  <a:pt x="1301750" y="1300479"/>
                </a:lnTo>
                <a:lnTo>
                  <a:pt x="1332865" y="1268095"/>
                </a:lnTo>
                <a:lnTo>
                  <a:pt x="1361440" y="1233170"/>
                </a:lnTo>
                <a:lnTo>
                  <a:pt x="1388745" y="1196974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499"/>
                </a:lnTo>
                <a:lnTo>
                  <a:pt x="1473835" y="1037589"/>
                </a:lnTo>
                <a:lnTo>
                  <a:pt x="1489075" y="993774"/>
                </a:lnTo>
                <a:lnTo>
                  <a:pt x="1501775" y="949324"/>
                </a:lnTo>
                <a:lnTo>
                  <a:pt x="1511935" y="904239"/>
                </a:lnTo>
                <a:lnTo>
                  <a:pt x="1519555" y="857249"/>
                </a:lnTo>
                <a:lnTo>
                  <a:pt x="1524000" y="810259"/>
                </a:lnTo>
                <a:lnTo>
                  <a:pt x="1525270" y="761999"/>
                </a:lnTo>
                <a:lnTo>
                  <a:pt x="1524000" y="713739"/>
                </a:lnTo>
                <a:lnTo>
                  <a:pt x="1519555" y="666114"/>
                </a:lnTo>
                <a:lnTo>
                  <a:pt x="1511935" y="619759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09"/>
                </a:lnTo>
                <a:lnTo>
                  <a:pt x="1456055" y="444499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904"/>
                </a:lnTo>
                <a:lnTo>
                  <a:pt x="1301750" y="222884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4"/>
                </a:lnTo>
                <a:lnTo>
                  <a:pt x="1160145" y="111759"/>
                </a:lnTo>
                <a:lnTo>
                  <a:pt x="1120775" y="88899"/>
                </a:lnTo>
                <a:lnTo>
                  <a:pt x="1080135" y="69214"/>
                </a:lnTo>
                <a:lnTo>
                  <a:pt x="1038225" y="51434"/>
                </a:lnTo>
                <a:lnTo>
                  <a:pt x="995045" y="35559"/>
                </a:lnTo>
                <a:lnTo>
                  <a:pt x="950595" y="22859"/>
                </a:lnTo>
                <a:lnTo>
                  <a:pt x="904875" y="13334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673221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3334"/>
                </a:lnTo>
                <a:lnTo>
                  <a:pt x="573405" y="22859"/>
                </a:lnTo>
                <a:lnTo>
                  <a:pt x="528955" y="35559"/>
                </a:lnTo>
                <a:lnTo>
                  <a:pt x="485775" y="51434"/>
                </a:lnTo>
                <a:lnTo>
                  <a:pt x="443865" y="69214"/>
                </a:lnTo>
                <a:lnTo>
                  <a:pt x="403225" y="88899"/>
                </a:lnTo>
                <a:lnTo>
                  <a:pt x="363855" y="111759"/>
                </a:lnTo>
                <a:lnTo>
                  <a:pt x="326390" y="136524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2884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6389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499"/>
                </a:lnTo>
                <a:lnTo>
                  <a:pt x="50800" y="486409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249"/>
                </a:lnTo>
                <a:lnTo>
                  <a:pt x="12700" y="904239"/>
                </a:lnTo>
                <a:lnTo>
                  <a:pt x="22860" y="949324"/>
                </a:lnTo>
                <a:lnTo>
                  <a:pt x="35560" y="993774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6974"/>
                </a:lnTo>
                <a:lnTo>
                  <a:pt x="163195" y="1233170"/>
                </a:lnTo>
                <a:lnTo>
                  <a:pt x="191770" y="1268095"/>
                </a:lnTo>
                <a:lnTo>
                  <a:pt x="222885" y="1300479"/>
                </a:lnTo>
                <a:lnTo>
                  <a:pt x="255270" y="1331595"/>
                </a:lnTo>
                <a:lnTo>
                  <a:pt x="290195" y="1360170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4464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7649"/>
                </a:lnTo>
                <a:lnTo>
                  <a:pt x="713105" y="1522095"/>
                </a:lnTo>
                <a:lnTo>
                  <a:pt x="760730" y="1523999"/>
                </a:lnTo>
                <a:lnTo>
                  <a:pt x="808990" y="1522095"/>
                </a:lnTo>
                <a:lnTo>
                  <a:pt x="856615" y="1517649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4464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170"/>
                </a:lnTo>
                <a:lnTo>
                  <a:pt x="1266825" y="1331595"/>
                </a:lnTo>
                <a:lnTo>
                  <a:pt x="1299210" y="1300479"/>
                </a:lnTo>
                <a:lnTo>
                  <a:pt x="1330325" y="1268095"/>
                </a:lnTo>
                <a:lnTo>
                  <a:pt x="1358900" y="1233170"/>
                </a:lnTo>
                <a:lnTo>
                  <a:pt x="1385570" y="1196974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3774"/>
                </a:lnTo>
                <a:lnTo>
                  <a:pt x="1499235" y="949324"/>
                </a:lnTo>
                <a:lnTo>
                  <a:pt x="1508760" y="904239"/>
                </a:lnTo>
                <a:lnTo>
                  <a:pt x="1516380" y="857249"/>
                </a:lnTo>
                <a:lnTo>
                  <a:pt x="1520825" y="810259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114"/>
                </a:lnTo>
                <a:lnTo>
                  <a:pt x="1508760" y="619759"/>
                </a:lnTo>
                <a:lnTo>
                  <a:pt x="1499235" y="574039"/>
                </a:lnTo>
                <a:lnTo>
                  <a:pt x="1486535" y="529589"/>
                </a:lnTo>
                <a:lnTo>
                  <a:pt x="1470660" y="486409"/>
                </a:lnTo>
                <a:lnTo>
                  <a:pt x="1453515" y="444499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6389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2884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4"/>
                </a:lnTo>
                <a:lnTo>
                  <a:pt x="1158240" y="111759"/>
                </a:lnTo>
                <a:lnTo>
                  <a:pt x="1118870" y="88899"/>
                </a:lnTo>
                <a:lnTo>
                  <a:pt x="1078230" y="69214"/>
                </a:lnTo>
                <a:lnTo>
                  <a:pt x="1036320" y="51434"/>
                </a:lnTo>
                <a:lnTo>
                  <a:pt x="993140" y="35559"/>
                </a:lnTo>
                <a:lnTo>
                  <a:pt x="948690" y="22859"/>
                </a:lnTo>
                <a:lnTo>
                  <a:pt x="902970" y="13334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46837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4374"/>
                </a:lnTo>
                <a:lnTo>
                  <a:pt x="1518285" y="666749"/>
                </a:lnTo>
                <a:lnTo>
                  <a:pt x="1510665" y="620394"/>
                </a:lnTo>
                <a:lnTo>
                  <a:pt x="1501140" y="574674"/>
                </a:lnTo>
                <a:lnTo>
                  <a:pt x="1488440" y="530224"/>
                </a:lnTo>
                <a:lnTo>
                  <a:pt x="1472565" y="487044"/>
                </a:lnTo>
                <a:lnTo>
                  <a:pt x="1454785" y="444499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4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2394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2394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4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499"/>
                </a:lnTo>
                <a:lnTo>
                  <a:pt x="51435" y="487044"/>
                </a:lnTo>
                <a:lnTo>
                  <a:pt x="36195" y="530224"/>
                </a:lnTo>
                <a:lnTo>
                  <a:pt x="23495" y="574674"/>
                </a:lnTo>
                <a:lnTo>
                  <a:pt x="13335" y="620394"/>
                </a:lnTo>
                <a:lnTo>
                  <a:pt x="6350" y="666749"/>
                </a:lnTo>
                <a:lnTo>
                  <a:pt x="1905" y="714374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774"/>
                </a:lnTo>
                <a:lnTo>
                  <a:pt x="111760" y="1160144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1114"/>
                </a:lnTo>
                <a:lnTo>
                  <a:pt x="255905" y="1332229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6410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1299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1299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199"/>
                </a:lnTo>
                <a:lnTo>
                  <a:pt x="1079500" y="1455419"/>
                </a:lnTo>
                <a:lnTo>
                  <a:pt x="1120140" y="1435099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2229"/>
                </a:lnTo>
                <a:lnTo>
                  <a:pt x="1301115" y="1301114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60144"/>
                </a:lnTo>
                <a:lnTo>
                  <a:pt x="1435100" y="1120774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666871" y="197865"/>
            <a:ext cx="150939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202089"/>
                </a:solidFill>
              </a:rPr>
              <a:t>TAXES</a:t>
            </a:r>
            <a:endParaRPr sz="3500"/>
          </a:p>
        </p:txBody>
      </p:sp>
      <p:sp>
        <p:nvSpPr>
          <p:cNvPr id="9" name="object 9"/>
          <p:cNvSpPr txBox="1"/>
          <p:nvPr/>
        </p:nvSpPr>
        <p:spPr>
          <a:xfrm>
            <a:off x="307340" y="690117"/>
            <a:ext cx="4041140" cy="30873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60375" indent="-342900">
              <a:lnSpc>
                <a:spcPct val="1288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560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Corporate Income</a:t>
            </a:r>
            <a:r>
              <a:rPr sz="24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Tax  (CIT)</a:t>
            </a:r>
            <a:endParaRPr sz="2400" dirty="0">
              <a:latin typeface="Arial"/>
              <a:cs typeface="Arial"/>
            </a:endParaRPr>
          </a:p>
          <a:p>
            <a:pPr marL="756285" lvl="1" indent="-287020">
              <a:lnSpc>
                <a:spcPts val="2375"/>
              </a:lnSpc>
              <a:spcBef>
                <a:spcPts val="105"/>
              </a:spcBef>
              <a:buClr>
                <a:srgbClr val="FF0000"/>
              </a:buClr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Standard rate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20%</a:t>
            </a:r>
            <a:endParaRPr sz="2000" dirty="0">
              <a:latin typeface="Arial"/>
              <a:cs typeface="Arial"/>
            </a:endParaRPr>
          </a:p>
          <a:p>
            <a:pPr marL="756285" lvl="1" indent="-287020">
              <a:lnSpc>
                <a:spcPts val="1970"/>
              </a:lnSpc>
              <a:buClr>
                <a:srgbClr val="FF0000"/>
              </a:buClr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Tax holiday - CIT</a:t>
            </a:r>
            <a:r>
              <a:rPr sz="2000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exemption</a:t>
            </a:r>
            <a:endParaRPr sz="2000" dirty="0">
              <a:latin typeface="Arial"/>
              <a:cs typeface="Arial"/>
            </a:endParaRPr>
          </a:p>
          <a:p>
            <a:pPr marL="756285">
              <a:lnSpc>
                <a:spcPts val="1580"/>
              </a:lnSpc>
            </a:pP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up</a:t>
            </a:r>
            <a:r>
              <a:rPr sz="2000" spc="2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2000" spc="2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4</a:t>
            </a:r>
            <a:r>
              <a:rPr sz="2000" spc="2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years</a:t>
            </a:r>
            <a:r>
              <a:rPr sz="2000" spc="3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from</a:t>
            </a:r>
            <a:r>
              <a:rPr sz="2000" spc="2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000" spc="2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date</a:t>
            </a:r>
            <a:endParaRPr sz="2000" dirty="0">
              <a:latin typeface="Arial"/>
              <a:cs typeface="Arial"/>
            </a:endParaRPr>
          </a:p>
          <a:p>
            <a:pPr marL="756285">
              <a:lnSpc>
                <a:spcPts val="1580"/>
              </a:lnSpc>
              <a:tabLst>
                <a:tab pos="1178560" algn="l"/>
                <a:tab pos="2390775" algn="l"/>
                <a:tab pos="281432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	issuance	of	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investment</a:t>
            </a:r>
            <a:endParaRPr sz="2000" dirty="0">
              <a:latin typeface="Arial"/>
              <a:cs typeface="Arial"/>
            </a:endParaRPr>
          </a:p>
          <a:p>
            <a:pPr marL="756285" marR="9525">
              <a:lnSpc>
                <a:spcPct val="66000"/>
              </a:lnSpc>
              <a:spcBef>
                <a:spcPts val="409"/>
              </a:spcBef>
              <a:tabLst>
                <a:tab pos="2122805" algn="l"/>
                <a:tab pos="3334385" algn="l"/>
                <a:tab pos="3881754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rti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ate	follow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d	by	a 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period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50%</a:t>
            </a:r>
            <a:r>
              <a:rPr sz="20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Taxes.</a:t>
            </a:r>
            <a:endParaRPr sz="2000" dirty="0">
              <a:latin typeface="Arial"/>
              <a:cs typeface="Arial"/>
            </a:endParaRPr>
          </a:p>
          <a:p>
            <a:pPr marL="756285" lvl="1" indent="-287020">
              <a:lnSpc>
                <a:spcPts val="1939"/>
              </a:lnSpc>
              <a:buClr>
                <a:srgbClr val="FF0000"/>
              </a:buClr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10% and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20%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tax rates</a:t>
            </a:r>
            <a:r>
              <a:rPr sz="2000" spc="-1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</a:t>
            </a:r>
            <a:endParaRPr sz="2000" dirty="0">
              <a:latin typeface="Arial"/>
              <a:cs typeface="Arial"/>
            </a:endParaRPr>
          </a:p>
          <a:p>
            <a:pPr marL="756285" marR="10160">
              <a:lnSpc>
                <a:spcPct val="66000"/>
              </a:lnSpc>
              <a:spcBef>
                <a:spcPts val="400"/>
              </a:spcBef>
              <a:tabLst>
                <a:tab pos="2296795" algn="l"/>
                <a:tab pos="268097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investmen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	in	e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ra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ed  sectors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51375" y="903478"/>
            <a:ext cx="39433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7505" algn="l"/>
              </a:tabLst>
            </a:pP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Import </a:t>
            </a:r>
            <a:r>
              <a:rPr sz="2400" b="1" spc="-10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export</a:t>
            </a:r>
            <a:r>
              <a:rPr sz="24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duties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10353" y="1257045"/>
            <a:ext cx="10566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23457" y="1257045"/>
            <a:ext cx="1988185" cy="62674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283210">
              <a:lnSpc>
                <a:spcPts val="2330"/>
              </a:lnSpc>
              <a:spcBef>
                <a:spcPts val="240"/>
              </a:spcBef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meeting  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certain</a:t>
            </a:r>
            <a:r>
              <a:rPr sz="2000" spc="-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conditions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51375" y="1847214"/>
            <a:ext cx="4467860" cy="148717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471170" marR="372745" indent="1212850">
              <a:lnSpc>
                <a:spcPts val="2320"/>
              </a:lnSpc>
              <a:spcBef>
                <a:spcPts val="245"/>
              </a:spcBef>
              <a:tabLst>
                <a:tab pos="2121535" algn="l"/>
                <a:tab pos="2992120" algn="l"/>
                <a:tab pos="3375025" algn="l"/>
                <a:tab pos="379857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are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entitled		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to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inc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nti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es</a:t>
            </a:r>
            <a:r>
              <a:rPr sz="2000" spc="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on	import	duties	</a:t>
            </a:r>
            <a:r>
              <a:rPr sz="2000" spc="-45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2000" spc="-35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  initial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fixed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assets</a:t>
            </a:r>
            <a:endParaRPr sz="2000" dirty="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128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7505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Land rental,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land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usage</a:t>
            </a:r>
            <a:r>
              <a:rPr sz="24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fees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08828" y="3362325"/>
            <a:ext cx="36569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0355" indent="-288290">
              <a:lnSpc>
                <a:spcPct val="100000"/>
              </a:lnSpc>
              <a:spcBef>
                <a:spcPts val="105"/>
              </a:spcBef>
              <a:buClr>
                <a:srgbClr val="FF0000"/>
              </a:buClr>
              <a:buSzPct val="150000"/>
              <a:buChar char="•"/>
              <a:tabLst>
                <a:tab pos="300990" algn="l"/>
                <a:tab pos="1636395" algn="l"/>
                <a:tab pos="2010410" algn="l"/>
                <a:tab pos="319151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Applic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ble	to	investo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	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w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ith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96865" y="3555872"/>
            <a:ext cx="33667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19630" algn="l"/>
                <a:tab pos="307022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investmen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	in	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96865" y="3750945"/>
            <a:ext cx="32029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encouraged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sector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or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region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08828" y="4020692"/>
            <a:ext cx="36569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indent="-28829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Char char="•"/>
              <a:tabLst>
                <a:tab pos="300990" algn="l"/>
              </a:tabLst>
            </a:pPr>
            <a:r>
              <a:rPr sz="3000" baseline="1388" dirty="0">
                <a:solidFill>
                  <a:srgbClr val="001F5F"/>
                </a:solidFill>
                <a:latin typeface="Arial"/>
                <a:cs typeface="Arial"/>
              </a:rPr>
              <a:t>Exemption </a:t>
            </a:r>
            <a:r>
              <a:rPr sz="3000" spc="-7" baseline="1388" dirty="0">
                <a:solidFill>
                  <a:srgbClr val="001F5F"/>
                </a:solidFill>
                <a:latin typeface="Arial"/>
                <a:cs typeface="Arial"/>
              </a:rPr>
              <a:t>or </a:t>
            </a:r>
            <a:r>
              <a:rPr sz="3000" baseline="1388" dirty="0">
                <a:solidFill>
                  <a:srgbClr val="001F5F"/>
                </a:solidFill>
                <a:latin typeface="Arial"/>
                <a:cs typeface="Arial"/>
              </a:rPr>
              <a:t>reduction</a:t>
            </a:r>
            <a:r>
              <a:rPr sz="3000" spc="22" baseline="138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000" spc="-7" baseline="1388" dirty="0">
                <a:solidFill>
                  <a:srgbClr val="001F5F"/>
                </a:solidFill>
                <a:latin typeface="Arial"/>
                <a:cs typeface="Arial"/>
              </a:rPr>
              <a:t>from</a:t>
            </a:r>
            <a:endParaRPr sz="3000" baseline="1388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96865" y="4216146"/>
            <a:ext cx="336740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land taxes,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land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use fees</a:t>
            </a:r>
            <a:r>
              <a:rPr sz="2000" spc="2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96865" y="4417314"/>
            <a:ext cx="24549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water surface</a:t>
            </a:r>
            <a:r>
              <a:rPr sz="2000" spc="-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rentals.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12297" y="4677917"/>
            <a:ext cx="2508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96865" y="4879085"/>
            <a:ext cx="24130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without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land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use</a:t>
            </a:r>
            <a:r>
              <a:rPr sz="2000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fees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069339" y="4147324"/>
            <a:ext cx="3295650" cy="2190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108828" y="4677917"/>
            <a:ext cx="32131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indent="-28829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Char char="•"/>
              <a:tabLst>
                <a:tab pos="300990" algn="l"/>
                <a:tab pos="1619885" algn="l"/>
                <a:tab pos="2049145" algn="l"/>
                <a:tab pos="274701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Al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ation	of	land	with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0294"/>
            <a:ext cx="1524000" cy="1522095"/>
          </a:xfrm>
          <a:custGeom>
            <a:avLst/>
            <a:gdLst/>
            <a:ahLst/>
            <a:cxnLst/>
            <a:rect l="l" t="t" r="r" b="b"/>
            <a:pathLst>
              <a:path w="1524000" h="1522095">
                <a:moveTo>
                  <a:pt x="762000" y="0"/>
                </a:moveTo>
                <a:lnTo>
                  <a:pt x="713740" y="1269"/>
                </a:lnTo>
                <a:lnTo>
                  <a:pt x="666115" y="5714"/>
                </a:lnTo>
                <a:lnTo>
                  <a:pt x="619759" y="13334"/>
                </a:lnTo>
                <a:lnTo>
                  <a:pt x="574675" y="22859"/>
                </a:lnTo>
                <a:lnTo>
                  <a:pt x="529590" y="35559"/>
                </a:lnTo>
                <a:lnTo>
                  <a:pt x="486409" y="51434"/>
                </a:lnTo>
                <a:lnTo>
                  <a:pt x="444500" y="68579"/>
                </a:lnTo>
                <a:lnTo>
                  <a:pt x="403859" y="88900"/>
                </a:lnTo>
                <a:lnTo>
                  <a:pt x="364490" y="111759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904" y="191769"/>
                </a:lnTo>
                <a:lnTo>
                  <a:pt x="222884" y="222884"/>
                </a:lnTo>
                <a:lnTo>
                  <a:pt x="192404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5775"/>
                </a:lnTo>
                <a:lnTo>
                  <a:pt x="36195" y="528954"/>
                </a:lnTo>
                <a:lnTo>
                  <a:pt x="23495" y="573404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8989"/>
                </a:lnTo>
                <a:lnTo>
                  <a:pt x="5715" y="856614"/>
                </a:lnTo>
                <a:lnTo>
                  <a:pt x="13334" y="902969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19"/>
                </a:lnTo>
                <a:lnTo>
                  <a:pt x="69215" y="1078229"/>
                </a:lnTo>
                <a:lnTo>
                  <a:pt x="89534" y="1118869"/>
                </a:lnTo>
                <a:lnTo>
                  <a:pt x="111759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4" y="1266825"/>
                </a:lnTo>
                <a:lnTo>
                  <a:pt x="222884" y="1299209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6204"/>
                </a:lnTo>
                <a:lnTo>
                  <a:pt x="364490" y="1410969"/>
                </a:lnTo>
                <a:lnTo>
                  <a:pt x="403859" y="1433194"/>
                </a:lnTo>
                <a:lnTo>
                  <a:pt x="444500" y="1453514"/>
                </a:lnTo>
                <a:lnTo>
                  <a:pt x="486409" y="1471294"/>
                </a:lnTo>
                <a:lnTo>
                  <a:pt x="529590" y="1486534"/>
                </a:lnTo>
                <a:lnTo>
                  <a:pt x="574675" y="1499234"/>
                </a:lnTo>
                <a:lnTo>
                  <a:pt x="619759" y="1509394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094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4"/>
                </a:lnTo>
                <a:lnTo>
                  <a:pt x="949325" y="1499234"/>
                </a:lnTo>
                <a:lnTo>
                  <a:pt x="994409" y="1486534"/>
                </a:lnTo>
                <a:lnTo>
                  <a:pt x="1037590" y="1471294"/>
                </a:lnTo>
                <a:lnTo>
                  <a:pt x="1079500" y="1453514"/>
                </a:lnTo>
                <a:lnTo>
                  <a:pt x="1120140" y="1433194"/>
                </a:lnTo>
                <a:lnTo>
                  <a:pt x="1159509" y="1410969"/>
                </a:lnTo>
                <a:lnTo>
                  <a:pt x="1197609" y="1386204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09"/>
                </a:lnTo>
                <a:lnTo>
                  <a:pt x="1331595" y="1266825"/>
                </a:lnTo>
                <a:lnTo>
                  <a:pt x="1360804" y="1231900"/>
                </a:lnTo>
                <a:lnTo>
                  <a:pt x="1387475" y="1195704"/>
                </a:lnTo>
                <a:lnTo>
                  <a:pt x="1412240" y="1158239"/>
                </a:lnTo>
                <a:lnTo>
                  <a:pt x="1434465" y="1118869"/>
                </a:lnTo>
                <a:lnTo>
                  <a:pt x="1454784" y="1078229"/>
                </a:lnTo>
                <a:lnTo>
                  <a:pt x="1472565" y="1036319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69"/>
                </a:lnTo>
                <a:lnTo>
                  <a:pt x="1518284" y="856614"/>
                </a:lnTo>
                <a:lnTo>
                  <a:pt x="1522729" y="808989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3404"/>
                </a:lnTo>
                <a:lnTo>
                  <a:pt x="1487804" y="528954"/>
                </a:lnTo>
                <a:lnTo>
                  <a:pt x="1472565" y="485775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4"/>
                </a:lnTo>
                <a:lnTo>
                  <a:pt x="1331595" y="255269"/>
                </a:lnTo>
                <a:lnTo>
                  <a:pt x="1301115" y="222884"/>
                </a:lnTo>
                <a:lnTo>
                  <a:pt x="1268095" y="191769"/>
                </a:lnTo>
                <a:lnTo>
                  <a:pt x="1233804" y="163194"/>
                </a:lnTo>
                <a:lnTo>
                  <a:pt x="1197609" y="136525"/>
                </a:lnTo>
                <a:lnTo>
                  <a:pt x="1159509" y="111759"/>
                </a:lnTo>
                <a:lnTo>
                  <a:pt x="1120140" y="88900"/>
                </a:lnTo>
                <a:lnTo>
                  <a:pt x="1079500" y="68579"/>
                </a:lnTo>
                <a:lnTo>
                  <a:pt x="1037590" y="51434"/>
                </a:lnTo>
                <a:lnTo>
                  <a:pt x="994409" y="35559"/>
                </a:lnTo>
                <a:lnTo>
                  <a:pt x="949325" y="22859"/>
                </a:lnTo>
                <a:lnTo>
                  <a:pt x="904240" y="13334"/>
                </a:lnTo>
                <a:lnTo>
                  <a:pt x="857884" y="5714"/>
                </a:lnTo>
                <a:lnTo>
                  <a:pt x="810259" y="1269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90294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3334"/>
                </a:lnTo>
                <a:lnTo>
                  <a:pt x="574675" y="22859"/>
                </a:lnTo>
                <a:lnTo>
                  <a:pt x="530225" y="35559"/>
                </a:lnTo>
                <a:lnTo>
                  <a:pt x="487045" y="51434"/>
                </a:lnTo>
                <a:lnTo>
                  <a:pt x="444500" y="68579"/>
                </a:lnTo>
                <a:lnTo>
                  <a:pt x="403860" y="88900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1769"/>
                </a:lnTo>
                <a:lnTo>
                  <a:pt x="222885" y="222884"/>
                </a:lnTo>
                <a:lnTo>
                  <a:pt x="192405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5775"/>
                </a:lnTo>
                <a:lnTo>
                  <a:pt x="35560" y="528954"/>
                </a:lnTo>
                <a:lnTo>
                  <a:pt x="22860" y="573404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8989"/>
                </a:lnTo>
                <a:lnTo>
                  <a:pt x="5715" y="856614"/>
                </a:lnTo>
                <a:lnTo>
                  <a:pt x="12700" y="902969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19"/>
                </a:lnTo>
                <a:lnTo>
                  <a:pt x="69215" y="1078229"/>
                </a:lnTo>
                <a:lnTo>
                  <a:pt x="88900" y="1118869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2885" y="1299209"/>
                </a:lnTo>
                <a:lnTo>
                  <a:pt x="255905" y="1330325"/>
                </a:lnTo>
                <a:lnTo>
                  <a:pt x="290195" y="1358900"/>
                </a:lnTo>
                <a:lnTo>
                  <a:pt x="327025" y="1386204"/>
                </a:lnTo>
                <a:lnTo>
                  <a:pt x="364490" y="1410969"/>
                </a:lnTo>
                <a:lnTo>
                  <a:pt x="403860" y="1433194"/>
                </a:lnTo>
                <a:lnTo>
                  <a:pt x="444500" y="1453514"/>
                </a:lnTo>
                <a:lnTo>
                  <a:pt x="487045" y="1471294"/>
                </a:lnTo>
                <a:lnTo>
                  <a:pt x="530225" y="1486534"/>
                </a:lnTo>
                <a:lnTo>
                  <a:pt x="574675" y="1499234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4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9394"/>
                </a:lnTo>
                <a:lnTo>
                  <a:pt x="950595" y="1499234"/>
                </a:lnTo>
                <a:lnTo>
                  <a:pt x="995045" y="1486534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0775" y="1433194"/>
                </a:lnTo>
                <a:lnTo>
                  <a:pt x="1160145" y="1410969"/>
                </a:lnTo>
                <a:lnTo>
                  <a:pt x="1198245" y="1386204"/>
                </a:lnTo>
                <a:lnTo>
                  <a:pt x="1234440" y="1358900"/>
                </a:lnTo>
                <a:lnTo>
                  <a:pt x="1269365" y="1330325"/>
                </a:lnTo>
                <a:lnTo>
                  <a:pt x="1301750" y="1299209"/>
                </a:lnTo>
                <a:lnTo>
                  <a:pt x="1332865" y="1266825"/>
                </a:lnTo>
                <a:lnTo>
                  <a:pt x="1361440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4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69"/>
                </a:lnTo>
                <a:lnTo>
                  <a:pt x="1519554" y="856614"/>
                </a:lnTo>
                <a:lnTo>
                  <a:pt x="1524000" y="808989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269"/>
                </a:lnTo>
                <a:lnTo>
                  <a:pt x="1301750" y="222884"/>
                </a:lnTo>
                <a:lnTo>
                  <a:pt x="1269365" y="191769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59"/>
                </a:lnTo>
                <a:lnTo>
                  <a:pt x="1120775" y="88900"/>
                </a:lnTo>
                <a:lnTo>
                  <a:pt x="1080135" y="68579"/>
                </a:lnTo>
                <a:lnTo>
                  <a:pt x="1038225" y="51434"/>
                </a:lnTo>
                <a:lnTo>
                  <a:pt x="995045" y="35559"/>
                </a:lnTo>
                <a:lnTo>
                  <a:pt x="950595" y="22859"/>
                </a:lnTo>
                <a:lnTo>
                  <a:pt x="904875" y="13334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90928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5"/>
                </a:moveTo>
                <a:lnTo>
                  <a:pt x="1524000" y="713105"/>
                </a:lnTo>
                <a:lnTo>
                  <a:pt x="1519555" y="665480"/>
                </a:lnTo>
                <a:lnTo>
                  <a:pt x="1511935" y="619125"/>
                </a:lnTo>
                <a:lnTo>
                  <a:pt x="1502410" y="574040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5" y="443865"/>
                </a:lnTo>
                <a:lnTo>
                  <a:pt x="1435735" y="403225"/>
                </a:lnTo>
                <a:lnTo>
                  <a:pt x="1413510" y="363855"/>
                </a:lnTo>
                <a:lnTo>
                  <a:pt x="1388745" y="326390"/>
                </a:lnTo>
                <a:lnTo>
                  <a:pt x="1362075" y="290195"/>
                </a:lnTo>
                <a:lnTo>
                  <a:pt x="1332864" y="255905"/>
                </a:lnTo>
                <a:lnTo>
                  <a:pt x="1301750" y="222885"/>
                </a:lnTo>
                <a:lnTo>
                  <a:pt x="1269364" y="192405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8900"/>
                </a:lnTo>
                <a:lnTo>
                  <a:pt x="1080135" y="69215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5715"/>
                </a:lnTo>
                <a:lnTo>
                  <a:pt x="810895" y="1270"/>
                </a:lnTo>
                <a:lnTo>
                  <a:pt x="762635" y="0"/>
                </a:lnTo>
                <a:lnTo>
                  <a:pt x="714375" y="1270"/>
                </a:lnTo>
                <a:lnTo>
                  <a:pt x="666750" y="5715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5"/>
                </a:lnTo>
                <a:lnTo>
                  <a:pt x="403860" y="88900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5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3855"/>
                </a:lnTo>
                <a:lnTo>
                  <a:pt x="89535" y="403225"/>
                </a:lnTo>
                <a:lnTo>
                  <a:pt x="69214" y="443865"/>
                </a:lnTo>
                <a:lnTo>
                  <a:pt x="51435" y="486410"/>
                </a:lnTo>
                <a:lnTo>
                  <a:pt x="36195" y="529590"/>
                </a:lnTo>
                <a:lnTo>
                  <a:pt x="22860" y="574040"/>
                </a:lnTo>
                <a:lnTo>
                  <a:pt x="13335" y="619125"/>
                </a:lnTo>
                <a:lnTo>
                  <a:pt x="5714" y="665480"/>
                </a:lnTo>
                <a:lnTo>
                  <a:pt x="1270" y="713105"/>
                </a:lnTo>
                <a:lnTo>
                  <a:pt x="0" y="761365"/>
                </a:lnTo>
                <a:lnTo>
                  <a:pt x="1270" y="809625"/>
                </a:lnTo>
                <a:lnTo>
                  <a:pt x="5714" y="856615"/>
                </a:lnTo>
                <a:lnTo>
                  <a:pt x="13335" y="902970"/>
                </a:lnTo>
                <a:lnTo>
                  <a:pt x="22860" y="948690"/>
                </a:lnTo>
                <a:lnTo>
                  <a:pt x="36195" y="993140"/>
                </a:lnTo>
                <a:lnTo>
                  <a:pt x="51435" y="1036320"/>
                </a:lnTo>
                <a:lnTo>
                  <a:pt x="69214" y="1078230"/>
                </a:lnTo>
                <a:lnTo>
                  <a:pt x="89535" y="1118870"/>
                </a:lnTo>
                <a:lnTo>
                  <a:pt x="111760" y="1158240"/>
                </a:lnTo>
                <a:lnTo>
                  <a:pt x="136525" y="1196340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210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5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5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8520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5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5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210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40"/>
                </a:lnTo>
                <a:lnTo>
                  <a:pt x="1413510" y="1158240"/>
                </a:lnTo>
                <a:lnTo>
                  <a:pt x="1435735" y="1118870"/>
                </a:lnTo>
                <a:lnTo>
                  <a:pt x="1456055" y="1078230"/>
                </a:lnTo>
                <a:lnTo>
                  <a:pt x="1473835" y="1036320"/>
                </a:lnTo>
                <a:lnTo>
                  <a:pt x="1489075" y="993140"/>
                </a:lnTo>
                <a:lnTo>
                  <a:pt x="1502410" y="948690"/>
                </a:lnTo>
                <a:lnTo>
                  <a:pt x="1511935" y="902970"/>
                </a:lnTo>
                <a:lnTo>
                  <a:pt x="1519555" y="856615"/>
                </a:lnTo>
                <a:lnTo>
                  <a:pt x="1524000" y="809625"/>
                </a:lnTo>
                <a:lnTo>
                  <a:pt x="1525270" y="761365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264153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70"/>
                </a:lnTo>
                <a:lnTo>
                  <a:pt x="666750" y="5715"/>
                </a:lnTo>
                <a:lnTo>
                  <a:pt x="620395" y="13335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0800"/>
                </a:lnTo>
                <a:lnTo>
                  <a:pt x="444500" y="69215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4490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250"/>
                </a:lnTo>
                <a:lnTo>
                  <a:pt x="12700" y="904240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6955"/>
                </a:lnTo>
                <a:lnTo>
                  <a:pt x="69215" y="1079500"/>
                </a:lnTo>
                <a:lnTo>
                  <a:pt x="88900" y="1120140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2885" y="1300480"/>
                </a:lnTo>
                <a:lnTo>
                  <a:pt x="255905" y="1331595"/>
                </a:lnTo>
                <a:lnTo>
                  <a:pt x="290195" y="1360170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7045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20395" y="1510665"/>
                </a:lnTo>
                <a:lnTo>
                  <a:pt x="666750" y="1517650"/>
                </a:lnTo>
                <a:lnTo>
                  <a:pt x="714375" y="1522095"/>
                </a:lnTo>
                <a:lnTo>
                  <a:pt x="762635" y="1524000"/>
                </a:lnTo>
                <a:lnTo>
                  <a:pt x="810895" y="1522095"/>
                </a:lnTo>
                <a:lnTo>
                  <a:pt x="857885" y="1517650"/>
                </a:lnTo>
                <a:lnTo>
                  <a:pt x="904875" y="1510665"/>
                </a:lnTo>
                <a:lnTo>
                  <a:pt x="950595" y="1500505"/>
                </a:lnTo>
                <a:lnTo>
                  <a:pt x="995045" y="1487805"/>
                </a:lnTo>
                <a:lnTo>
                  <a:pt x="1038225" y="1472565"/>
                </a:lnTo>
                <a:lnTo>
                  <a:pt x="1080135" y="1454785"/>
                </a:lnTo>
                <a:lnTo>
                  <a:pt x="1120775" y="1434465"/>
                </a:lnTo>
                <a:lnTo>
                  <a:pt x="1160145" y="1412240"/>
                </a:lnTo>
                <a:lnTo>
                  <a:pt x="1198245" y="1387475"/>
                </a:lnTo>
                <a:lnTo>
                  <a:pt x="1234440" y="1360170"/>
                </a:lnTo>
                <a:lnTo>
                  <a:pt x="1269365" y="1331595"/>
                </a:lnTo>
                <a:lnTo>
                  <a:pt x="1301750" y="1300480"/>
                </a:lnTo>
                <a:lnTo>
                  <a:pt x="1332865" y="1268095"/>
                </a:lnTo>
                <a:lnTo>
                  <a:pt x="1361440" y="1233170"/>
                </a:lnTo>
                <a:lnTo>
                  <a:pt x="1388745" y="1196975"/>
                </a:lnTo>
                <a:lnTo>
                  <a:pt x="1413510" y="1159510"/>
                </a:lnTo>
                <a:lnTo>
                  <a:pt x="1435735" y="1120140"/>
                </a:lnTo>
                <a:lnTo>
                  <a:pt x="1456055" y="1079500"/>
                </a:lnTo>
                <a:lnTo>
                  <a:pt x="1473835" y="1036955"/>
                </a:lnTo>
                <a:lnTo>
                  <a:pt x="1489075" y="993775"/>
                </a:lnTo>
                <a:lnTo>
                  <a:pt x="1501775" y="949325"/>
                </a:lnTo>
                <a:lnTo>
                  <a:pt x="1511935" y="904240"/>
                </a:lnTo>
                <a:lnTo>
                  <a:pt x="1519555" y="857250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3740"/>
                </a:lnTo>
                <a:lnTo>
                  <a:pt x="1519555" y="666115"/>
                </a:lnTo>
                <a:lnTo>
                  <a:pt x="1511935" y="619760"/>
                </a:lnTo>
                <a:lnTo>
                  <a:pt x="1501775" y="574040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90"/>
                </a:lnTo>
                <a:lnTo>
                  <a:pt x="1388745" y="326390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5"/>
                </a:lnTo>
                <a:lnTo>
                  <a:pt x="1038225" y="50800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3335"/>
                </a:lnTo>
                <a:lnTo>
                  <a:pt x="857885" y="5715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264153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70"/>
                </a:lnTo>
                <a:lnTo>
                  <a:pt x="665480" y="5715"/>
                </a:lnTo>
                <a:lnTo>
                  <a:pt x="619125" y="13335"/>
                </a:lnTo>
                <a:lnTo>
                  <a:pt x="573405" y="22860"/>
                </a:lnTo>
                <a:lnTo>
                  <a:pt x="528955" y="35560"/>
                </a:lnTo>
                <a:lnTo>
                  <a:pt x="485775" y="50800"/>
                </a:lnTo>
                <a:lnTo>
                  <a:pt x="443865" y="69215"/>
                </a:lnTo>
                <a:lnTo>
                  <a:pt x="403225" y="88900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270" y="192405"/>
                </a:lnTo>
                <a:lnTo>
                  <a:pt x="222885" y="222885"/>
                </a:lnTo>
                <a:lnTo>
                  <a:pt x="191770" y="255905"/>
                </a:lnTo>
                <a:lnTo>
                  <a:pt x="163195" y="290195"/>
                </a:lnTo>
                <a:lnTo>
                  <a:pt x="135890" y="326390"/>
                </a:lnTo>
                <a:lnTo>
                  <a:pt x="111125" y="364490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250"/>
                </a:lnTo>
                <a:lnTo>
                  <a:pt x="12700" y="904240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6955"/>
                </a:lnTo>
                <a:lnTo>
                  <a:pt x="68580" y="1079500"/>
                </a:lnTo>
                <a:lnTo>
                  <a:pt x="88900" y="1120140"/>
                </a:lnTo>
                <a:lnTo>
                  <a:pt x="111125" y="1159510"/>
                </a:lnTo>
                <a:lnTo>
                  <a:pt x="135890" y="1196975"/>
                </a:lnTo>
                <a:lnTo>
                  <a:pt x="163195" y="1233170"/>
                </a:lnTo>
                <a:lnTo>
                  <a:pt x="191770" y="1268095"/>
                </a:lnTo>
                <a:lnTo>
                  <a:pt x="222885" y="1300480"/>
                </a:lnTo>
                <a:lnTo>
                  <a:pt x="255270" y="1331595"/>
                </a:lnTo>
                <a:lnTo>
                  <a:pt x="290195" y="1360170"/>
                </a:lnTo>
                <a:lnTo>
                  <a:pt x="326390" y="1387475"/>
                </a:lnTo>
                <a:lnTo>
                  <a:pt x="363855" y="1412240"/>
                </a:lnTo>
                <a:lnTo>
                  <a:pt x="403225" y="1434465"/>
                </a:lnTo>
                <a:lnTo>
                  <a:pt x="443865" y="1454785"/>
                </a:lnTo>
                <a:lnTo>
                  <a:pt x="485775" y="1472565"/>
                </a:lnTo>
                <a:lnTo>
                  <a:pt x="528955" y="1487805"/>
                </a:lnTo>
                <a:lnTo>
                  <a:pt x="573405" y="1500505"/>
                </a:lnTo>
                <a:lnTo>
                  <a:pt x="619125" y="1510665"/>
                </a:lnTo>
                <a:lnTo>
                  <a:pt x="665480" y="1517650"/>
                </a:lnTo>
                <a:lnTo>
                  <a:pt x="713105" y="1522095"/>
                </a:lnTo>
                <a:lnTo>
                  <a:pt x="760730" y="1524000"/>
                </a:lnTo>
                <a:lnTo>
                  <a:pt x="808990" y="1522095"/>
                </a:lnTo>
                <a:lnTo>
                  <a:pt x="856615" y="1517650"/>
                </a:lnTo>
                <a:lnTo>
                  <a:pt x="902970" y="1510665"/>
                </a:lnTo>
                <a:lnTo>
                  <a:pt x="948690" y="1500505"/>
                </a:lnTo>
                <a:lnTo>
                  <a:pt x="993140" y="1487805"/>
                </a:lnTo>
                <a:lnTo>
                  <a:pt x="1036320" y="1472565"/>
                </a:lnTo>
                <a:lnTo>
                  <a:pt x="1078230" y="1454785"/>
                </a:lnTo>
                <a:lnTo>
                  <a:pt x="1118870" y="1434465"/>
                </a:lnTo>
                <a:lnTo>
                  <a:pt x="1158240" y="1412240"/>
                </a:lnTo>
                <a:lnTo>
                  <a:pt x="1195705" y="1387475"/>
                </a:lnTo>
                <a:lnTo>
                  <a:pt x="1231900" y="1360170"/>
                </a:lnTo>
                <a:lnTo>
                  <a:pt x="1266825" y="1331595"/>
                </a:lnTo>
                <a:lnTo>
                  <a:pt x="1299210" y="1300480"/>
                </a:lnTo>
                <a:lnTo>
                  <a:pt x="1330325" y="1268095"/>
                </a:lnTo>
                <a:lnTo>
                  <a:pt x="1358900" y="1233170"/>
                </a:lnTo>
                <a:lnTo>
                  <a:pt x="1385570" y="1196975"/>
                </a:lnTo>
                <a:lnTo>
                  <a:pt x="1410335" y="1159510"/>
                </a:lnTo>
                <a:lnTo>
                  <a:pt x="1433195" y="1120140"/>
                </a:lnTo>
                <a:lnTo>
                  <a:pt x="1453515" y="1079500"/>
                </a:lnTo>
                <a:lnTo>
                  <a:pt x="1470660" y="1036955"/>
                </a:lnTo>
                <a:lnTo>
                  <a:pt x="1486535" y="993775"/>
                </a:lnTo>
                <a:lnTo>
                  <a:pt x="1499235" y="949325"/>
                </a:lnTo>
                <a:lnTo>
                  <a:pt x="1508760" y="904240"/>
                </a:lnTo>
                <a:lnTo>
                  <a:pt x="1516380" y="857250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40"/>
                </a:lnTo>
                <a:lnTo>
                  <a:pt x="1516380" y="666115"/>
                </a:lnTo>
                <a:lnTo>
                  <a:pt x="1508760" y="619760"/>
                </a:lnTo>
                <a:lnTo>
                  <a:pt x="1499235" y="574040"/>
                </a:lnTo>
                <a:lnTo>
                  <a:pt x="1486535" y="529590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90"/>
                </a:lnTo>
                <a:lnTo>
                  <a:pt x="1385570" y="326390"/>
                </a:lnTo>
                <a:lnTo>
                  <a:pt x="1358900" y="290195"/>
                </a:lnTo>
                <a:lnTo>
                  <a:pt x="1330325" y="255905"/>
                </a:lnTo>
                <a:lnTo>
                  <a:pt x="1299210" y="222885"/>
                </a:lnTo>
                <a:lnTo>
                  <a:pt x="1266825" y="192405"/>
                </a:lnTo>
                <a:lnTo>
                  <a:pt x="1231900" y="163195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8900"/>
                </a:lnTo>
                <a:lnTo>
                  <a:pt x="1078230" y="69215"/>
                </a:lnTo>
                <a:lnTo>
                  <a:pt x="1036320" y="50800"/>
                </a:lnTo>
                <a:lnTo>
                  <a:pt x="993140" y="35560"/>
                </a:lnTo>
                <a:lnTo>
                  <a:pt x="948690" y="22860"/>
                </a:lnTo>
                <a:lnTo>
                  <a:pt x="902970" y="13335"/>
                </a:lnTo>
                <a:lnTo>
                  <a:pt x="856615" y="5715"/>
                </a:lnTo>
                <a:lnTo>
                  <a:pt x="808990" y="1270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414134" y="3250310"/>
            <a:ext cx="2132965" cy="2767965"/>
            <a:chOff x="6414134" y="3250310"/>
            <a:chExt cx="2132965" cy="2767965"/>
          </a:xfrm>
        </p:grpSpPr>
        <p:sp>
          <p:nvSpPr>
            <p:cNvPr id="8" name="object 8"/>
            <p:cNvSpPr/>
            <p:nvPr/>
          </p:nvSpPr>
          <p:spPr>
            <a:xfrm>
              <a:off x="6972934" y="3264788"/>
              <a:ext cx="1524000" cy="1524000"/>
            </a:xfrm>
            <a:custGeom>
              <a:avLst/>
              <a:gdLst/>
              <a:ahLst/>
              <a:cxnLst/>
              <a:rect l="l" t="t" r="r" b="b"/>
              <a:pathLst>
                <a:path w="1524000" h="1524000">
                  <a:moveTo>
                    <a:pt x="1524000" y="762000"/>
                  </a:moveTo>
                  <a:lnTo>
                    <a:pt x="1522730" y="713740"/>
                  </a:lnTo>
                  <a:lnTo>
                    <a:pt x="1518285" y="666115"/>
                  </a:lnTo>
                  <a:lnTo>
                    <a:pt x="1510665" y="619760"/>
                  </a:lnTo>
                  <a:lnTo>
                    <a:pt x="1501140" y="574040"/>
                  </a:lnTo>
                  <a:lnTo>
                    <a:pt x="1488440" y="529590"/>
                  </a:lnTo>
                  <a:lnTo>
                    <a:pt x="1472565" y="486410"/>
                  </a:lnTo>
                  <a:lnTo>
                    <a:pt x="1454785" y="444500"/>
                  </a:lnTo>
                  <a:lnTo>
                    <a:pt x="1435100" y="403860"/>
                  </a:lnTo>
                  <a:lnTo>
                    <a:pt x="1412240" y="364490"/>
                  </a:lnTo>
                  <a:lnTo>
                    <a:pt x="1387475" y="326389"/>
                  </a:lnTo>
                  <a:lnTo>
                    <a:pt x="1360805" y="290195"/>
                  </a:lnTo>
                  <a:lnTo>
                    <a:pt x="1331595" y="255905"/>
                  </a:lnTo>
                  <a:lnTo>
                    <a:pt x="1301115" y="222885"/>
                  </a:lnTo>
                  <a:lnTo>
                    <a:pt x="1268095" y="192405"/>
                  </a:lnTo>
                  <a:lnTo>
                    <a:pt x="1233805" y="163195"/>
                  </a:lnTo>
                  <a:lnTo>
                    <a:pt x="1197610" y="136525"/>
                  </a:lnTo>
                  <a:lnTo>
                    <a:pt x="1159510" y="111760"/>
                  </a:lnTo>
                  <a:lnTo>
                    <a:pt x="1120140" y="89535"/>
                  </a:lnTo>
                  <a:lnTo>
                    <a:pt x="1079500" y="69214"/>
                  </a:lnTo>
                  <a:lnTo>
                    <a:pt x="1037590" y="51435"/>
                  </a:lnTo>
                  <a:lnTo>
                    <a:pt x="994410" y="36195"/>
                  </a:lnTo>
                  <a:lnTo>
                    <a:pt x="949960" y="23495"/>
                  </a:lnTo>
                  <a:lnTo>
                    <a:pt x="904240" y="13335"/>
                  </a:lnTo>
                  <a:lnTo>
                    <a:pt x="857885" y="5714"/>
                  </a:lnTo>
                  <a:lnTo>
                    <a:pt x="810260" y="1270"/>
                  </a:lnTo>
                  <a:lnTo>
                    <a:pt x="762000" y="0"/>
                  </a:lnTo>
                  <a:lnTo>
                    <a:pt x="713740" y="1270"/>
                  </a:lnTo>
                  <a:lnTo>
                    <a:pt x="666750" y="5714"/>
                  </a:lnTo>
                  <a:lnTo>
                    <a:pt x="619760" y="13335"/>
                  </a:lnTo>
                  <a:lnTo>
                    <a:pt x="574675" y="23495"/>
                  </a:lnTo>
                  <a:lnTo>
                    <a:pt x="530225" y="36195"/>
                  </a:lnTo>
                  <a:lnTo>
                    <a:pt x="486410" y="51435"/>
                  </a:lnTo>
                  <a:lnTo>
                    <a:pt x="444500" y="69214"/>
                  </a:lnTo>
                  <a:lnTo>
                    <a:pt x="403860" y="89535"/>
                  </a:lnTo>
                  <a:lnTo>
                    <a:pt x="364490" y="111760"/>
                  </a:lnTo>
                  <a:lnTo>
                    <a:pt x="327025" y="136525"/>
                  </a:lnTo>
                  <a:lnTo>
                    <a:pt x="290830" y="163195"/>
                  </a:lnTo>
                  <a:lnTo>
                    <a:pt x="255905" y="192405"/>
                  </a:lnTo>
                  <a:lnTo>
                    <a:pt x="223520" y="222885"/>
                  </a:lnTo>
                  <a:lnTo>
                    <a:pt x="192405" y="255905"/>
                  </a:lnTo>
                  <a:lnTo>
                    <a:pt x="163195" y="290195"/>
                  </a:lnTo>
                  <a:lnTo>
                    <a:pt x="136525" y="326389"/>
                  </a:lnTo>
                  <a:lnTo>
                    <a:pt x="111760" y="364490"/>
                  </a:lnTo>
                  <a:lnTo>
                    <a:pt x="89535" y="403860"/>
                  </a:lnTo>
                  <a:lnTo>
                    <a:pt x="69215" y="444500"/>
                  </a:lnTo>
                  <a:lnTo>
                    <a:pt x="51435" y="486410"/>
                  </a:lnTo>
                  <a:lnTo>
                    <a:pt x="36195" y="529590"/>
                  </a:lnTo>
                  <a:lnTo>
                    <a:pt x="23495" y="574040"/>
                  </a:lnTo>
                  <a:lnTo>
                    <a:pt x="13335" y="619760"/>
                  </a:lnTo>
                  <a:lnTo>
                    <a:pt x="6350" y="666115"/>
                  </a:lnTo>
                  <a:lnTo>
                    <a:pt x="1905" y="713740"/>
                  </a:lnTo>
                  <a:lnTo>
                    <a:pt x="0" y="762000"/>
                  </a:lnTo>
                  <a:lnTo>
                    <a:pt x="1905" y="810260"/>
                  </a:lnTo>
                  <a:lnTo>
                    <a:pt x="6350" y="857250"/>
                  </a:lnTo>
                  <a:lnTo>
                    <a:pt x="13335" y="904240"/>
                  </a:lnTo>
                  <a:lnTo>
                    <a:pt x="23495" y="949325"/>
                  </a:lnTo>
                  <a:lnTo>
                    <a:pt x="36195" y="993775"/>
                  </a:lnTo>
                  <a:lnTo>
                    <a:pt x="51435" y="1037590"/>
                  </a:lnTo>
                  <a:lnTo>
                    <a:pt x="69215" y="1079500"/>
                  </a:lnTo>
                  <a:lnTo>
                    <a:pt x="89535" y="1120140"/>
                  </a:lnTo>
                  <a:lnTo>
                    <a:pt x="111760" y="1159510"/>
                  </a:lnTo>
                  <a:lnTo>
                    <a:pt x="136525" y="1197610"/>
                  </a:lnTo>
                  <a:lnTo>
                    <a:pt x="163195" y="1233805"/>
                  </a:lnTo>
                  <a:lnTo>
                    <a:pt x="192405" y="1268095"/>
                  </a:lnTo>
                  <a:lnTo>
                    <a:pt x="223520" y="1300480"/>
                  </a:lnTo>
                  <a:lnTo>
                    <a:pt x="255905" y="1331595"/>
                  </a:lnTo>
                  <a:lnTo>
                    <a:pt x="290830" y="1360805"/>
                  </a:lnTo>
                  <a:lnTo>
                    <a:pt x="327025" y="1387475"/>
                  </a:lnTo>
                  <a:lnTo>
                    <a:pt x="364490" y="1412240"/>
                  </a:lnTo>
                  <a:lnTo>
                    <a:pt x="403860" y="1434465"/>
                  </a:lnTo>
                  <a:lnTo>
                    <a:pt x="444500" y="1454785"/>
                  </a:lnTo>
                  <a:lnTo>
                    <a:pt x="486410" y="1472565"/>
                  </a:lnTo>
                  <a:lnTo>
                    <a:pt x="530225" y="1487805"/>
                  </a:lnTo>
                  <a:lnTo>
                    <a:pt x="574675" y="1500505"/>
                  </a:lnTo>
                  <a:lnTo>
                    <a:pt x="619760" y="1510665"/>
                  </a:lnTo>
                  <a:lnTo>
                    <a:pt x="666750" y="1518285"/>
                  </a:lnTo>
                  <a:lnTo>
                    <a:pt x="713740" y="1522730"/>
                  </a:lnTo>
                  <a:lnTo>
                    <a:pt x="762000" y="1524000"/>
                  </a:lnTo>
                  <a:lnTo>
                    <a:pt x="810260" y="1522730"/>
                  </a:lnTo>
                  <a:lnTo>
                    <a:pt x="857885" y="1518285"/>
                  </a:lnTo>
                  <a:lnTo>
                    <a:pt x="904240" y="1510665"/>
                  </a:lnTo>
                  <a:lnTo>
                    <a:pt x="949960" y="1500505"/>
                  </a:lnTo>
                  <a:lnTo>
                    <a:pt x="994410" y="1487805"/>
                  </a:lnTo>
                  <a:lnTo>
                    <a:pt x="1037590" y="1472565"/>
                  </a:lnTo>
                  <a:lnTo>
                    <a:pt x="1079500" y="1454785"/>
                  </a:lnTo>
                  <a:lnTo>
                    <a:pt x="1120140" y="1434465"/>
                  </a:lnTo>
                  <a:lnTo>
                    <a:pt x="1159510" y="1412240"/>
                  </a:lnTo>
                  <a:lnTo>
                    <a:pt x="1197610" y="1387475"/>
                  </a:lnTo>
                  <a:lnTo>
                    <a:pt x="1233805" y="1360805"/>
                  </a:lnTo>
                  <a:lnTo>
                    <a:pt x="1268095" y="1331595"/>
                  </a:lnTo>
                  <a:lnTo>
                    <a:pt x="1301115" y="1300480"/>
                  </a:lnTo>
                  <a:lnTo>
                    <a:pt x="1331595" y="1268095"/>
                  </a:lnTo>
                  <a:lnTo>
                    <a:pt x="1360805" y="1233805"/>
                  </a:lnTo>
                  <a:lnTo>
                    <a:pt x="1387475" y="1197610"/>
                  </a:lnTo>
                  <a:lnTo>
                    <a:pt x="1412240" y="1159510"/>
                  </a:lnTo>
                  <a:lnTo>
                    <a:pt x="1435100" y="1120140"/>
                  </a:lnTo>
                  <a:lnTo>
                    <a:pt x="1454785" y="1079500"/>
                  </a:lnTo>
                  <a:lnTo>
                    <a:pt x="1472565" y="1037590"/>
                  </a:lnTo>
                  <a:lnTo>
                    <a:pt x="1488440" y="993775"/>
                  </a:lnTo>
                  <a:lnTo>
                    <a:pt x="1501140" y="949325"/>
                  </a:lnTo>
                  <a:lnTo>
                    <a:pt x="1510665" y="904240"/>
                  </a:lnTo>
                  <a:lnTo>
                    <a:pt x="1518285" y="857250"/>
                  </a:lnTo>
                  <a:lnTo>
                    <a:pt x="1522730" y="810260"/>
                  </a:lnTo>
                  <a:lnTo>
                    <a:pt x="1524000" y="762000"/>
                  </a:lnTo>
                  <a:close/>
                </a:path>
              </a:pathLst>
            </a:custGeom>
            <a:ln w="28956">
              <a:solidFill>
                <a:srgbClr val="D9D6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14134" y="4598339"/>
              <a:ext cx="2132838" cy="141985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99591" y="667257"/>
            <a:ext cx="736092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CAPITAL</a:t>
            </a:r>
            <a:r>
              <a:rPr sz="3500" spc="-425" dirty="0"/>
              <a:t> </a:t>
            </a:r>
            <a:r>
              <a:rPr sz="3500" dirty="0"/>
              <a:t>MARKETS</a:t>
            </a:r>
            <a:r>
              <a:rPr sz="3500" spc="-425" dirty="0"/>
              <a:t> </a:t>
            </a:r>
            <a:r>
              <a:rPr sz="3500" dirty="0"/>
              <a:t>&amp;</a:t>
            </a:r>
            <a:r>
              <a:rPr sz="3500" spc="-420" dirty="0"/>
              <a:t> </a:t>
            </a:r>
            <a:r>
              <a:rPr sz="3500" dirty="0"/>
              <a:t>SECURITIES</a:t>
            </a:r>
            <a:endParaRPr sz="3500"/>
          </a:p>
        </p:txBody>
      </p:sp>
      <p:sp>
        <p:nvSpPr>
          <p:cNvPr id="11" name="object 11"/>
          <p:cNvSpPr txBox="1"/>
          <p:nvPr/>
        </p:nvSpPr>
        <p:spPr>
          <a:xfrm>
            <a:off x="459740" y="1438402"/>
            <a:ext cx="8685530" cy="45514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8920" indent="-236220">
              <a:lnSpc>
                <a:spcPts val="2885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24892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Foreign Invested Enterprise (FIE) may sell shares to either</a:t>
            </a:r>
            <a:r>
              <a:rPr sz="2200" spc="3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foreign</a:t>
            </a:r>
            <a:endParaRPr sz="2200" dirty="0">
              <a:latin typeface="Arial"/>
              <a:cs typeface="Arial"/>
            </a:endParaRPr>
          </a:p>
          <a:p>
            <a:pPr marL="248285">
              <a:lnSpc>
                <a:spcPts val="2190"/>
              </a:lnSpc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or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local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citizen or </a:t>
            </a: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entities</a:t>
            </a:r>
            <a:endParaRPr lang="nl-NL" sz="2200" spc="-5" dirty="0" smtClean="0">
              <a:solidFill>
                <a:srgbClr val="001F5F"/>
              </a:solidFill>
              <a:latin typeface="Arial"/>
              <a:cs typeface="Arial"/>
            </a:endParaRPr>
          </a:p>
          <a:p>
            <a:pPr marL="248285">
              <a:lnSpc>
                <a:spcPts val="2190"/>
              </a:lnSpc>
            </a:pPr>
            <a:endParaRPr sz="2200" dirty="0">
              <a:latin typeface="Arial"/>
              <a:cs typeface="Arial"/>
            </a:endParaRPr>
          </a:p>
          <a:p>
            <a:pPr marL="248920" indent="-236220">
              <a:lnSpc>
                <a:spcPts val="3190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24892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FIE sell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all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its shares to foreigners: Amendment </a:t>
            </a:r>
            <a:r>
              <a:rPr sz="2200" spc="5" dirty="0">
                <a:solidFill>
                  <a:srgbClr val="001F5F"/>
                </a:solidFill>
                <a:latin typeface="Arial"/>
                <a:cs typeface="Arial"/>
              </a:rPr>
              <a:t>of</a:t>
            </a:r>
            <a:r>
              <a:rPr sz="2200" spc="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endParaRPr lang="nl-NL" sz="2200" spc="-5" dirty="0" smtClean="0">
              <a:solidFill>
                <a:srgbClr val="001F5F"/>
              </a:solidFill>
              <a:latin typeface="Arial"/>
              <a:cs typeface="Arial"/>
            </a:endParaRPr>
          </a:p>
          <a:p>
            <a:pPr marL="248920" indent="-236220">
              <a:lnSpc>
                <a:spcPts val="3190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248920" algn="l"/>
              </a:tabLst>
            </a:pPr>
            <a:endParaRPr sz="2200" dirty="0">
              <a:latin typeface="Arial"/>
              <a:cs typeface="Arial"/>
            </a:endParaRPr>
          </a:p>
          <a:p>
            <a:pPr marL="248285" marR="666750" indent="-236220">
              <a:lnSpc>
                <a:spcPct val="86100"/>
              </a:lnSpc>
              <a:spcBef>
                <a:spcPts val="15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248920" algn="l"/>
                <a:tab pos="1920875" algn="l"/>
                <a:tab pos="2383790" algn="l"/>
                <a:tab pos="3754120" algn="l"/>
                <a:tab pos="4552950" algn="l"/>
                <a:tab pos="4970780" algn="l"/>
                <a:tab pos="673735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FIE</a:t>
            </a:r>
            <a:r>
              <a:rPr sz="2200" spc="1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2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all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its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ares</a:t>
            </a:r>
            <a:r>
              <a:rPr sz="2200" spc="1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loc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l: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an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es</a:t>
            </a:r>
            <a:r>
              <a:rPr sz="2200" spc="-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into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Enterpr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se  Registration Certificate</a:t>
            </a:r>
            <a:r>
              <a:rPr sz="2200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Arial"/>
                <a:cs typeface="Arial"/>
              </a:rPr>
              <a:t>(ERC</a:t>
            </a:r>
            <a:r>
              <a:rPr sz="2200" spc="-10" dirty="0" smtClean="0">
                <a:solidFill>
                  <a:srgbClr val="001F5F"/>
                </a:solidFill>
                <a:latin typeface="Arial"/>
                <a:cs typeface="Arial"/>
              </a:rPr>
              <a:t>)</a:t>
            </a:r>
            <a:endParaRPr lang="nl-NL" sz="2200" spc="-10" dirty="0" smtClean="0">
              <a:solidFill>
                <a:srgbClr val="001F5F"/>
              </a:solidFill>
              <a:latin typeface="Arial"/>
              <a:cs typeface="Arial"/>
            </a:endParaRPr>
          </a:p>
          <a:p>
            <a:pPr marL="248285" marR="666750" indent="-236220">
              <a:lnSpc>
                <a:spcPct val="86100"/>
              </a:lnSpc>
              <a:spcBef>
                <a:spcPts val="15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248920" algn="l"/>
                <a:tab pos="1920875" algn="l"/>
                <a:tab pos="2383790" algn="l"/>
                <a:tab pos="3754120" algn="l"/>
                <a:tab pos="4552950" algn="l"/>
                <a:tab pos="4970780" algn="l"/>
                <a:tab pos="6737350" algn="l"/>
              </a:tabLst>
            </a:pPr>
            <a:endParaRPr sz="2200" dirty="0">
              <a:latin typeface="Arial"/>
              <a:cs typeface="Arial"/>
            </a:endParaRPr>
          </a:p>
          <a:p>
            <a:pPr marL="248920" indent="-236220">
              <a:lnSpc>
                <a:spcPts val="2820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24892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2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stock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exchanges: HSX &amp;</a:t>
            </a:r>
            <a:r>
              <a:rPr sz="2200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HNX</a:t>
            </a:r>
            <a:endParaRPr lang="nl-NL" sz="2200" spc="-5" dirty="0" smtClean="0">
              <a:solidFill>
                <a:srgbClr val="001F5F"/>
              </a:solidFill>
              <a:latin typeface="Arial"/>
              <a:cs typeface="Arial"/>
            </a:endParaRPr>
          </a:p>
          <a:p>
            <a:pPr marL="248920" indent="-236220">
              <a:lnSpc>
                <a:spcPts val="2820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248920" algn="l"/>
              </a:tabLst>
            </a:pPr>
            <a:endParaRPr sz="2200" dirty="0">
              <a:latin typeface="Arial"/>
              <a:cs typeface="Arial"/>
            </a:endParaRPr>
          </a:p>
          <a:p>
            <a:pPr marL="248920" indent="-236220">
              <a:lnSpc>
                <a:spcPts val="2835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248920" algn="l"/>
              </a:tabLst>
            </a:pP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Securities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law</a:t>
            </a:r>
            <a:r>
              <a:rPr sz="2200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2006</a:t>
            </a: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endParaRPr sz="2200" dirty="0">
              <a:latin typeface="Arial"/>
              <a:cs typeface="Arial"/>
            </a:endParaRPr>
          </a:p>
          <a:p>
            <a:pPr marL="248920" indent="-236220">
              <a:lnSpc>
                <a:spcPct val="100000"/>
              </a:lnSpc>
              <a:spcBef>
                <a:spcPts val="150"/>
              </a:spcBef>
              <a:buClr>
                <a:srgbClr val="FF0000"/>
              </a:buClr>
              <a:buSzPct val="150000"/>
              <a:buChar char="•"/>
              <a:tabLst>
                <a:tab pos="24892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USD 480,000 to be</a:t>
            </a:r>
            <a:r>
              <a:rPr sz="22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listed</a:t>
            </a:r>
            <a:endParaRPr sz="2200" dirty="0">
              <a:latin typeface="Arial"/>
              <a:cs typeface="Arial"/>
            </a:endParaRPr>
          </a:p>
          <a:p>
            <a:pPr marL="248920" indent="-236220">
              <a:lnSpc>
                <a:spcPct val="100000"/>
              </a:lnSpc>
              <a:spcBef>
                <a:spcPts val="720"/>
              </a:spcBef>
              <a:buClr>
                <a:srgbClr val="FF0000"/>
              </a:buClr>
              <a:buSzPct val="150000"/>
              <a:buChar char="•"/>
              <a:tabLst>
                <a:tab pos="24892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Minimum of 100</a:t>
            </a:r>
            <a:r>
              <a:rPr sz="22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investors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0675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904"/>
                </a:lnTo>
                <a:lnTo>
                  <a:pt x="666115" y="6350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4489"/>
                </a:lnTo>
                <a:lnTo>
                  <a:pt x="89534" y="403860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760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3604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29"/>
                </a:lnTo>
                <a:lnTo>
                  <a:pt x="89534" y="1119504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5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7014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7014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5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9504"/>
                </a:lnTo>
                <a:lnTo>
                  <a:pt x="1454784" y="1078229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3604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6114"/>
                </a:lnTo>
                <a:lnTo>
                  <a:pt x="1510665" y="619760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860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6350"/>
                </a:lnTo>
                <a:lnTo>
                  <a:pt x="810259" y="1904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9067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60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3604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29"/>
                </a:lnTo>
                <a:lnTo>
                  <a:pt x="88900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5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4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7014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7885" y="1517014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4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5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4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3604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6114"/>
                </a:lnTo>
                <a:lnTo>
                  <a:pt x="1511935" y="619760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9131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60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3519"/>
                </a:lnTo>
                <a:lnTo>
                  <a:pt x="1269364" y="192404"/>
                </a:lnTo>
                <a:lnTo>
                  <a:pt x="1234439" y="163829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60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7250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954"/>
                </a:lnTo>
                <a:lnTo>
                  <a:pt x="69214" y="1078864"/>
                </a:lnTo>
                <a:lnTo>
                  <a:pt x="89535" y="1119504"/>
                </a:lnTo>
                <a:lnTo>
                  <a:pt x="111760" y="1158875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829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7014"/>
                </a:lnTo>
                <a:lnTo>
                  <a:pt x="714375" y="1521460"/>
                </a:lnTo>
                <a:lnTo>
                  <a:pt x="762635" y="1522729"/>
                </a:lnTo>
                <a:lnTo>
                  <a:pt x="810895" y="1521460"/>
                </a:lnTo>
                <a:lnTo>
                  <a:pt x="858520" y="1517014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829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875"/>
                </a:lnTo>
                <a:lnTo>
                  <a:pt x="1435735" y="1119504"/>
                </a:lnTo>
                <a:lnTo>
                  <a:pt x="1456055" y="1078864"/>
                </a:lnTo>
                <a:lnTo>
                  <a:pt x="1473835" y="1036954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7250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668395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4"/>
                </a:lnTo>
                <a:lnTo>
                  <a:pt x="666750" y="6349"/>
                </a:lnTo>
                <a:lnTo>
                  <a:pt x="620395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4"/>
                </a:lnTo>
                <a:lnTo>
                  <a:pt x="290195" y="163829"/>
                </a:lnTo>
                <a:lnTo>
                  <a:pt x="255905" y="192404"/>
                </a:lnTo>
                <a:lnTo>
                  <a:pt x="222885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4"/>
                </a:lnTo>
                <a:lnTo>
                  <a:pt x="111760" y="364489"/>
                </a:lnTo>
                <a:lnTo>
                  <a:pt x="88900" y="403859"/>
                </a:lnTo>
                <a:lnTo>
                  <a:pt x="69215" y="444499"/>
                </a:lnTo>
                <a:lnTo>
                  <a:pt x="50800" y="487044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20394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9215" y="1079499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2885" y="1301114"/>
                </a:lnTo>
                <a:lnTo>
                  <a:pt x="255905" y="1331594"/>
                </a:lnTo>
                <a:lnTo>
                  <a:pt x="290195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7045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20395" y="1510664"/>
                </a:lnTo>
                <a:lnTo>
                  <a:pt x="666750" y="1518284"/>
                </a:lnTo>
                <a:lnTo>
                  <a:pt x="714375" y="1522729"/>
                </a:lnTo>
                <a:lnTo>
                  <a:pt x="762635" y="1523999"/>
                </a:lnTo>
                <a:lnTo>
                  <a:pt x="810895" y="1522729"/>
                </a:lnTo>
                <a:lnTo>
                  <a:pt x="857885" y="1518284"/>
                </a:lnTo>
                <a:lnTo>
                  <a:pt x="904875" y="1510664"/>
                </a:lnTo>
                <a:lnTo>
                  <a:pt x="950595" y="1501139"/>
                </a:lnTo>
                <a:lnTo>
                  <a:pt x="995045" y="1488439"/>
                </a:lnTo>
                <a:lnTo>
                  <a:pt x="1038225" y="1473199"/>
                </a:lnTo>
                <a:lnTo>
                  <a:pt x="1080135" y="1455419"/>
                </a:lnTo>
                <a:lnTo>
                  <a:pt x="1120775" y="1435099"/>
                </a:lnTo>
                <a:lnTo>
                  <a:pt x="1160145" y="1412239"/>
                </a:lnTo>
                <a:lnTo>
                  <a:pt x="1198245" y="1387474"/>
                </a:lnTo>
                <a:lnTo>
                  <a:pt x="1234440" y="1360804"/>
                </a:lnTo>
                <a:lnTo>
                  <a:pt x="1269365" y="1331594"/>
                </a:lnTo>
                <a:lnTo>
                  <a:pt x="1301750" y="1301114"/>
                </a:lnTo>
                <a:lnTo>
                  <a:pt x="1332865" y="1268094"/>
                </a:lnTo>
                <a:lnTo>
                  <a:pt x="1361440" y="1233804"/>
                </a:lnTo>
                <a:lnTo>
                  <a:pt x="1388745" y="1197609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499"/>
                </a:lnTo>
                <a:lnTo>
                  <a:pt x="1473835" y="1037589"/>
                </a:lnTo>
                <a:lnTo>
                  <a:pt x="1489075" y="994409"/>
                </a:lnTo>
                <a:lnTo>
                  <a:pt x="1501775" y="949959"/>
                </a:lnTo>
                <a:lnTo>
                  <a:pt x="1511935" y="904239"/>
                </a:lnTo>
                <a:lnTo>
                  <a:pt x="1519555" y="857884"/>
                </a:lnTo>
                <a:lnTo>
                  <a:pt x="1524000" y="810259"/>
                </a:lnTo>
                <a:lnTo>
                  <a:pt x="1525270" y="761999"/>
                </a:lnTo>
                <a:lnTo>
                  <a:pt x="1524000" y="713739"/>
                </a:lnTo>
                <a:lnTo>
                  <a:pt x="1519555" y="666749"/>
                </a:lnTo>
                <a:lnTo>
                  <a:pt x="1511935" y="620394"/>
                </a:lnTo>
                <a:lnTo>
                  <a:pt x="1501775" y="574674"/>
                </a:lnTo>
                <a:lnTo>
                  <a:pt x="1489075" y="530224"/>
                </a:lnTo>
                <a:lnTo>
                  <a:pt x="1473835" y="487044"/>
                </a:lnTo>
                <a:lnTo>
                  <a:pt x="1456055" y="444499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7024"/>
                </a:lnTo>
                <a:lnTo>
                  <a:pt x="1361440" y="290829"/>
                </a:lnTo>
                <a:lnTo>
                  <a:pt x="1332865" y="255904"/>
                </a:lnTo>
                <a:lnTo>
                  <a:pt x="1301750" y="223519"/>
                </a:lnTo>
                <a:lnTo>
                  <a:pt x="1269365" y="192404"/>
                </a:lnTo>
                <a:lnTo>
                  <a:pt x="1234440" y="163829"/>
                </a:lnTo>
                <a:lnTo>
                  <a:pt x="1198245" y="136524"/>
                </a:lnTo>
                <a:lnTo>
                  <a:pt x="1160145" y="111759"/>
                </a:lnTo>
                <a:lnTo>
                  <a:pt x="1120775" y="89534"/>
                </a:lnTo>
                <a:lnTo>
                  <a:pt x="1080135" y="69214"/>
                </a:lnTo>
                <a:lnTo>
                  <a:pt x="1038225" y="51434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4"/>
                </a:lnTo>
                <a:lnTo>
                  <a:pt x="857885" y="6349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668395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49"/>
                </a:lnTo>
                <a:lnTo>
                  <a:pt x="619125" y="13334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4"/>
                </a:lnTo>
                <a:lnTo>
                  <a:pt x="443865" y="69214"/>
                </a:lnTo>
                <a:lnTo>
                  <a:pt x="403225" y="89534"/>
                </a:lnTo>
                <a:lnTo>
                  <a:pt x="363855" y="111759"/>
                </a:lnTo>
                <a:lnTo>
                  <a:pt x="326390" y="136524"/>
                </a:lnTo>
                <a:lnTo>
                  <a:pt x="290195" y="163829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4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499"/>
                </a:lnTo>
                <a:lnTo>
                  <a:pt x="50800" y="487044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20394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4"/>
                </a:lnTo>
                <a:lnTo>
                  <a:pt x="222885" y="1301114"/>
                </a:lnTo>
                <a:lnTo>
                  <a:pt x="255270" y="1331594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5099"/>
                </a:lnTo>
                <a:lnTo>
                  <a:pt x="443865" y="1455419"/>
                </a:lnTo>
                <a:lnTo>
                  <a:pt x="485775" y="1473199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3199"/>
                </a:lnTo>
                <a:lnTo>
                  <a:pt x="1078230" y="1455419"/>
                </a:lnTo>
                <a:lnTo>
                  <a:pt x="1118870" y="1435099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4"/>
                </a:lnTo>
                <a:lnTo>
                  <a:pt x="1299210" y="1301114"/>
                </a:lnTo>
                <a:lnTo>
                  <a:pt x="1330325" y="1268094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749"/>
                </a:lnTo>
                <a:lnTo>
                  <a:pt x="1508760" y="620394"/>
                </a:lnTo>
                <a:lnTo>
                  <a:pt x="1499235" y="574674"/>
                </a:lnTo>
                <a:lnTo>
                  <a:pt x="1486535" y="530224"/>
                </a:lnTo>
                <a:lnTo>
                  <a:pt x="1470660" y="487044"/>
                </a:lnTo>
                <a:lnTo>
                  <a:pt x="1453515" y="444499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7024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829"/>
                </a:lnTo>
                <a:lnTo>
                  <a:pt x="1195705" y="136524"/>
                </a:lnTo>
                <a:lnTo>
                  <a:pt x="1158240" y="111759"/>
                </a:lnTo>
                <a:lnTo>
                  <a:pt x="1118870" y="89534"/>
                </a:lnTo>
                <a:lnTo>
                  <a:pt x="1078230" y="69214"/>
                </a:lnTo>
                <a:lnTo>
                  <a:pt x="1036320" y="51434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4"/>
                </a:lnTo>
                <a:lnTo>
                  <a:pt x="856615" y="6349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669665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40"/>
                </a:lnTo>
                <a:lnTo>
                  <a:pt x="1518285" y="666115"/>
                </a:lnTo>
                <a:lnTo>
                  <a:pt x="1510665" y="619760"/>
                </a:lnTo>
                <a:lnTo>
                  <a:pt x="1501140" y="574040"/>
                </a:lnTo>
                <a:lnTo>
                  <a:pt x="1488440" y="529590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225"/>
                </a:lnTo>
                <a:lnTo>
                  <a:pt x="1412240" y="363855"/>
                </a:lnTo>
                <a:lnTo>
                  <a:pt x="1387475" y="326390"/>
                </a:lnTo>
                <a:lnTo>
                  <a:pt x="1360805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8900"/>
                </a:lnTo>
                <a:lnTo>
                  <a:pt x="1079500" y="68580"/>
                </a:lnTo>
                <a:lnTo>
                  <a:pt x="1037590" y="50800"/>
                </a:lnTo>
                <a:lnTo>
                  <a:pt x="994410" y="35560"/>
                </a:lnTo>
                <a:lnTo>
                  <a:pt x="949960" y="22860"/>
                </a:lnTo>
                <a:lnTo>
                  <a:pt x="904240" y="12700"/>
                </a:lnTo>
                <a:lnTo>
                  <a:pt x="857885" y="5715"/>
                </a:lnTo>
                <a:lnTo>
                  <a:pt x="810260" y="1270"/>
                </a:lnTo>
                <a:lnTo>
                  <a:pt x="762000" y="0"/>
                </a:lnTo>
                <a:lnTo>
                  <a:pt x="713740" y="1270"/>
                </a:lnTo>
                <a:lnTo>
                  <a:pt x="666750" y="5715"/>
                </a:lnTo>
                <a:lnTo>
                  <a:pt x="619760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6410" y="50800"/>
                </a:lnTo>
                <a:lnTo>
                  <a:pt x="444500" y="68580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1770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3855"/>
                </a:lnTo>
                <a:lnTo>
                  <a:pt x="89535" y="403225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29590"/>
                </a:lnTo>
                <a:lnTo>
                  <a:pt x="23495" y="574040"/>
                </a:lnTo>
                <a:lnTo>
                  <a:pt x="13335" y="619760"/>
                </a:lnTo>
                <a:lnTo>
                  <a:pt x="6350" y="666115"/>
                </a:lnTo>
                <a:lnTo>
                  <a:pt x="1905" y="713740"/>
                </a:lnTo>
                <a:lnTo>
                  <a:pt x="0" y="762000"/>
                </a:lnTo>
                <a:lnTo>
                  <a:pt x="1905" y="809625"/>
                </a:lnTo>
                <a:lnTo>
                  <a:pt x="6350" y="857250"/>
                </a:lnTo>
                <a:lnTo>
                  <a:pt x="13335" y="903605"/>
                </a:lnTo>
                <a:lnTo>
                  <a:pt x="23495" y="949325"/>
                </a:lnTo>
                <a:lnTo>
                  <a:pt x="36195" y="993775"/>
                </a:lnTo>
                <a:lnTo>
                  <a:pt x="51435" y="1036955"/>
                </a:lnTo>
                <a:lnTo>
                  <a:pt x="69215" y="1079500"/>
                </a:lnTo>
                <a:lnTo>
                  <a:pt x="89535" y="1120140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3520" y="1300480"/>
                </a:lnTo>
                <a:lnTo>
                  <a:pt x="255905" y="1331595"/>
                </a:lnTo>
                <a:lnTo>
                  <a:pt x="290830" y="1360170"/>
                </a:lnTo>
                <a:lnTo>
                  <a:pt x="327025" y="1387475"/>
                </a:lnTo>
                <a:lnTo>
                  <a:pt x="364490" y="1411605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6410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19760" y="1510665"/>
                </a:lnTo>
                <a:lnTo>
                  <a:pt x="666750" y="1517650"/>
                </a:lnTo>
                <a:lnTo>
                  <a:pt x="713740" y="1522095"/>
                </a:lnTo>
                <a:lnTo>
                  <a:pt x="762000" y="1524000"/>
                </a:lnTo>
                <a:lnTo>
                  <a:pt x="810260" y="1522095"/>
                </a:lnTo>
                <a:lnTo>
                  <a:pt x="857885" y="1517650"/>
                </a:lnTo>
                <a:lnTo>
                  <a:pt x="904240" y="1510665"/>
                </a:lnTo>
                <a:lnTo>
                  <a:pt x="949960" y="1500505"/>
                </a:lnTo>
                <a:lnTo>
                  <a:pt x="994410" y="1487805"/>
                </a:lnTo>
                <a:lnTo>
                  <a:pt x="1037590" y="1472565"/>
                </a:lnTo>
                <a:lnTo>
                  <a:pt x="1079500" y="1454785"/>
                </a:lnTo>
                <a:lnTo>
                  <a:pt x="1120140" y="1434465"/>
                </a:lnTo>
                <a:lnTo>
                  <a:pt x="1159510" y="1411605"/>
                </a:lnTo>
                <a:lnTo>
                  <a:pt x="1197610" y="1387475"/>
                </a:lnTo>
                <a:lnTo>
                  <a:pt x="1233805" y="1360170"/>
                </a:lnTo>
                <a:lnTo>
                  <a:pt x="1268095" y="1331595"/>
                </a:lnTo>
                <a:lnTo>
                  <a:pt x="1301115" y="1300480"/>
                </a:lnTo>
                <a:lnTo>
                  <a:pt x="1331595" y="1268095"/>
                </a:lnTo>
                <a:lnTo>
                  <a:pt x="1360805" y="1233170"/>
                </a:lnTo>
                <a:lnTo>
                  <a:pt x="1387475" y="1196975"/>
                </a:lnTo>
                <a:lnTo>
                  <a:pt x="1412240" y="1159510"/>
                </a:lnTo>
                <a:lnTo>
                  <a:pt x="1435100" y="1120140"/>
                </a:lnTo>
                <a:lnTo>
                  <a:pt x="1454785" y="1079500"/>
                </a:lnTo>
                <a:lnTo>
                  <a:pt x="1472565" y="1036955"/>
                </a:lnTo>
                <a:lnTo>
                  <a:pt x="1488440" y="993775"/>
                </a:lnTo>
                <a:lnTo>
                  <a:pt x="1501140" y="949325"/>
                </a:lnTo>
                <a:lnTo>
                  <a:pt x="1510665" y="903605"/>
                </a:lnTo>
                <a:lnTo>
                  <a:pt x="1518285" y="857250"/>
                </a:lnTo>
                <a:lnTo>
                  <a:pt x="1522730" y="809625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363725" y="284733"/>
            <a:ext cx="591883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202089"/>
                </a:solidFill>
              </a:rPr>
              <a:t>INTELLECTUAL</a:t>
            </a:r>
            <a:r>
              <a:rPr sz="3500" spc="-365" dirty="0">
                <a:solidFill>
                  <a:srgbClr val="202089"/>
                </a:solidFill>
              </a:rPr>
              <a:t> </a:t>
            </a:r>
            <a:r>
              <a:rPr sz="3500" dirty="0">
                <a:solidFill>
                  <a:srgbClr val="202089"/>
                </a:solidFill>
              </a:rPr>
              <a:t>PROPERTY</a:t>
            </a:r>
            <a:endParaRPr sz="3500"/>
          </a:p>
        </p:txBody>
      </p:sp>
      <p:sp>
        <p:nvSpPr>
          <p:cNvPr id="9" name="object 9"/>
          <p:cNvSpPr txBox="1"/>
          <p:nvPr/>
        </p:nvSpPr>
        <p:spPr>
          <a:xfrm>
            <a:off x="520700" y="840993"/>
            <a:ext cx="8221345" cy="2489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200" b="1" spc="-5" dirty="0">
                <a:solidFill>
                  <a:srgbClr val="001F5F"/>
                </a:solidFill>
                <a:latin typeface="Arial"/>
                <a:cs typeface="Arial"/>
              </a:rPr>
              <a:t>IPR system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is divided into 3</a:t>
            </a:r>
            <a:r>
              <a:rPr sz="2200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areas:</a:t>
            </a:r>
            <a:endParaRPr sz="2200">
              <a:latin typeface="Arial"/>
              <a:cs typeface="Arial"/>
            </a:endParaRPr>
          </a:p>
          <a:p>
            <a:pPr marL="579755" marR="320040" lvl="1" indent="-229235">
              <a:lnSpc>
                <a:spcPts val="3180"/>
              </a:lnSpc>
              <a:spcBef>
                <a:spcPts val="150"/>
              </a:spcBef>
              <a:buClr>
                <a:srgbClr val="FF0000"/>
              </a:buClr>
              <a:buSzPct val="150000"/>
              <a:buChar char="•"/>
              <a:tabLst>
                <a:tab pos="58039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Copyright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related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rights-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administered by the Copyright  Office</a:t>
            </a:r>
            <a:endParaRPr sz="2200">
              <a:latin typeface="Arial"/>
              <a:cs typeface="Arial"/>
            </a:endParaRPr>
          </a:p>
          <a:p>
            <a:pPr marL="579755">
              <a:lnSpc>
                <a:spcPts val="2100"/>
              </a:lnSpc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of</a:t>
            </a:r>
            <a:r>
              <a:rPr sz="22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Vietnam</a:t>
            </a:r>
            <a:endParaRPr sz="2200">
              <a:latin typeface="Arial"/>
              <a:cs typeface="Arial"/>
            </a:endParaRPr>
          </a:p>
          <a:p>
            <a:pPr marL="579755" lvl="1" indent="-229870">
              <a:lnSpc>
                <a:spcPct val="100000"/>
              </a:lnSpc>
              <a:spcBef>
                <a:spcPts val="80"/>
              </a:spcBef>
              <a:buClr>
                <a:srgbClr val="FF0000"/>
              </a:buClr>
              <a:buSzPct val="150000"/>
              <a:buChar char="•"/>
              <a:tabLst>
                <a:tab pos="58039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Industrial Property Rights: administered by the</a:t>
            </a:r>
            <a:r>
              <a:rPr sz="2200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NOIP</a:t>
            </a:r>
            <a:endParaRPr sz="2200">
              <a:latin typeface="Arial"/>
              <a:cs typeface="Arial"/>
            </a:endParaRPr>
          </a:p>
          <a:p>
            <a:pPr marL="579755" marR="5080" lvl="1" indent="-229235">
              <a:lnSpc>
                <a:spcPts val="2350"/>
              </a:lnSpc>
              <a:spcBef>
                <a:spcPts val="765"/>
              </a:spcBef>
              <a:buClr>
                <a:srgbClr val="FF0000"/>
              </a:buClr>
              <a:buSzPct val="150000"/>
              <a:buChar char="•"/>
              <a:tabLst>
                <a:tab pos="580390" algn="l"/>
                <a:tab pos="1362710" algn="l"/>
                <a:tab pos="1800225" algn="l"/>
                <a:tab pos="2579370" algn="l"/>
                <a:tab pos="5984240" algn="l"/>
                <a:tab pos="6562090" algn="l"/>
                <a:tab pos="733933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Rig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plant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varieties: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2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admi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ter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2200" spc="1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by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Plant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Variety  protection</a:t>
            </a:r>
            <a:r>
              <a:rPr sz="22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Office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980" y="4336541"/>
            <a:ext cx="163893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imported,</a:t>
            </a:r>
            <a:r>
              <a:rPr sz="22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etc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0700" y="3280943"/>
            <a:ext cx="8623935" cy="2391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7980" marR="1172210" indent="-335280">
              <a:lnSpc>
                <a:spcPct val="1159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47980" algn="l"/>
              </a:tabLst>
            </a:pPr>
            <a:r>
              <a:rPr sz="2200" b="1" spc="-5" dirty="0">
                <a:solidFill>
                  <a:srgbClr val="001F5F"/>
                </a:solidFill>
                <a:latin typeface="Arial"/>
                <a:cs typeface="Arial"/>
              </a:rPr>
              <a:t>Administrative </a:t>
            </a:r>
            <a:r>
              <a:rPr sz="2200" b="1" dirty="0">
                <a:solidFill>
                  <a:srgbClr val="001F5F"/>
                </a:solidFill>
                <a:latin typeface="Arial"/>
                <a:cs typeface="Arial"/>
              </a:rPr>
              <a:t>actions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: fines,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seizure and destruction of  counterfeit</a:t>
            </a:r>
            <a:endParaRPr sz="2200">
              <a:latin typeface="Arial"/>
              <a:cs typeface="Arial"/>
            </a:endParaRPr>
          </a:p>
          <a:p>
            <a:pPr marL="347980">
              <a:lnSpc>
                <a:spcPts val="2530"/>
              </a:lnSpc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goods, business license suspension and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re-exportation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of</a:t>
            </a:r>
            <a:r>
              <a:rPr sz="2200" spc="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infringed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"/>
              <a:cs typeface="Arial"/>
            </a:endParaRPr>
          </a:p>
          <a:p>
            <a:pPr marL="347980" marR="786130" indent="-335280">
              <a:lnSpc>
                <a:spcPct val="103600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347980" algn="l"/>
              </a:tabLst>
            </a:pPr>
            <a:r>
              <a:rPr sz="2200" b="1" spc="-5" dirty="0">
                <a:solidFill>
                  <a:srgbClr val="001F5F"/>
                </a:solidFill>
                <a:latin typeface="Arial"/>
                <a:cs typeface="Arial"/>
              </a:rPr>
              <a:t>Civil actions: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Preliminary injunctions and compensation for  damage</a:t>
            </a:r>
            <a:endParaRPr sz="2200">
              <a:latin typeface="Arial"/>
              <a:cs typeface="Arial"/>
            </a:endParaRPr>
          </a:p>
          <a:p>
            <a:pPr marL="347980">
              <a:lnSpc>
                <a:spcPts val="2305"/>
              </a:lnSpc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are available through the civil</a:t>
            </a:r>
            <a:r>
              <a:rPr sz="2200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courts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0675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904"/>
                </a:lnTo>
                <a:lnTo>
                  <a:pt x="666115" y="6350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4489"/>
                </a:lnTo>
                <a:lnTo>
                  <a:pt x="89534" y="403860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760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3604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29"/>
                </a:lnTo>
                <a:lnTo>
                  <a:pt x="89534" y="1119504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5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7014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7014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5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9504"/>
                </a:lnTo>
                <a:lnTo>
                  <a:pt x="1454784" y="1078229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3604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6114"/>
                </a:lnTo>
                <a:lnTo>
                  <a:pt x="1510665" y="619760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860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6350"/>
                </a:lnTo>
                <a:lnTo>
                  <a:pt x="810259" y="1904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9067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60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3604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29"/>
                </a:lnTo>
                <a:lnTo>
                  <a:pt x="88900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5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4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7014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7885" y="1517014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4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5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4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3604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6114"/>
                </a:lnTo>
                <a:lnTo>
                  <a:pt x="1511935" y="619760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9131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60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3519"/>
                </a:lnTo>
                <a:lnTo>
                  <a:pt x="1269364" y="192404"/>
                </a:lnTo>
                <a:lnTo>
                  <a:pt x="1234439" y="163829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60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7250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954"/>
                </a:lnTo>
                <a:lnTo>
                  <a:pt x="69214" y="1078864"/>
                </a:lnTo>
                <a:lnTo>
                  <a:pt x="89535" y="1119504"/>
                </a:lnTo>
                <a:lnTo>
                  <a:pt x="111760" y="1158875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829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7014"/>
                </a:lnTo>
                <a:lnTo>
                  <a:pt x="714375" y="1521460"/>
                </a:lnTo>
                <a:lnTo>
                  <a:pt x="762635" y="1522729"/>
                </a:lnTo>
                <a:lnTo>
                  <a:pt x="810895" y="1521460"/>
                </a:lnTo>
                <a:lnTo>
                  <a:pt x="858520" y="1517014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829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875"/>
                </a:lnTo>
                <a:lnTo>
                  <a:pt x="1435735" y="1119504"/>
                </a:lnTo>
                <a:lnTo>
                  <a:pt x="1456055" y="1078864"/>
                </a:lnTo>
                <a:lnTo>
                  <a:pt x="1473835" y="1036954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7250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668395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4"/>
                </a:lnTo>
                <a:lnTo>
                  <a:pt x="666750" y="6349"/>
                </a:lnTo>
                <a:lnTo>
                  <a:pt x="620395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4"/>
                </a:lnTo>
                <a:lnTo>
                  <a:pt x="290195" y="163829"/>
                </a:lnTo>
                <a:lnTo>
                  <a:pt x="255905" y="192404"/>
                </a:lnTo>
                <a:lnTo>
                  <a:pt x="222885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4"/>
                </a:lnTo>
                <a:lnTo>
                  <a:pt x="111760" y="364489"/>
                </a:lnTo>
                <a:lnTo>
                  <a:pt x="88900" y="403859"/>
                </a:lnTo>
                <a:lnTo>
                  <a:pt x="69215" y="444499"/>
                </a:lnTo>
                <a:lnTo>
                  <a:pt x="50800" y="487044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20394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9215" y="1079499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2885" y="1301114"/>
                </a:lnTo>
                <a:lnTo>
                  <a:pt x="255905" y="1331594"/>
                </a:lnTo>
                <a:lnTo>
                  <a:pt x="290195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7045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20395" y="1510664"/>
                </a:lnTo>
                <a:lnTo>
                  <a:pt x="666750" y="1518284"/>
                </a:lnTo>
                <a:lnTo>
                  <a:pt x="714375" y="1522729"/>
                </a:lnTo>
                <a:lnTo>
                  <a:pt x="762635" y="1523999"/>
                </a:lnTo>
                <a:lnTo>
                  <a:pt x="810895" y="1522729"/>
                </a:lnTo>
                <a:lnTo>
                  <a:pt x="857885" y="1518284"/>
                </a:lnTo>
                <a:lnTo>
                  <a:pt x="904875" y="1510664"/>
                </a:lnTo>
                <a:lnTo>
                  <a:pt x="950595" y="1501139"/>
                </a:lnTo>
                <a:lnTo>
                  <a:pt x="995045" y="1488439"/>
                </a:lnTo>
                <a:lnTo>
                  <a:pt x="1038225" y="1473199"/>
                </a:lnTo>
                <a:lnTo>
                  <a:pt x="1080135" y="1455419"/>
                </a:lnTo>
                <a:lnTo>
                  <a:pt x="1120775" y="1435099"/>
                </a:lnTo>
                <a:lnTo>
                  <a:pt x="1160145" y="1412239"/>
                </a:lnTo>
                <a:lnTo>
                  <a:pt x="1198245" y="1387474"/>
                </a:lnTo>
                <a:lnTo>
                  <a:pt x="1234440" y="1360804"/>
                </a:lnTo>
                <a:lnTo>
                  <a:pt x="1269365" y="1331594"/>
                </a:lnTo>
                <a:lnTo>
                  <a:pt x="1301750" y="1301114"/>
                </a:lnTo>
                <a:lnTo>
                  <a:pt x="1332865" y="1268094"/>
                </a:lnTo>
                <a:lnTo>
                  <a:pt x="1361440" y="1233804"/>
                </a:lnTo>
                <a:lnTo>
                  <a:pt x="1388745" y="1197609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499"/>
                </a:lnTo>
                <a:lnTo>
                  <a:pt x="1473835" y="1037589"/>
                </a:lnTo>
                <a:lnTo>
                  <a:pt x="1489075" y="994409"/>
                </a:lnTo>
                <a:lnTo>
                  <a:pt x="1501775" y="949959"/>
                </a:lnTo>
                <a:lnTo>
                  <a:pt x="1511935" y="904239"/>
                </a:lnTo>
                <a:lnTo>
                  <a:pt x="1519555" y="857884"/>
                </a:lnTo>
                <a:lnTo>
                  <a:pt x="1524000" y="810259"/>
                </a:lnTo>
                <a:lnTo>
                  <a:pt x="1525270" y="761999"/>
                </a:lnTo>
                <a:lnTo>
                  <a:pt x="1524000" y="713739"/>
                </a:lnTo>
                <a:lnTo>
                  <a:pt x="1519555" y="666749"/>
                </a:lnTo>
                <a:lnTo>
                  <a:pt x="1511935" y="620394"/>
                </a:lnTo>
                <a:lnTo>
                  <a:pt x="1501775" y="574674"/>
                </a:lnTo>
                <a:lnTo>
                  <a:pt x="1489075" y="530224"/>
                </a:lnTo>
                <a:lnTo>
                  <a:pt x="1473835" y="487044"/>
                </a:lnTo>
                <a:lnTo>
                  <a:pt x="1456055" y="444499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7024"/>
                </a:lnTo>
                <a:lnTo>
                  <a:pt x="1361440" y="290829"/>
                </a:lnTo>
                <a:lnTo>
                  <a:pt x="1332865" y="255904"/>
                </a:lnTo>
                <a:lnTo>
                  <a:pt x="1301750" y="223519"/>
                </a:lnTo>
                <a:lnTo>
                  <a:pt x="1269365" y="192404"/>
                </a:lnTo>
                <a:lnTo>
                  <a:pt x="1234440" y="163829"/>
                </a:lnTo>
                <a:lnTo>
                  <a:pt x="1198245" y="136524"/>
                </a:lnTo>
                <a:lnTo>
                  <a:pt x="1160145" y="111759"/>
                </a:lnTo>
                <a:lnTo>
                  <a:pt x="1120775" y="89534"/>
                </a:lnTo>
                <a:lnTo>
                  <a:pt x="1080135" y="69214"/>
                </a:lnTo>
                <a:lnTo>
                  <a:pt x="1038225" y="51434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4"/>
                </a:lnTo>
                <a:lnTo>
                  <a:pt x="857885" y="6349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668395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49"/>
                </a:lnTo>
                <a:lnTo>
                  <a:pt x="619125" y="13334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4"/>
                </a:lnTo>
                <a:lnTo>
                  <a:pt x="443865" y="69214"/>
                </a:lnTo>
                <a:lnTo>
                  <a:pt x="403225" y="89534"/>
                </a:lnTo>
                <a:lnTo>
                  <a:pt x="363855" y="111759"/>
                </a:lnTo>
                <a:lnTo>
                  <a:pt x="326390" y="136524"/>
                </a:lnTo>
                <a:lnTo>
                  <a:pt x="290195" y="163829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4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499"/>
                </a:lnTo>
                <a:lnTo>
                  <a:pt x="50800" y="487044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20394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4"/>
                </a:lnTo>
                <a:lnTo>
                  <a:pt x="222885" y="1301114"/>
                </a:lnTo>
                <a:lnTo>
                  <a:pt x="255270" y="1331594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5099"/>
                </a:lnTo>
                <a:lnTo>
                  <a:pt x="443865" y="1455419"/>
                </a:lnTo>
                <a:lnTo>
                  <a:pt x="485775" y="1473199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3199"/>
                </a:lnTo>
                <a:lnTo>
                  <a:pt x="1078230" y="1455419"/>
                </a:lnTo>
                <a:lnTo>
                  <a:pt x="1118870" y="1435099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4"/>
                </a:lnTo>
                <a:lnTo>
                  <a:pt x="1299210" y="1301114"/>
                </a:lnTo>
                <a:lnTo>
                  <a:pt x="1330325" y="1268094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749"/>
                </a:lnTo>
                <a:lnTo>
                  <a:pt x="1508760" y="620394"/>
                </a:lnTo>
                <a:lnTo>
                  <a:pt x="1499235" y="574674"/>
                </a:lnTo>
                <a:lnTo>
                  <a:pt x="1486535" y="530224"/>
                </a:lnTo>
                <a:lnTo>
                  <a:pt x="1470660" y="487044"/>
                </a:lnTo>
                <a:lnTo>
                  <a:pt x="1453515" y="444499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7024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829"/>
                </a:lnTo>
                <a:lnTo>
                  <a:pt x="1195705" y="136524"/>
                </a:lnTo>
                <a:lnTo>
                  <a:pt x="1158240" y="111759"/>
                </a:lnTo>
                <a:lnTo>
                  <a:pt x="1118870" y="89534"/>
                </a:lnTo>
                <a:lnTo>
                  <a:pt x="1078230" y="69214"/>
                </a:lnTo>
                <a:lnTo>
                  <a:pt x="1036320" y="51434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4"/>
                </a:lnTo>
                <a:lnTo>
                  <a:pt x="856615" y="6349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669665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40"/>
                </a:lnTo>
                <a:lnTo>
                  <a:pt x="1518285" y="666115"/>
                </a:lnTo>
                <a:lnTo>
                  <a:pt x="1510665" y="619760"/>
                </a:lnTo>
                <a:lnTo>
                  <a:pt x="1501140" y="574040"/>
                </a:lnTo>
                <a:lnTo>
                  <a:pt x="1488440" y="529590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225"/>
                </a:lnTo>
                <a:lnTo>
                  <a:pt x="1412240" y="363855"/>
                </a:lnTo>
                <a:lnTo>
                  <a:pt x="1387475" y="326390"/>
                </a:lnTo>
                <a:lnTo>
                  <a:pt x="1360805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8900"/>
                </a:lnTo>
                <a:lnTo>
                  <a:pt x="1079500" y="68580"/>
                </a:lnTo>
                <a:lnTo>
                  <a:pt x="1037590" y="50800"/>
                </a:lnTo>
                <a:lnTo>
                  <a:pt x="994410" y="35560"/>
                </a:lnTo>
                <a:lnTo>
                  <a:pt x="949960" y="22860"/>
                </a:lnTo>
                <a:lnTo>
                  <a:pt x="904240" y="12700"/>
                </a:lnTo>
                <a:lnTo>
                  <a:pt x="857885" y="5715"/>
                </a:lnTo>
                <a:lnTo>
                  <a:pt x="810260" y="1270"/>
                </a:lnTo>
                <a:lnTo>
                  <a:pt x="762000" y="0"/>
                </a:lnTo>
                <a:lnTo>
                  <a:pt x="713740" y="1270"/>
                </a:lnTo>
                <a:lnTo>
                  <a:pt x="666750" y="5715"/>
                </a:lnTo>
                <a:lnTo>
                  <a:pt x="619760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6410" y="50800"/>
                </a:lnTo>
                <a:lnTo>
                  <a:pt x="444500" y="68580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1770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3855"/>
                </a:lnTo>
                <a:lnTo>
                  <a:pt x="89535" y="403225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29590"/>
                </a:lnTo>
                <a:lnTo>
                  <a:pt x="23495" y="574040"/>
                </a:lnTo>
                <a:lnTo>
                  <a:pt x="13335" y="619760"/>
                </a:lnTo>
                <a:lnTo>
                  <a:pt x="6350" y="666115"/>
                </a:lnTo>
                <a:lnTo>
                  <a:pt x="1905" y="713740"/>
                </a:lnTo>
                <a:lnTo>
                  <a:pt x="0" y="762000"/>
                </a:lnTo>
                <a:lnTo>
                  <a:pt x="1905" y="809625"/>
                </a:lnTo>
                <a:lnTo>
                  <a:pt x="6350" y="857250"/>
                </a:lnTo>
                <a:lnTo>
                  <a:pt x="13335" y="903605"/>
                </a:lnTo>
                <a:lnTo>
                  <a:pt x="23495" y="949325"/>
                </a:lnTo>
                <a:lnTo>
                  <a:pt x="36195" y="993775"/>
                </a:lnTo>
                <a:lnTo>
                  <a:pt x="51435" y="1036955"/>
                </a:lnTo>
                <a:lnTo>
                  <a:pt x="69215" y="1079500"/>
                </a:lnTo>
                <a:lnTo>
                  <a:pt x="89535" y="1120140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3520" y="1300480"/>
                </a:lnTo>
                <a:lnTo>
                  <a:pt x="255905" y="1331595"/>
                </a:lnTo>
                <a:lnTo>
                  <a:pt x="290830" y="1360170"/>
                </a:lnTo>
                <a:lnTo>
                  <a:pt x="327025" y="1387475"/>
                </a:lnTo>
                <a:lnTo>
                  <a:pt x="364490" y="1411605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6410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19760" y="1510665"/>
                </a:lnTo>
                <a:lnTo>
                  <a:pt x="666750" y="1517650"/>
                </a:lnTo>
                <a:lnTo>
                  <a:pt x="713740" y="1522095"/>
                </a:lnTo>
                <a:lnTo>
                  <a:pt x="762000" y="1524000"/>
                </a:lnTo>
                <a:lnTo>
                  <a:pt x="810260" y="1522095"/>
                </a:lnTo>
                <a:lnTo>
                  <a:pt x="857885" y="1517650"/>
                </a:lnTo>
                <a:lnTo>
                  <a:pt x="904240" y="1510665"/>
                </a:lnTo>
                <a:lnTo>
                  <a:pt x="949960" y="1500505"/>
                </a:lnTo>
                <a:lnTo>
                  <a:pt x="994410" y="1487805"/>
                </a:lnTo>
                <a:lnTo>
                  <a:pt x="1037590" y="1472565"/>
                </a:lnTo>
                <a:lnTo>
                  <a:pt x="1079500" y="1454785"/>
                </a:lnTo>
                <a:lnTo>
                  <a:pt x="1120140" y="1434465"/>
                </a:lnTo>
                <a:lnTo>
                  <a:pt x="1159510" y="1411605"/>
                </a:lnTo>
                <a:lnTo>
                  <a:pt x="1197610" y="1387475"/>
                </a:lnTo>
                <a:lnTo>
                  <a:pt x="1233805" y="1360170"/>
                </a:lnTo>
                <a:lnTo>
                  <a:pt x="1268095" y="1331595"/>
                </a:lnTo>
                <a:lnTo>
                  <a:pt x="1301115" y="1300480"/>
                </a:lnTo>
                <a:lnTo>
                  <a:pt x="1331595" y="1268095"/>
                </a:lnTo>
                <a:lnTo>
                  <a:pt x="1360805" y="1233170"/>
                </a:lnTo>
                <a:lnTo>
                  <a:pt x="1387475" y="1196975"/>
                </a:lnTo>
                <a:lnTo>
                  <a:pt x="1412240" y="1159510"/>
                </a:lnTo>
                <a:lnTo>
                  <a:pt x="1435100" y="1120140"/>
                </a:lnTo>
                <a:lnTo>
                  <a:pt x="1454785" y="1079500"/>
                </a:lnTo>
                <a:lnTo>
                  <a:pt x="1472565" y="1036955"/>
                </a:lnTo>
                <a:lnTo>
                  <a:pt x="1488440" y="993775"/>
                </a:lnTo>
                <a:lnTo>
                  <a:pt x="1501140" y="949325"/>
                </a:lnTo>
                <a:lnTo>
                  <a:pt x="1510665" y="903605"/>
                </a:lnTo>
                <a:lnTo>
                  <a:pt x="1518285" y="857250"/>
                </a:lnTo>
                <a:lnTo>
                  <a:pt x="1522730" y="809625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0701" y="284733"/>
            <a:ext cx="7975600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500" dirty="0">
                <a:solidFill>
                  <a:srgbClr val="202089"/>
                </a:solidFill>
              </a:rPr>
              <a:t>Vietnam's Commitments at COP26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20700" y="1219200"/>
            <a:ext cx="8221345" cy="52572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Along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with nearly 150 countries, commit to achieve </a:t>
            </a:r>
            <a:r>
              <a:rPr lang="en-GB" sz="2200" spc="-5" dirty="0" err="1">
                <a:solidFill>
                  <a:srgbClr val="001F5F"/>
                </a:solidFill>
                <a:latin typeface="Arial"/>
                <a:cs typeface="Arial"/>
              </a:rPr>
              <a:t>netzero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 carbon emissions by the middle of this century</a:t>
            </a:r>
          </a:p>
          <a:p>
            <a:pPr marL="352425" indent="-340360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Along with more than 100 countries, commit to reduce </a:t>
            </a:r>
          </a:p>
          <a:p>
            <a:pPr marL="12065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tabLst>
                <a:tab pos="353060" algn="l"/>
              </a:tabLst>
            </a:pP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global methane emissions by 30% by 2030</a:t>
            </a:r>
          </a:p>
          <a:p>
            <a:pPr marL="352425" indent="-340360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Along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with over 45 countries, commit to scale up the </a:t>
            </a:r>
          </a:p>
          <a:p>
            <a:pPr marL="12065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tabLst>
                <a:tab pos="353060" algn="l"/>
              </a:tabLst>
            </a:pP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deployment of clean power generation, transition away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from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coal power generation, and cease issuing new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permits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for coal power generation by 2040</a:t>
            </a:r>
          </a:p>
          <a:p>
            <a:pPr marL="352425" indent="-340360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Participate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in the Adaptation Action Coalition with 150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countries, commit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to reduce greenhouse gas reductions by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9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% (with domestic resources) and 27% (with international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support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) by 2030</a:t>
            </a:r>
          </a:p>
          <a:p>
            <a:pPr marL="352425" indent="-340360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Along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with 145 countries, signed onto the Glasgow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Leaders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' Declaration on Forests and Land Use, and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committed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to end deforestation in Vietnam by 2030</a:t>
            </a: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632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0675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904"/>
                </a:lnTo>
                <a:lnTo>
                  <a:pt x="666115" y="6350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4489"/>
                </a:lnTo>
                <a:lnTo>
                  <a:pt x="89534" y="403860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760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3604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29"/>
                </a:lnTo>
                <a:lnTo>
                  <a:pt x="89534" y="1119504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5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7014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7014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5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9504"/>
                </a:lnTo>
                <a:lnTo>
                  <a:pt x="1454784" y="1078229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3604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6114"/>
                </a:lnTo>
                <a:lnTo>
                  <a:pt x="1510665" y="619760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860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6350"/>
                </a:lnTo>
                <a:lnTo>
                  <a:pt x="810259" y="1904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9067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60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3604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29"/>
                </a:lnTo>
                <a:lnTo>
                  <a:pt x="88900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5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4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7014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7885" y="1517014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4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5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4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3604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6114"/>
                </a:lnTo>
                <a:lnTo>
                  <a:pt x="1511935" y="619760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9131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60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3519"/>
                </a:lnTo>
                <a:lnTo>
                  <a:pt x="1269364" y="192404"/>
                </a:lnTo>
                <a:lnTo>
                  <a:pt x="1234439" y="163829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60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7250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954"/>
                </a:lnTo>
                <a:lnTo>
                  <a:pt x="69214" y="1078864"/>
                </a:lnTo>
                <a:lnTo>
                  <a:pt x="89535" y="1119504"/>
                </a:lnTo>
                <a:lnTo>
                  <a:pt x="111760" y="1158875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829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7014"/>
                </a:lnTo>
                <a:lnTo>
                  <a:pt x="714375" y="1521460"/>
                </a:lnTo>
                <a:lnTo>
                  <a:pt x="762635" y="1522729"/>
                </a:lnTo>
                <a:lnTo>
                  <a:pt x="810895" y="1521460"/>
                </a:lnTo>
                <a:lnTo>
                  <a:pt x="858520" y="1517014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829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875"/>
                </a:lnTo>
                <a:lnTo>
                  <a:pt x="1435735" y="1119504"/>
                </a:lnTo>
                <a:lnTo>
                  <a:pt x="1456055" y="1078864"/>
                </a:lnTo>
                <a:lnTo>
                  <a:pt x="1473835" y="1036954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7250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668395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4"/>
                </a:lnTo>
                <a:lnTo>
                  <a:pt x="666750" y="6349"/>
                </a:lnTo>
                <a:lnTo>
                  <a:pt x="620395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4"/>
                </a:lnTo>
                <a:lnTo>
                  <a:pt x="290195" y="163829"/>
                </a:lnTo>
                <a:lnTo>
                  <a:pt x="255905" y="192404"/>
                </a:lnTo>
                <a:lnTo>
                  <a:pt x="222885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4"/>
                </a:lnTo>
                <a:lnTo>
                  <a:pt x="111760" y="364489"/>
                </a:lnTo>
                <a:lnTo>
                  <a:pt x="88900" y="403859"/>
                </a:lnTo>
                <a:lnTo>
                  <a:pt x="69215" y="444499"/>
                </a:lnTo>
                <a:lnTo>
                  <a:pt x="50800" y="487044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20394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9215" y="1079499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2885" y="1301114"/>
                </a:lnTo>
                <a:lnTo>
                  <a:pt x="255905" y="1331594"/>
                </a:lnTo>
                <a:lnTo>
                  <a:pt x="290195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7045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20395" y="1510664"/>
                </a:lnTo>
                <a:lnTo>
                  <a:pt x="666750" y="1518284"/>
                </a:lnTo>
                <a:lnTo>
                  <a:pt x="714375" y="1522729"/>
                </a:lnTo>
                <a:lnTo>
                  <a:pt x="762635" y="1523999"/>
                </a:lnTo>
                <a:lnTo>
                  <a:pt x="810895" y="1522729"/>
                </a:lnTo>
                <a:lnTo>
                  <a:pt x="857885" y="1518284"/>
                </a:lnTo>
                <a:lnTo>
                  <a:pt x="904875" y="1510664"/>
                </a:lnTo>
                <a:lnTo>
                  <a:pt x="950595" y="1501139"/>
                </a:lnTo>
                <a:lnTo>
                  <a:pt x="995045" y="1488439"/>
                </a:lnTo>
                <a:lnTo>
                  <a:pt x="1038225" y="1473199"/>
                </a:lnTo>
                <a:lnTo>
                  <a:pt x="1080135" y="1455419"/>
                </a:lnTo>
                <a:lnTo>
                  <a:pt x="1120775" y="1435099"/>
                </a:lnTo>
                <a:lnTo>
                  <a:pt x="1160145" y="1412239"/>
                </a:lnTo>
                <a:lnTo>
                  <a:pt x="1198245" y="1387474"/>
                </a:lnTo>
                <a:lnTo>
                  <a:pt x="1234440" y="1360804"/>
                </a:lnTo>
                <a:lnTo>
                  <a:pt x="1269365" y="1331594"/>
                </a:lnTo>
                <a:lnTo>
                  <a:pt x="1301750" y="1301114"/>
                </a:lnTo>
                <a:lnTo>
                  <a:pt x="1332865" y="1268094"/>
                </a:lnTo>
                <a:lnTo>
                  <a:pt x="1361440" y="1233804"/>
                </a:lnTo>
                <a:lnTo>
                  <a:pt x="1388745" y="1197609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499"/>
                </a:lnTo>
                <a:lnTo>
                  <a:pt x="1473835" y="1037589"/>
                </a:lnTo>
                <a:lnTo>
                  <a:pt x="1489075" y="994409"/>
                </a:lnTo>
                <a:lnTo>
                  <a:pt x="1501775" y="949959"/>
                </a:lnTo>
                <a:lnTo>
                  <a:pt x="1511935" y="904239"/>
                </a:lnTo>
                <a:lnTo>
                  <a:pt x="1519555" y="857884"/>
                </a:lnTo>
                <a:lnTo>
                  <a:pt x="1524000" y="810259"/>
                </a:lnTo>
                <a:lnTo>
                  <a:pt x="1525270" y="761999"/>
                </a:lnTo>
                <a:lnTo>
                  <a:pt x="1524000" y="713739"/>
                </a:lnTo>
                <a:lnTo>
                  <a:pt x="1519555" y="666749"/>
                </a:lnTo>
                <a:lnTo>
                  <a:pt x="1511935" y="620394"/>
                </a:lnTo>
                <a:lnTo>
                  <a:pt x="1501775" y="574674"/>
                </a:lnTo>
                <a:lnTo>
                  <a:pt x="1489075" y="530224"/>
                </a:lnTo>
                <a:lnTo>
                  <a:pt x="1473835" y="487044"/>
                </a:lnTo>
                <a:lnTo>
                  <a:pt x="1456055" y="444499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7024"/>
                </a:lnTo>
                <a:lnTo>
                  <a:pt x="1361440" y="290829"/>
                </a:lnTo>
                <a:lnTo>
                  <a:pt x="1332865" y="255904"/>
                </a:lnTo>
                <a:lnTo>
                  <a:pt x="1301750" y="223519"/>
                </a:lnTo>
                <a:lnTo>
                  <a:pt x="1269365" y="192404"/>
                </a:lnTo>
                <a:lnTo>
                  <a:pt x="1234440" y="163829"/>
                </a:lnTo>
                <a:lnTo>
                  <a:pt x="1198245" y="136524"/>
                </a:lnTo>
                <a:lnTo>
                  <a:pt x="1160145" y="111759"/>
                </a:lnTo>
                <a:lnTo>
                  <a:pt x="1120775" y="89534"/>
                </a:lnTo>
                <a:lnTo>
                  <a:pt x="1080135" y="69214"/>
                </a:lnTo>
                <a:lnTo>
                  <a:pt x="1038225" y="51434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4"/>
                </a:lnTo>
                <a:lnTo>
                  <a:pt x="857885" y="6349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668395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49"/>
                </a:lnTo>
                <a:lnTo>
                  <a:pt x="619125" y="13334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4"/>
                </a:lnTo>
                <a:lnTo>
                  <a:pt x="443865" y="69214"/>
                </a:lnTo>
                <a:lnTo>
                  <a:pt x="403225" y="89534"/>
                </a:lnTo>
                <a:lnTo>
                  <a:pt x="363855" y="111759"/>
                </a:lnTo>
                <a:lnTo>
                  <a:pt x="326390" y="136524"/>
                </a:lnTo>
                <a:lnTo>
                  <a:pt x="290195" y="163829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4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499"/>
                </a:lnTo>
                <a:lnTo>
                  <a:pt x="50800" y="487044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20394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4"/>
                </a:lnTo>
                <a:lnTo>
                  <a:pt x="222885" y="1301114"/>
                </a:lnTo>
                <a:lnTo>
                  <a:pt x="255270" y="1331594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5099"/>
                </a:lnTo>
                <a:lnTo>
                  <a:pt x="443865" y="1455419"/>
                </a:lnTo>
                <a:lnTo>
                  <a:pt x="485775" y="1473199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3199"/>
                </a:lnTo>
                <a:lnTo>
                  <a:pt x="1078230" y="1455419"/>
                </a:lnTo>
                <a:lnTo>
                  <a:pt x="1118870" y="1435099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4"/>
                </a:lnTo>
                <a:lnTo>
                  <a:pt x="1299210" y="1301114"/>
                </a:lnTo>
                <a:lnTo>
                  <a:pt x="1330325" y="1268094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749"/>
                </a:lnTo>
                <a:lnTo>
                  <a:pt x="1508760" y="620394"/>
                </a:lnTo>
                <a:lnTo>
                  <a:pt x="1499235" y="574674"/>
                </a:lnTo>
                <a:lnTo>
                  <a:pt x="1486535" y="530224"/>
                </a:lnTo>
                <a:lnTo>
                  <a:pt x="1470660" y="487044"/>
                </a:lnTo>
                <a:lnTo>
                  <a:pt x="1453515" y="444499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7024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829"/>
                </a:lnTo>
                <a:lnTo>
                  <a:pt x="1195705" y="136524"/>
                </a:lnTo>
                <a:lnTo>
                  <a:pt x="1158240" y="111759"/>
                </a:lnTo>
                <a:lnTo>
                  <a:pt x="1118870" y="89534"/>
                </a:lnTo>
                <a:lnTo>
                  <a:pt x="1078230" y="69214"/>
                </a:lnTo>
                <a:lnTo>
                  <a:pt x="1036320" y="51434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4"/>
                </a:lnTo>
                <a:lnTo>
                  <a:pt x="856615" y="6349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669665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40"/>
                </a:lnTo>
                <a:lnTo>
                  <a:pt x="1518285" y="666115"/>
                </a:lnTo>
                <a:lnTo>
                  <a:pt x="1510665" y="619760"/>
                </a:lnTo>
                <a:lnTo>
                  <a:pt x="1501140" y="574040"/>
                </a:lnTo>
                <a:lnTo>
                  <a:pt x="1488440" y="529590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225"/>
                </a:lnTo>
                <a:lnTo>
                  <a:pt x="1412240" y="363855"/>
                </a:lnTo>
                <a:lnTo>
                  <a:pt x="1387475" y="326390"/>
                </a:lnTo>
                <a:lnTo>
                  <a:pt x="1360805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8900"/>
                </a:lnTo>
                <a:lnTo>
                  <a:pt x="1079500" y="68580"/>
                </a:lnTo>
                <a:lnTo>
                  <a:pt x="1037590" y="50800"/>
                </a:lnTo>
                <a:lnTo>
                  <a:pt x="994410" y="35560"/>
                </a:lnTo>
                <a:lnTo>
                  <a:pt x="949960" y="22860"/>
                </a:lnTo>
                <a:lnTo>
                  <a:pt x="904240" y="12700"/>
                </a:lnTo>
                <a:lnTo>
                  <a:pt x="857885" y="5715"/>
                </a:lnTo>
                <a:lnTo>
                  <a:pt x="810260" y="1270"/>
                </a:lnTo>
                <a:lnTo>
                  <a:pt x="762000" y="0"/>
                </a:lnTo>
                <a:lnTo>
                  <a:pt x="713740" y="1270"/>
                </a:lnTo>
                <a:lnTo>
                  <a:pt x="666750" y="5715"/>
                </a:lnTo>
                <a:lnTo>
                  <a:pt x="619760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6410" y="50800"/>
                </a:lnTo>
                <a:lnTo>
                  <a:pt x="444500" y="68580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1770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3855"/>
                </a:lnTo>
                <a:lnTo>
                  <a:pt x="89535" y="403225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29590"/>
                </a:lnTo>
                <a:lnTo>
                  <a:pt x="23495" y="574040"/>
                </a:lnTo>
                <a:lnTo>
                  <a:pt x="13335" y="619760"/>
                </a:lnTo>
                <a:lnTo>
                  <a:pt x="6350" y="666115"/>
                </a:lnTo>
                <a:lnTo>
                  <a:pt x="1905" y="713740"/>
                </a:lnTo>
                <a:lnTo>
                  <a:pt x="0" y="762000"/>
                </a:lnTo>
                <a:lnTo>
                  <a:pt x="1905" y="809625"/>
                </a:lnTo>
                <a:lnTo>
                  <a:pt x="6350" y="857250"/>
                </a:lnTo>
                <a:lnTo>
                  <a:pt x="13335" y="903605"/>
                </a:lnTo>
                <a:lnTo>
                  <a:pt x="23495" y="949325"/>
                </a:lnTo>
                <a:lnTo>
                  <a:pt x="36195" y="993775"/>
                </a:lnTo>
                <a:lnTo>
                  <a:pt x="51435" y="1036955"/>
                </a:lnTo>
                <a:lnTo>
                  <a:pt x="69215" y="1079500"/>
                </a:lnTo>
                <a:lnTo>
                  <a:pt x="89535" y="1120140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3520" y="1300480"/>
                </a:lnTo>
                <a:lnTo>
                  <a:pt x="255905" y="1331595"/>
                </a:lnTo>
                <a:lnTo>
                  <a:pt x="290830" y="1360170"/>
                </a:lnTo>
                <a:lnTo>
                  <a:pt x="327025" y="1387475"/>
                </a:lnTo>
                <a:lnTo>
                  <a:pt x="364490" y="1411605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6410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19760" y="1510665"/>
                </a:lnTo>
                <a:lnTo>
                  <a:pt x="666750" y="1517650"/>
                </a:lnTo>
                <a:lnTo>
                  <a:pt x="713740" y="1522095"/>
                </a:lnTo>
                <a:lnTo>
                  <a:pt x="762000" y="1524000"/>
                </a:lnTo>
                <a:lnTo>
                  <a:pt x="810260" y="1522095"/>
                </a:lnTo>
                <a:lnTo>
                  <a:pt x="857885" y="1517650"/>
                </a:lnTo>
                <a:lnTo>
                  <a:pt x="904240" y="1510665"/>
                </a:lnTo>
                <a:lnTo>
                  <a:pt x="949960" y="1500505"/>
                </a:lnTo>
                <a:lnTo>
                  <a:pt x="994410" y="1487805"/>
                </a:lnTo>
                <a:lnTo>
                  <a:pt x="1037590" y="1472565"/>
                </a:lnTo>
                <a:lnTo>
                  <a:pt x="1079500" y="1454785"/>
                </a:lnTo>
                <a:lnTo>
                  <a:pt x="1120140" y="1434465"/>
                </a:lnTo>
                <a:lnTo>
                  <a:pt x="1159510" y="1411605"/>
                </a:lnTo>
                <a:lnTo>
                  <a:pt x="1197610" y="1387475"/>
                </a:lnTo>
                <a:lnTo>
                  <a:pt x="1233805" y="1360170"/>
                </a:lnTo>
                <a:lnTo>
                  <a:pt x="1268095" y="1331595"/>
                </a:lnTo>
                <a:lnTo>
                  <a:pt x="1301115" y="1300480"/>
                </a:lnTo>
                <a:lnTo>
                  <a:pt x="1331595" y="1268095"/>
                </a:lnTo>
                <a:lnTo>
                  <a:pt x="1360805" y="1233170"/>
                </a:lnTo>
                <a:lnTo>
                  <a:pt x="1387475" y="1196975"/>
                </a:lnTo>
                <a:lnTo>
                  <a:pt x="1412240" y="1159510"/>
                </a:lnTo>
                <a:lnTo>
                  <a:pt x="1435100" y="1120140"/>
                </a:lnTo>
                <a:lnTo>
                  <a:pt x="1454785" y="1079500"/>
                </a:lnTo>
                <a:lnTo>
                  <a:pt x="1472565" y="1036955"/>
                </a:lnTo>
                <a:lnTo>
                  <a:pt x="1488440" y="993775"/>
                </a:lnTo>
                <a:lnTo>
                  <a:pt x="1501140" y="949325"/>
                </a:lnTo>
                <a:lnTo>
                  <a:pt x="1510665" y="903605"/>
                </a:lnTo>
                <a:lnTo>
                  <a:pt x="1518285" y="857250"/>
                </a:lnTo>
                <a:lnTo>
                  <a:pt x="1522730" y="809625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0700" y="284733"/>
            <a:ext cx="8470899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3200" dirty="0">
                <a:solidFill>
                  <a:srgbClr val="202089"/>
                </a:solidFill>
              </a:rPr>
              <a:t>National Strategy on green development </a:t>
            </a:r>
            <a:br>
              <a:rPr lang="en-GB" sz="3200" dirty="0">
                <a:solidFill>
                  <a:srgbClr val="202089"/>
                </a:solidFill>
              </a:rPr>
            </a:br>
            <a:r>
              <a:rPr lang="en-GB" sz="3200" dirty="0">
                <a:solidFill>
                  <a:srgbClr val="202089"/>
                </a:solidFill>
              </a:rPr>
              <a:t>period 2021 – 2030 vision 2050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89324" y="1609239"/>
            <a:ext cx="8221345" cy="548034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According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to the Decision 1658/QD-</a:t>
            </a:r>
            <a:r>
              <a:rPr lang="en-GB" sz="2200" spc="-5" dirty="0" err="1">
                <a:solidFill>
                  <a:srgbClr val="001F5F"/>
                </a:solidFill>
                <a:latin typeface="Arial"/>
                <a:cs typeface="Arial"/>
              </a:rPr>
              <a:t>TTg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 dated 1 October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2021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on approval for national green growth strategy for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2021 - 2030 period, with a vision by 2050, the national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strategy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on green development is to set general objectives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specific objectives for green development as follows:</a:t>
            </a:r>
          </a:p>
          <a:p>
            <a:pPr marL="12065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tabLst>
                <a:tab pos="353060" algn="l"/>
              </a:tabLst>
            </a:pP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► General objectives: Green development promotes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economic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restructuring with growth model innovation,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achievement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of economic prosperity, environmental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sustainability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and social equality; strive towards green and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carbon-neutral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economy and contribute to the reduction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of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global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warming</a:t>
            </a:r>
          </a:p>
          <a:p>
            <a:pPr marL="12065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tabLst>
                <a:tab pos="353060" algn="l"/>
              </a:tabLst>
            </a:pP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►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Specific objectives are included: Reducing intensity of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greenhouse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gas emission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per GDP; Greening economic Sectors; Greening lifestyle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promoting sustainable Consumption; Greening transition on principles of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equality,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inclusion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,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and resilience</a:t>
            </a:r>
          </a:p>
          <a:p>
            <a:pPr marL="12065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tabLst>
                <a:tab pos="353060" algn="l"/>
              </a:tabLst>
            </a:pP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139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8155" y="2813469"/>
            <a:ext cx="6230620" cy="857885"/>
            <a:chOff x="1248155" y="2813469"/>
            <a:chExt cx="6230620" cy="857885"/>
          </a:xfrm>
        </p:grpSpPr>
        <p:sp>
          <p:nvSpPr>
            <p:cNvPr id="3" name="object 3"/>
            <p:cNvSpPr/>
            <p:nvPr/>
          </p:nvSpPr>
          <p:spPr>
            <a:xfrm>
              <a:off x="1248155" y="3177540"/>
              <a:ext cx="3180588" cy="4937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77974" y="2815717"/>
              <a:ext cx="2533523" cy="3759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49006" y="3024543"/>
              <a:ext cx="159689" cy="1016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49006" y="2880144"/>
              <a:ext cx="146227" cy="8844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77974" y="2815717"/>
              <a:ext cx="2533650" cy="375920"/>
            </a:xfrm>
            <a:custGeom>
              <a:avLst/>
              <a:gdLst/>
              <a:ahLst/>
              <a:cxnLst/>
              <a:rect l="l" t="t" r="r" b="b"/>
              <a:pathLst>
                <a:path w="2533650" h="375919">
                  <a:moveTo>
                    <a:pt x="1578610" y="6223"/>
                  </a:moveTo>
                  <a:lnTo>
                    <a:pt x="1847977" y="6223"/>
                  </a:lnTo>
                  <a:lnTo>
                    <a:pt x="1847977" y="67563"/>
                  </a:lnTo>
                  <a:lnTo>
                    <a:pt x="1651889" y="67563"/>
                  </a:lnTo>
                  <a:lnTo>
                    <a:pt x="1651889" y="148209"/>
                  </a:lnTo>
                  <a:lnTo>
                    <a:pt x="1834261" y="148209"/>
                  </a:lnTo>
                  <a:lnTo>
                    <a:pt x="1834261" y="209423"/>
                  </a:lnTo>
                  <a:lnTo>
                    <a:pt x="1651889" y="209423"/>
                  </a:lnTo>
                  <a:lnTo>
                    <a:pt x="1651889" y="308229"/>
                  </a:lnTo>
                  <a:lnTo>
                    <a:pt x="1854835" y="308229"/>
                  </a:lnTo>
                  <a:lnTo>
                    <a:pt x="1854835" y="369443"/>
                  </a:lnTo>
                  <a:lnTo>
                    <a:pt x="1578610" y="369443"/>
                  </a:lnTo>
                  <a:lnTo>
                    <a:pt x="1578610" y="6223"/>
                  </a:lnTo>
                  <a:close/>
                </a:path>
                <a:path w="2533650" h="375919">
                  <a:moveTo>
                    <a:pt x="1213612" y="6223"/>
                  </a:moveTo>
                  <a:lnTo>
                    <a:pt x="1284986" y="6223"/>
                  </a:lnTo>
                  <a:lnTo>
                    <a:pt x="1433576" y="248793"/>
                  </a:lnTo>
                  <a:lnTo>
                    <a:pt x="1433576" y="6223"/>
                  </a:lnTo>
                  <a:lnTo>
                    <a:pt x="1501775" y="6223"/>
                  </a:lnTo>
                  <a:lnTo>
                    <a:pt x="1501775" y="369443"/>
                  </a:lnTo>
                  <a:lnTo>
                    <a:pt x="1428114" y="369443"/>
                  </a:lnTo>
                  <a:lnTo>
                    <a:pt x="1281683" y="132587"/>
                  </a:lnTo>
                  <a:lnTo>
                    <a:pt x="1281683" y="369443"/>
                  </a:lnTo>
                  <a:lnTo>
                    <a:pt x="1213612" y="369443"/>
                  </a:lnTo>
                  <a:lnTo>
                    <a:pt x="1213612" y="6223"/>
                  </a:lnTo>
                  <a:close/>
                </a:path>
                <a:path w="2533650" h="375919">
                  <a:moveTo>
                    <a:pt x="1068832" y="6223"/>
                  </a:moveTo>
                  <a:lnTo>
                    <a:pt x="1142238" y="6223"/>
                  </a:lnTo>
                  <a:lnTo>
                    <a:pt x="1142238" y="369443"/>
                  </a:lnTo>
                  <a:lnTo>
                    <a:pt x="1068832" y="369443"/>
                  </a:lnTo>
                  <a:lnTo>
                    <a:pt x="1068832" y="6223"/>
                  </a:lnTo>
                  <a:close/>
                </a:path>
                <a:path w="2533650" h="375919">
                  <a:moveTo>
                    <a:pt x="364998" y="6223"/>
                  </a:moveTo>
                  <a:lnTo>
                    <a:pt x="438276" y="6223"/>
                  </a:lnTo>
                  <a:lnTo>
                    <a:pt x="438276" y="202946"/>
                  </a:lnTo>
                  <a:lnTo>
                    <a:pt x="438463" y="224307"/>
                  </a:lnTo>
                  <a:lnTo>
                    <a:pt x="441070" y="263652"/>
                  </a:lnTo>
                  <a:lnTo>
                    <a:pt x="463423" y="299466"/>
                  </a:lnTo>
                  <a:lnTo>
                    <a:pt x="511937" y="312928"/>
                  </a:lnTo>
                  <a:lnTo>
                    <a:pt x="526585" y="312140"/>
                  </a:lnTo>
                  <a:lnTo>
                    <a:pt x="566173" y="293469"/>
                  </a:lnTo>
                  <a:lnTo>
                    <a:pt x="580501" y="244093"/>
                  </a:lnTo>
                  <a:lnTo>
                    <a:pt x="581279" y="207137"/>
                  </a:lnTo>
                  <a:lnTo>
                    <a:pt x="581279" y="6223"/>
                  </a:lnTo>
                  <a:lnTo>
                    <a:pt x="654685" y="6223"/>
                  </a:lnTo>
                  <a:lnTo>
                    <a:pt x="654685" y="196977"/>
                  </a:lnTo>
                  <a:lnTo>
                    <a:pt x="654305" y="227264"/>
                  </a:lnTo>
                  <a:lnTo>
                    <a:pt x="651309" y="273504"/>
                  </a:lnTo>
                  <a:lnTo>
                    <a:pt x="640254" y="314325"/>
                  </a:lnTo>
                  <a:lnTo>
                    <a:pt x="608076" y="351678"/>
                  </a:lnTo>
                  <a:lnTo>
                    <a:pt x="569638" y="369450"/>
                  </a:lnTo>
                  <a:lnTo>
                    <a:pt x="514095" y="375666"/>
                  </a:lnTo>
                  <a:lnTo>
                    <a:pt x="489664" y="374905"/>
                  </a:lnTo>
                  <a:lnTo>
                    <a:pt x="450230" y="368861"/>
                  </a:lnTo>
                  <a:lnTo>
                    <a:pt x="411146" y="349789"/>
                  </a:lnTo>
                  <a:lnTo>
                    <a:pt x="379730" y="312705"/>
                  </a:lnTo>
                  <a:lnTo>
                    <a:pt x="369016" y="274621"/>
                  </a:lnTo>
                  <a:lnTo>
                    <a:pt x="365448" y="228520"/>
                  </a:lnTo>
                  <a:lnTo>
                    <a:pt x="364998" y="199898"/>
                  </a:lnTo>
                  <a:lnTo>
                    <a:pt x="364998" y="6223"/>
                  </a:lnTo>
                  <a:close/>
                </a:path>
                <a:path w="2533650" h="375919">
                  <a:moveTo>
                    <a:pt x="0" y="6223"/>
                  </a:moveTo>
                  <a:lnTo>
                    <a:pt x="145161" y="6223"/>
                  </a:lnTo>
                  <a:lnTo>
                    <a:pt x="165328" y="6439"/>
                  </a:lnTo>
                  <a:lnTo>
                    <a:pt x="209423" y="9779"/>
                  </a:lnTo>
                  <a:lnTo>
                    <a:pt x="247395" y="24765"/>
                  </a:lnTo>
                  <a:lnTo>
                    <a:pt x="275208" y="55118"/>
                  </a:lnTo>
                  <a:lnTo>
                    <a:pt x="286385" y="97662"/>
                  </a:lnTo>
                  <a:lnTo>
                    <a:pt x="285527" y="110144"/>
                  </a:lnTo>
                  <a:lnTo>
                    <a:pt x="265191" y="154400"/>
                  </a:lnTo>
                  <a:lnTo>
                    <a:pt x="235331" y="176403"/>
                  </a:lnTo>
                  <a:lnTo>
                    <a:pt x="251023" y="182098"/>
                  </a:lnTo>
                  <a:lnTo>
                    <a:pt x="286385" y="209423"/>
                  </a:lnTo>
                  <a:lnTo>
                    <a:pt x="303172" y="248945"/>
                  </a:lnTo>
                  <a:lnTo>
                    <a:pt x="304292" y="264160"/>
                  </a:lnTo>
                  <a:lnTo>
                    <a:pt x="303557" y="276449"/>
                  </a:lnTo>
                  <a:lnTo>
                    <a:pt x="286420" y="323415"/>
                  </a:lnTo>
                  <a:lnTo>
                    <a:pt x="250666" y="356062"/>
                  </a:lnTo>
                  <a:lnTo>
                    <a:pt x="212089" y="366903"/>
                  </a:lnTo>
                  <a:lnTo>
                    <a:pt x="155404" y="369081"/>
                  </a:lnTo>
                  <a:lnTo>
                    <a:pt x="123570" y="369443"/>
                  </a:lnTo>
                  <a:lnTo>
                    <a:pt x="0" y="369443"/>
                  </a:lnTo>
                  <a:lnTo>
                    <a:pt x="0" y="6223"/>
                  </a:lnTo>
                  <a:close/>
                </a:path>
                <a:path w="2533650" h="375919">
                  <a:moveTo>
                    <a:pt x="2383916" y="0"/>
                  </a:moveTo>
                  <a:lnTo>
                    <a:pt x="2443829" y="7461"/>
                  </a:lnTo>
                  <a:lnTo>
                    <a:pt x="2486787" y="29972"/>
                  </a:lnTo>
                  <a:lnTo>
                    <a:pt x="2513187" y="64928"/>
                  </a:lnTo>
                  <a:lnTo>
                    <a:pt x="2523109" y="109982"/>
                  </a:lnTo>
                  <a:lnTo>
                    <a:pt x="2449829" y="113157"/>
                  </a:lnTo>
                  <a:lnTo>
                    <a:pt x="2446781" y="100151"/>
                  </a:lnTo>
                  <a:lnTo>
                    <a:pt x="2442400" y="89122"/>
                  </a:lnTo>
                  <a:lnTo>
                    <a:pt x="2410205" y="63753"/>
                  </a:lnTo>
                  <a:lnTo>
                    <a:pt x="2383154" y="60706"/>
                  </a:lnTo>
                  <a:lnTo>
                    <a:pt x="2368032" y="61517"/>
                  </a:lnTo>
                  <a:lnTo>
                    <a:pt x="2328023" y="78355"/>
                  </a:lnTo>
                  <a:lnTo>
                    <a:pt x="2321433" y="96393"/>
                  </a:lnTo>
                  <a:lnTo>
                    <a:pt x="2321433" y="104902"/>
                  </a:lnTo>
                  <a:lnTo>
                    <a:pt x="2356167" y="130317"/>
                  </a:lnTo>
                  <a:lnTo>
                    <a:pt x="2399791" y="142748"/>
                  </a:lnTo>
                  <a:lnTo>
                    <a:pt x="2424799" y="149103"/>
                  </a:lnTo>
                  <a:lnTo>
                    <a:pt x="2446305" y="155590"/>
                  </a:lnTo>
                  <a:lnTo>
                    <a:pt x="2491059" y="176218"/>
                  </a:lnTo>
                  <a:lnTo>
                    <a:pt x="2519045" y="205740"/>
                  </a:lnTo>
                  <a:lnTo>
                    <a:pt x="2532618" y="247102"/>
                  </a:lnTo>
                  <a:lnTo>
                    <a:pt x="2533523" y="263652"/>
                  </a:lnTo>
                  <a:lnTo>
                    <a:pt x="2532449" y="279013"/>
                  </a:lnTo>
                  <a:lnTo>
                    <a:pt x="2516251" y="322072"/>
                  </a:lnTo>
                  <a:lnTo>
                    <a:pt x="2482103" y="355111"/>
                  </a:lnTo>
                  <a:lnTo>
                    <a:pt x="2431510" y="372586"/>
                  </a:lnTo>
                  <a:lnTo>
                    <a:pt x="2388108" y="375920"/>
                  </a:lnTo>
                  <a:lnTo>
                    <a:pt x="2355647" y="373921"/>
                  </a:lnTo>
                  <a:lnTo>
                    <a:pt x="2302775" y="357971"/>
                  </a:lnTo>
                  <a:lnTo>
                    <a:pt x="2265695" y="326304"/>
                  </a:lnTo>
                  <a:lnTo>
                    <a:pt x="2243597" y="279874"/>
                  </a:lnTo>
                  <a:lnTo>
                    <a:pt x="2238121" y="251206"/>
                  </a:lnTo>
                  <a:lnTo>
                    <a:pt x="2309495" y="244348"/>
                  </a:lnTo>
                  <a:lnTo>
                    <a:pt x="2313564" y="261084"/>
                  </a:lnTo>
                  <a:lnTo>
                    <a:pt x="2319289" y="275463"/>
                  </a:lnTo>
                  <a:lnTo>
                    <a:pt x="2346400" y="304460"/>
                  </a:lnTo>
                  <a:lnTo>
                    <a:pt x="2388870" y="313944"/>
                  </a:lnTo>
                  <a:lnTo>
                    <a:pt x="2405491" y="313013"/>
                  </a:lnTo>
                  <a:lnTo>
                    <a:pt x="2442210" y="298958"/>
                  </a:lnTo>
                  <a:lnTo>
                    <a:pt x="2460244" y="263906"/>
                  </a:lnTo>
                  <a:lnTo>
                    <a:pt x="2460244" y="255270"/>
                  </a:lnTo>
                  <a:lnTo>
                    <a:pt x="2426208" y="226187"/>
                  </a:lnTo>
                  <a:lnTo>
                    <a:pt x="2388417" y="215596"/>
                  </a:lnTo>
                  <a:lnTo>
                    <a:pt x="2367534" y="210312"/>
                  </a:lnTo>
                  <a:lnTo>
                    <a:pt x="2340219" y="202624"/>
                  </a:lnTo>
                  <a:lnTo>
                    <a:pt x="2298828" y="184630"/>
                  </a:lnTo>
                  <a:lnTo>
                    <a:pt x="2270134" y="158585"/>
                  </a:lnTo>
                  <a:lnTo>
                    <a:pt x="2253422" y="122060"/>
                  </a:lnTo>
                  <a:lnTo>
                    <a:pt x="2251329" y="101346"/>
                  </a:lnTo>
                  <a:lnTo>
                    <a:pt x="2252307" y="87675"/>
                  </a:lnTo>
                  <a:lnTo>
                    <a:pt x="2267077" y="49403"/>
                  </a:lnTo>
                  <a:lnTo>
                    <a:pt x="2298438" y="19649"/>
                  </a:lnTo>
                  <a:lnTo>
                    <a:pt x="2345070" y="3143"/>
                  </a:lnTo>
                  <a:lnTo>
                    <a:pt x="2363725" y="785"/>
                  </a:lnTo>
                  <a:lnTo>
                    <a:pt x="2383916" y="0"/>
                  </a:lnTo>
                  <a:close/>
                </a:path>
                <a:path w="2533650" h="375919">
                  <a:moveTo>
                    <a:pt x="2044064" y="0"/>
                  </a:moveTo>
                  <a:lnTo>
                    <a:pt x="2103977" y="7461"/>
                  </a:lnTo>
                  <a:lnTo>
                    <a:pt x="2146935" y="29972"/>
                  </a:lnTo>
                  <a:lnTo>
                    <a:pt x="2173335" y="64928"/>
                  </a:lnTo>
                  <a:lnTo>
                    <a:pt x="2183257" y="109982"/>
                  </a:lnTo>
                  <a:lnTo>
                    <a:pt x="2109978" y="113157"/>
                  </a:lnTo>
                  <a:lnTo>
                    <a:pt x="2106929" y="100151"/>
                  </a:lnTo>
                  <a:lnTo>
                    <a:pt x="2102548" y="89122"/>
                  </a:lnTo>
                  <a:lnTo>
                    <a:pt x="2070353" y="63753"/>
                  </a:lnTo>
                  <a:lnTo>
                    <a:pt x="2043302" y="60706"/>
                  </a:lnTo>
                  <a:lnTo>
                    <a:pt x="2028180" y="61517"/>
                  </a:lnTo>
                  <a:lnTo>
                    <a:pt x="1988171" y="78355"/>
                  </a:lnTo>
                  <a:lnTo>
                    <a:pt x="1981580" y="96393"/>
                  </a:lnTo>
                  <a:lnTo>
                    <a:pt x="1981580" y="104902"/>
                  </a:lnTo>
                  <a:lnTo>
                    <a:pt x="2016315" y="130317"/>
                  </a:lnTo>
                  <a:lnTo>
                    <a:pt x="2059939" y="142748"/>
                  </a:lnTo>
                  <a:lnTo>
                    <a:pt x="2084947" y="149103"/>
                  </a:lnTo>
                  <a:lnTo>
                    <a:pt x="2106453" y="155590"/>
                  </a:lnTo>
                  <a:lnTo>
                    <a:pt x="2151207" y="176218"/>
                  </a:lnTo>
                  <a:lnTo>
                    <a:pt x="2179192" y="205740"/>
                  </a:lnTo>
                  <a:lnTo>
                    <a:pt x="2192766" y="247102"/>
                  </a:lnTo>
                  <a:lnTo>
                    <a:pt x="2193671" y="263652"/>
                  </a:lnTo>
                  <a:lnTo>
                    <a:pt x="2192597" y="279013"/>
                  </a:lnTo>
                  <a:lnTo>
                    <a:pt x="2176399" y="322072"/>
                  </a:lnTo>
                  <a:lnTo>
                    <a:pt x="2142251" y="355111"/>
                  </a:lnTo>
                  <a:lnTo>
                    <a:pt x="2091658" y="372586"/>
                  </a:lnTo>
                  <a:lnTo>
                    <a:pt x="2048255" y="375920"/>
                  </a:lnTo>
                  <a:lnTo>
                    <a:pt x="2015795" y="373921"/>
                  </a:lnTo>
                  <a:lnTo>
                    <a:pt x="1962923" y="357971"/>
                  </a:lnTo>
                  <a:lnTo>
                    <a:pt x="1925843" y="326304"/>
                  </a:lnTo>
                  <a:lnTo>
                    <a:pt x="1903745" y="279874"/>
                  </a:lnTo>
                  <a:lnTo>
                    <a:pt x="1898269" y="251206"/>
                  </a:lnTo>
                  <a:lnTo>
                    <a:pt x="1969642" y="244348"/>
                  </a:lnTo>
                  <a:lnTo>
                    <a:pt x="1973712" y="261084"/>
                  </a:lnTo>
                  <a:lnTo>
                    <a:pt x="1979437" y="275463"/>
                  </a:lnTo>
                  <a:lnTo>
                    <a:pt x="2006548" y="304460"/>
                  </a:lnTo>
                  <a:lnTo>
                    <a:pt x="2049017" y="313944"/>
                  </a:lnTo>
                  <a:lnTo>
                    <a:pt x="2065639" y="313013"/>
                  </a:lnTo>
                  <a:lnTo>
                    <a:pt x="2102358" y="298958"/>
                  </a:lnTo>
                  <a:lnTo>
                    <a:pt x="2120391" y="263906"/>
                  </a:lnTo>
                  <a:lnTo>
                    <a:pt x="2120391" y="255270"/>
                  </a:lnTo>
                  <a:lnTo>
                    <a:pt x="2086355" y="226187"/>
                  </a:lnTo>
                  <a:lnTo>
                    <a:pt x="2048565" y="215596"/>
                  </a:lnTo>
                  <a:lnTo>
                    <a:pt x="2027682" y="210312"/>
                  </a:lnTo>
                  <a:lnTo>
                    <a:pt x="2000367" y="202624"/>
                  </a:lnTo>
                  <a:lnTo>
                    <a:pt x="1958976" y="184630"/>
                  </a:lnTo>
                  <a:lnTo>
                    <a:pt x="1930282" y="158585"/>
                  </a:lnTo>
                  <a:lnTo>
                    <a:pt x="1913570" y="122060"/>
                  </a:lnTo>
                  <a:lnTo>
                    <a:pt x="1911477" y="101346"/>
                  </a:lnTo>
                  <a:lnTo>
                    <a:pt x="1912455" y="87675"/>
                  </a:lnTo>
                  <a:lnTo>
                    <a:pt x="1927225" y="49403"/>
                  </a:lnTo>
                  <a:lnTo>
                    <a:pt x="1958586" y="19649"/>
                  </a:lnTo>
                  <a:lnTo>
                    <a:pt x="2005218" y="3143"/>
                  </a:lnTo>
                  <a:lnTo>
                    <a:pt x="2023873" y="785"/>
                  </a:lnTo>
                  <a:lnTo>
                    <a:pt x="2044064" y="0"/>
                  </a:lnTo>
                  <a:close/>
                </a:path>
                <a:path w="2533650" h="375919">
                  <a:moveTo>
                    <a:pt x="859917" y="0"/>
                  </a:moveTo>
                  <a:lnTo>
                    <a:pt x="919829" y="7461"/>
                  </a:lnTo>
                  <a:lnTo>
                    <a:pt x="962787" y="29972"/>
                  </a:lnTo>
                  <a:lnTo>
                    <a:pt x="989187" y="64928"/>
                  </a:lnTo>
                  <a:lnTo>
                    <a:pt x="999108" y="109982"/>
                  </a:lnTo>
                  <a:lnTo>
                    <a:pt x="925830" y="113157"/>
                  </a:lnTo>
                  <a:lnTo>
                    <a:pt x="922782" y="100151"/>
                  </a:lnTo>
                  <a:lnTo>
                    <a:pt x="918400" y="89122"/>
                  </a:lnTo>
                  <a:lnTo>
                    <a:pt x="886206" y="63753"/>
                  </a:lnTo>
                  <a:lnTo>
                    <a:pt x="859155" y="60706"/>
                  </a:lnTo>
                  <a:lnTo>
                    <a:pt x="844032" y="61517"/>
                  </a:lnTo>
                  <a:lnTo>
                    <a:pt x="804023" y="78355"/>
                  </a:lnTo>
                  <a:lnTo>
                    <a:pt x="797432" y="96393"/>
                  </a:lnTo>
                  <a:lnTo>
                    <a:pt x="797432" y="104902"/>
                  </a:lnTo>
                  <a:lnTo>
                    <a:pt x="832167" y="130317"/>
                  </a:lnTo>
                  <a:lnTo>
                    <a:pt x="875792" y="142748"/>
                  </a:lnTo>
                  <a:lnTo>
                    <a:pt x="900799" y="149103"/>
                  </a:lnTo>
                  <a:lnTo>
                    <a:pt x="922305" y="155590"/>
                  </a:lnTo>
                  <a:lnTo>
                    <a:pt x="967059" y="176218"/>
                  </a:lnTo>
                  <a:lnTo>
                    <a:pt x="995044" y="205740"/>
                  </a:lnTo>
                  <a:lnTo>
                    <a:pt x="1008618" y="247102"/>
                  </a:lnTo>
                  <a:lnTo>
                    <a:pt x="1009523" y="263652"/>
                  </a:lnTo>
                  <a:lnTo>
                    <a:pt x="1008449" y="279013"/>
                  </a:lnTo>
                  <a:lnTo>
                    <a:pt x="992251" y="322072"/>
                  </a:lnTo>
                  <a:lnTo>
                    <a:pt x="958103" y="355111"/>
                  </a:lnTo>
                  <a:lnTo>
                    <a:pt x="907510" y="372586"/>
                  </a:lnTo>
                  <a:lnTo>
                    <a:pt x="864107" y="375920"/>
                  </a:lnTo>
                  <a:lnTo>
                    <a:pt x="831647" y="373921"/>
                  </a:lnTo>
                  <a:lnTo>
                    <a:pt x="778775" y="357971"/>
                  </a:lnTo>
                  <a:lnTo>
                    <a:pt x="741695" y="326304"/>
                  </a:lnTo>
                  <a:lnTo>
                    <a:pt x="719597" y="279874"/>
                  </a:lnTo>
                  <a:lnTo>
                    <a:pt x="714120" y="251206"/>
                  </a:lnTo>
                  <a:lnTo>
                    <a:pt x="785494" y="244348"/>
                  </a:lnTo>
                  <a:lnTo>
                    <a:pt x="789564" y="261084"/>
                  </a:lnTo>
                  <a:lnTo>
                    <a:pt x="795289" y="275463"/>
                  </a:lnTo>
                  <a:lnTo>
                    <a:pt x="822400" y="304460"/>
                  </a:lnTo>
                  <a:lnTo>
                    <a:pt x="864869" y="313944"/>
                  </a:lnTo>
                  <a:lnTo>
                    <a:pt x="881491" y="313013"/>
                  </a:lnTo>
                  <a:lnTo>
                    <a:pt x="918210" y="298958"/>
                  </a:lnTo>
                  <a:lnTo>
                    <a:pt x="936244" y="263906"/>
                  </a:lnTo>
                  <a:lnTo>
                    <a:pt x="936244" y="255270"/>
                  </a:lnTo>
                  <a:lnTo>
                    <a:pt x="902207" y="226187"/>
                  </a:lnTo>
                  <a:lnTo>
                    <a:pt x="864417" y="215596"/>
                  </a:lnTo>
                  <a:lnTo>
                    <a:pt x="843533" y="210312"/>
                  </a:lnTo>
                  <a:lnTo>
                    <a:pt x="816219" y="202624"/>
                  </a:lnTo>
                  <a:lnTo>
                    <a:pt x="774828" y="184630"/>
                  </a:lnTo>
                  <a:lnTo>
                    <a:pt x="746134" y="158585"/>
                  </a:lnTo>
                  <a:lnTo>
                    <a:pt x="729422" y="122060"/>
                  </a:lnTo>
                  <a:lnTo>
                    <a:pt x="727329" y="101346"/>
                  </a:lnTo>
                  <a:lnTo>
                    <a:pt x="728307" y="87675"/>
                  </a:lnTo>
                  <a:lnTo>
                    <a:pt x="743076" y="49403"/>
                  </a:lnTo>
                  <a:lnTo>
                    <a:pt x="774438" y="19649"/>
                  </a:lnTo>
                  <a:lnTo>
                    <a:pt x="821070" y="3143"/>
                  </a:lnTo>
                  <a:lnTo>
                    <a:pt x="839725" y="785"/>
                  </a:lnTo>
                  <a:lnTo>
                    <a:pt x="859917" y="0"/>
                  </a:lnTo>
                  <a:close/>
                </a:path>
              </a:pathLst>
            </a:custGeom>
            <a:ln w="4495">
              <a:solidFill>
                <a:srgbClr val="5B42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85260" y="3177540"/>
              <a:ext cx="2700528" cy="49377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01870" y="2815717"/>
              <a:ext cx="2076577" cy="37566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01870" y="2815717"/>
              <a:ext cx="2077085" cy="375920"/>
            </a:xfrm>
            <a:custGeom>
              <a:avLst/>
              <a:gdLst/>
              <a:ahLst/>
              <a:cxnLst/>
              <a:rect l="l" t="t" r="r" b="b"/>
              <a:pathLst>
                <a:path w="2077085" h="375919">
                  <a:moveTo>
                    <a:pt x="1820799" y="9144"/>
                  </a:moveTo>
                  <a:lnTo>
                    <a:pt x="1894204" y="9144"/>
                  </a:lnTo>
                  <a:lnTo>
                    <a:pt x="1894204" y="308229"/>
                  </a:lnTo>
                  <a:lnTo>
                    <a:pt x="2076577" y="308229"/>
                  </a:lnTo>
                  <a:lnTo>
                    <a:pt x="2076577" y="369443"/>
                  </a:lnTo>
                  <a:lnTo>
                    <a:pt x="1820799" y="369443"/>
                  </a:lnTo>
                  <a:lnTo>
                    <a:pt x="1820799" y="9144"/>
                  </a:lnTo>
                  <a:close/>
                </a:path>
                <a:path w="2077085" h="375919">
                  <a:moveTo>
                    <a:pt x="1454150" y="6223"/>
                  </a:moveTo>
                  <a:lnTo>
                    <a:pt x="1527428" y="6223"/>
                  </a:lnTo>
                  <a:lnTo>
                    <a:pt x="1527428" y="167512"/>
                  </a:lnTo>
                  <a:lnTo>
                    <a:pt x="1675638" y="6223"/>
                  </a:lnTo>
                  <a:lnTo>
                    <a:pt x="1774189" y="6223"/>
                  </a:lnTo>
                  <a:lnTo>
                    <a:pt x="1637411" y="147700"/>
                  </a:lnTo>
                  <a:lnTo>
                    <a:pt x="1781682" y="369443"/>
                  </a:lnTo>
                  <a:lnTo>
                    <a:pt x="1686814" y="369443"/>
                  </a:lnTo>
                  <a:lnTo>
                    <a:pt x="1586864" y="199009"/>
                  </a:lnTo>
                  <a:lnTo>
                    <a:pt x="1527428" y="259715"/>
                  </a:lnTo>
                  <a:lnTo>
                    <a:pt x="1527428" y="369443"/>
                  </a:lnTo>
                  <a:lnTo>
                    <a:pt x="1454150" y="369443"/>
                  </a:lnTo>
                  <a:lnTo>
                    <a:pt x="1454150" y="6223"/>
                  </a:lnTo>
                  <a:close/>
                </a:path>
                <a:path w="2077085" h="375919">
                  <a:moveTo>
                    <a:pt x="745998" y="6223"/>
                  </a:moveTo>
                  <a:lnTo>
                    <a:pt x="1015364" y="6223"/>
                  </a:lnTo>
                  <a:lnTo>
                    <a:pt x="1015364" y="67563"/>
                  </a:lnTo>
                  <a:lnTo>
                    <a:pt x="819276" y="67563"/>
                  </a:lnTo>
                  <a:lnTo>
                    <a:pt x="819276" y="148209"/>
                  </a:lnTo>
                  <a:lnTo>
                    <a:pt x="1001649" y="148209"/>
                  </a:lnTo>
                  <a:lnTo>
                    <a:pt x="1001649" y="209423"/>
                  </a:lnTo>
                  <a:lnTo>
                    <a:pt x="819276" y="209423"/>
                  </a:lnTo>
                  <a:lnTo>
                    <a:pt x="819276" y="308229"/>
                  </a:lnTo>
                  <a:lnTo>
                    <a:pt x="1022223" y="308229"/>
                  </a:lnTo>
                  <a:lnTo>
                    <a:pt x="1022223" y="369443"/>
                  </a:lnTo>
                  <a:lnTo>
                    <a:pt x="745998" y="369443"/>
                  </a:lnTo>
                  <a:lnTo>
                    <a:pt x="745998" y="6223"/>
                  </a:lnTo>
                  <a:close/>
                </a:path>
                <a:path w="2077085" h="375919">
                  <a:moveTo>
                    <a:pt x="378967" y="6223"/>
                  </a:moveTo>
                  <a:lnTo>
                    <a:pt x="452246" y="6223"/>
                  </a:lnTo>
                  <a:lnTo>
                    <a:pt x="452246" y="149098"/>
                  </a:lnTo>
                  <a:lnTo>
                    <a:pt x="596011" y="149098"/>
                  </a:lnTo>
                  <a:lnTo>
                    <a:pt x="596011" y="6223"/>
                  </a:lnTo>
                  <a:lnTo>
                    <a:pt x="669289" y="6223"/>
                  </a:lnTo>
                  <a:lnTo>
                    <a:pt x="669289" y="369443"/>
                  </a:lnTo>
                  <a:lnTo>
                    <a:pt x="596011" y="369443"/>
                  </a:lnTo>
                  <a:lnTo>
                    <a:pt x="596011" y="210566"/>
                  </a:lnTo>
                  <a:lnTo>
                    <a:pt x="452246" y="210566"/>
                  </a:lnTo>
                  <a:lnTo>
                    <a:pt x="452246" y="369443"/>
                  </a:lnTo>
                  <a:lnTo>
                    <a:pt x="378967" y="369443"/>
                  </a:lnTo>
                  <a:lnTo>
                    <a:pt x="378967" y="6223"/>
                  </a:lnTo>
                  <a:close/>
                </a:path>
                <a:path w="2077085" h="375919">
                  <a:moveTo>
                    <a:pt x="1242949" y="0"/>
                  </a:moveTo>
                  <a:lnTo>
                    <a:pt x="1303337" y="9826"/>
                  </a:lnTo>
                  <a:lnTo>
                    <a:pt x="1351152" y="39370"/>
                  </a:lnTo>
                  <a:lnTo>
                    <a:pt x="1381406" y="85750"/>
                  </a:lnTo>
                  <a:lnTo>
                    <a:pt x="1388364" y="106299"/>
                  </a:lnTo>
                  <a:lnTo>
                    <a:pt x="1315719" y="123571"/>
                  </a:lnTo>
                  <a:lnTo>
                    <a:pt x="1311675" y="110212"/>
                  </a:lnTo>
                  <a:lnTo>
                    <a:pt x="1305845" y="98329"/>
                  </a:lnTo>
                  <a:lnTo>
                    <a:pt x="1278108" y="71826"/>
                  </a:lnTo>
                  <a:lnTo>
                    <a:pt x="1239139" y="62611"/>
                  </a:lnTo>
                  <a:lnTo>
                    <a:pt x="1219898" y="64440"/>
                  </a:lnTo>
                  <a:lnTo>
                    <a:pt x="1173606" y="91694"/>
                  </a:lnTo>
                  <a:lnTo>
                    <a:pt x="1154747" y="129619"/>
                  </a:lnTo>
                  <a:lnTo>
                    <a:pt x="1148461" y="185547"/>
                  </a:lnTo>
                  <a:lnTo>
                    <a:pt x="1150008" y="217531"/>
                  </a:lnTo>
                  <a:lnTo>
                    <a:pt x="1162391" y="266592"/>
                  </a:lnTo>
                  <a:lnTo>
                    <a:pt x="1186610" y="296479"/>
                  </a:lnTo>
                  <a:lnTo>
                    <a:pt x="1237741" y="312928"/>
                  </a:lnTo>
                  <a:lnTo>
                    <a:pt x="1251815" y="311763"/>
                  </a:lnTo>
                  <a:lnTo>
                    <a:pt x="1288033" y="294386"/>
                  </a:lnTo>
                  <a:lnTo>
                    <a:pt x="1312929" y="254488"/>
                  </a:lnTo>
                  <a:lnTo>
                    <a:pt x="1318259" y="235838"/>
                  </a:lnTo>
                  <a:lnTo>
                    <a:pt x="1389379" y="258445"/>
                  </a:lnTo>
                  <a:lnTo>
                    <a:pt x="1367583" y="310245"/>
                  </a:lnTo>
                  <a:lnTo>
                    <a:pt x="1335024" y="346710"/>
                  </a:lnTo>
                  <a:lnTo>
                    <a:pt x="1291859" y="368427"/>
                  </a:lnTo>
                  <a:lnTo>
                    <a:pt x="1238503" y="375666"/>
                  </a:lnTo>
                  <a:lnTo>
                    <a:pt x="1203926" y="372572"/>
                  </a:lnTo>
                  <a:lnTo>
                    <a:pt x="1144438" y="347858"/>
                  </a:lnTo>
                  <a:lnTo>
                    <a:pt x="1099149" y="299235"/>
                  </a:lnTo>
                  <a:lnTo>
                    <a:pt x="1075820" y="231608"/>
                  </a:lnTo>
                  <a:lnTo>
                    <a:pt x="1072895" y="191008"/>
                  </a:lnTo>
                  <a:lnTo>
                    <a:pt x="1075824" y="148195"/>
                  </a:lnTo>
                  <a:lnTo>
                    <a:pt x="1084611" y="110442"/>
                  </a:lnTo>
                  <a:lnTo>
                    <a:pt x="1119758" y="50165"/>
                  </a:lnTo>
                  <a:lnTo>
                    <a:pt x="1173972" y="12557"/>
                  </a:lnTo>
                  <a:lnTo>
                    <a:pt x="1206609" y="3141"/>
                  </a:lnTo>
                  <a:lnTo>
                    <a:pt x="1242949" y="0"/>
                  </a:lnTo>
                  <a:close/>
                </a:path>
                <a:path w="2077085" h="375919">
                  <a:moveTo>
                    <a:pt x="170052" y="0"/>
                  </a:moveTo>
                  <a:lnTo>
                    <a:pt x="230441" y="9826"/>
                  </a:lnTo>
                  <a:lnTo>
                    <a:pt x="278256" y="39370"/>
                  </a:lnTo>
                  <a:lnTo>
                    <a:pt x="308510" y="85750"/>
                  </a:lnTo>
                  <a:lnTo>
                    <a:pt x="315467" y="106299"/>
                  </a:lnTo>
                  <a:lnTo>
                    <a:pt x="242824" y="123571"/>
                  </a:lnTo>
                  <a:lnTo>
                    <a:pt x="238779" y="110212"/>
                  </a:lnTo>
                  <a:lnTo>
                    <a:pt x="232949" y="98329"/>
                  </a:lnTo>
                  <a:lnTo>
                    <a:pt x="205212" y="71826"/>
                  </a:lnTo>
                  <a:lnTo>
                    <a:pt x="166242" y="62611"/>
                  </a:lnTo>
                  <a:lnTo>
                    <a:pt x="147002" y="64440"/>
                  </a:lnTo>
                  <a:lnTo>
                    <a:pt x="100711" y="91694"/>
                  </a:lnTo>
                  <a:lnTo>
                    <a:pt x="81851" y="129619"/>
                  </a:lnTo>
                  <a:lnTo>
                    <a:pt x="75564" y="185547"/>
                  </a:lnTo>
                  <a:lnTo>
                    <a:pt x="77112" y="217531"/>
                  </a:lnTo>
                  <a:lnTo>
                    <a:pt x="89495" y="266592"/>
                  </a:lnTo>
                  <a:lnTo>
                    <a:pt x="113714" y="296479"/>
                  </a:lnTo>
                  <a:lnTo>
                    <a:pt x="164845" y="312928"/>
                  </a:lnTo>
                  <a:lnTo>
                    <a:pt x="178919" y="311763"/>
                  </a:lnTo>
                  <a:lnTo>
                    <a:pt x="215137" y="294386"/>
                  </a:lnTo>
                  <a:lnTo>
                    <a:pt x="240033" y="254488"/>
                  </a:lnTo>
                  <a:lnTo>
                    <a:pt x="245363" y="235838"/>
                  </a:lnTo>
                  <a:lnTo>
                    <a:pt x="316483" y="258445"/>
                  </a:lnTo>
                  <a:lnTo>
                    <a:pt x="294687" y="310245"/>
                  </a:lnTo>
                  <a:lnTo>
                    <a:pt x="262127" y="346710"/>
                  </a:lnTo>
                  <a:lnTo>
                    <a:pt x="218963" y="368427"/>
                  </a:lnTo>
                  <a:lnTo>
                    <a:pt x="165607" y="375666"/>
                  </a:lnTo>
                  <a:lnTo>
                    <a:pt x="131030" y="372572"/>
                  </a:lnTo>
                  <a:lnTo>
                    <a:pt x="71542" y="347858"/>
                  </a:lnTo>
                  <a:lnTo>
                    <a:pt x="26253" y="299235"/>
                  </a:lnTo>
                  <a:lnTo>
                    <a:pt x="2924" y="231608"/>
                  </a:lnTo>
                  <a:lnTo>
                    <a:pt x="0" y="191008"/>
                  </a:lnTo>
                  <a:lnTo>
                    <a:pt x="2928" y="148195"/>
                  </a:lnTo>
                  <a:lnTo>
                    <a:pt x="11715" y="110442"/>
                  </a:lnTo>
                  <a:lnTo>
                    <a:pt x="46862" y="50165"/>
                  </a:lnTo>
                  <a:lnTo>
                    <a:pt x="101076" y="12557"/>
                  </a:lnTo>
                  <a:lnTo>
                    <a:pt x="133713" y="3141"/>
                  </a:lnTo>
                  <a:lnTo>
                    <a:pt x="170052" y="0"/>
                  </a:lnTo>
                  <a:close/>
                </a:path>
              </a:pathLst>
            </a:custGeom>
            <a:ln w="4495">
              <a:solidFill>
                <a:srgbClr val="5B42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00571" y="3177540"/>
              <a:ext cx="1377696" cy="49377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427851" y="2815717"/>
              <a:ext cx="746505" cy="37592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427851" y="2815717"/>
              <a:ext cx="746760" cy="375920"/>
            </a:xfrm>
            <a:custGeom>
              <a:avLst/>
              <a:gdLst/>
              <a:ahLst/>
              <a:cxnLst/>
              <a:rect l="l" t="t" r="r" b="b"/>
              <a:pathLst>
                <a:path w="746759" h="375919">
                  <a:moveTo>
                    <a:pt x="457834" y="6223"/>
                  </a:moveTo>
                  <a:lnTo>
                    <a:pt x="746505" y="6223"/>
                  </a:lnTo>
                  <a:lnTo>
                    <a:pt x="746505" y="67563"/>
                  </a:lnTo>
                  <a:lnTo>
                    <a:pt x="638937" y="67563"/>
                  </a:lnTo>
                  <a:lnTo>
                    <a:pt x="638937" y="369443"/>
                  </a:lnTo>
                  <a:lnTo>
                    <a:pt x="565657" y="369443"/>
                  </a:lnTo>
                  <a:lnTo>
                    <a:pt x="565657" y="67563"/>
                  </a:lnTo>
                  <a:lnTo>
                    <a:pt x="457834" y="67563"/>
                  </a:lnTo>
                  <a:lnTo>
                    <a:pt x="457834" y="6223"/>
                  </a:lnTo>
                  <a:close/>
                </a:path>
                <a:path w="746759" h="375919">
                  <a:moveTo>
                    <a:pt x="0" y="6223"/>
                  </a:moveTo>
                  <a:lnTo>
                    <a:pt x="73406" y="6223"/>
                  </a:lnTo>
                  <a:lnTo>
                    <a:pt x="73406" y="369443"/>
                  </a:lnTo>
                  <a:lnTo>
                    <a:pt x="0" y="369443"/>
                  </a:lnTo>
                  <a:lnTo>
                    <a:pt x="0" y="6223"/>
                  </a:lnTo>
                  <a:close/>
                </a:path>
                <a:path w="746759" h="375919">
                  <a:moveTo>
                    <a:pt x="271145" y="0"/>
                  </a:moveTo>
                  <a:lnTo>
                    <a:pt x="331057" y="7461"/>
                  </a:lnTo>
                  <a:lnTo>
                    <a:pt x="374015" y="29972"/>
                  </a:lnTo>
                  <a:lnTo>
                    <a:pt x="400415" y="64928"/>
                  </a:lnTo>
                  <a:lnTo>
                    <a:pt x="410337" y="109982"/>
                  </a:lnTo>
                  <a:lnTo>
                    <a:pt x="337057" y="113157"/>
                  </a:lnTo>
                  <a:lnTo>
                    <a:pt x="334009" y="100151"/>
                  </a:lnTo>
                  <a:lnTo>
                    <a:pt x="329628" y="89122"/>
                  </a:lnTo>
                  <a:lnTo>
                    <a:pt x="297433" y="63753"/>
                  </a:lnTo>
                  <a:lnTo>
                    <a:pt x="270382" y="60706"/>
                  </a:lnTo>
                  <a:lnTo>
                    <a:pt x="255260" y="61517"/>
                  </a:lnTo>
                  <a:lnTo>
                    <a:pt x="215251" y="78355"/>
                  </a:lnTo>
                  <a:lnTo>
                    <a:pt x="208660" y="96393"/>
                  </a:lnTo>
                  <a:lnTo>
                    <a:pt x="208660" y="104902"/>
                  </a:lnTo>
                  <a:lnTo>
                    <a:pt x="243395" y="130317"/>
                  </a:lnTo>
                  <a:lnTo>
                    <a:pt x="287020" y="142748"/>
                  </a:lnTo>
                  <a:lnTo>
                    <a:pt x="312027" y="149103"/>
                  </a:lnTo>
                  <a:lnTo>
                    <a:pt x="333533" y="155590"/>
                  </a:lnTo>
                  <a:lnTo>
                    <a:pt x="378287" y="176218"/>
                  </a:lnTo>
                  <a:lnTo>
                    <a:pt x="406273" y="205740"/>
                  </a:lnTo>
                  <a:lnTo>
                    <a:pt x="419846" y="247102"/>
                  </a:lnTo>
                  <a:lnTo>
                    <a:pt x="420750" y="263652"/>
                  </a:lnTo>
                  <a:lnTo>
                    <a:pt x="419677" y="279013"/>
                  </a:lnTo>
                  <a:lnTo>
                    <a:pt x="403478" y="322072"/>
                  </a:lnTo>
                  <a:lnTo>
                    <a:pt x="369331" y="355111"/>
                  </a:lnTo>
                  <a:lnTo>
                    <a:pt x="318738" y="372586"/>
                  </a:lnTo>
                  <a:lnTo>
                    <a:pt x="275335" y="375920"/>
                  </a:lnTo>
                  <a:lnTo>
                    <a:pt x="242875" y="373921"/>
                  </a:lnTo>
                  <a:lnTo>
                    <a:pt x="190003" y="357971"/>
                  </a:lnTo>
                  <a:lnTo>
                    <a:pt x="152923" y="326304"/>
                  </a:lnTo>
                  <a:lnTo>
                    <a:pt x="130825" y="279874"/>
                  </a:lnTo>
                  <a:lnTo>
                    <a:pt x="125349" y="251206"/>
                  </a:lnTo>
                  <a:lnTo>
                    <a:pt x="196723" y="244348"/>
                  </a:lnTo>
                  <a:lnTo>
                    <a:pt x="200792" y="261084"/>
                  </a:lnTo>
                  <a:lnTo>
                    <a:pt x="206517" y="275463"/>
                  </a:lnTo>
                  <a:lnTo>
                    <a:pt x="233628" y="304460"/>
                  </a:lnTo>
                  <a:lnTo>
                    <a:pt x="276098" y="313944"/>
                  </a:lnTo>
                  <a:lnTo>
                    <a:pt x="292719" y="313013"/>
                  </a:lnTo>
                  <a:lnTo>
                    <a:pt x="329438" y="298958"/>
                  </a:lnTo>
                  <a:lnTo>
                    <a:pt x="347472" y="263906"/>
                  </a:lnTo>
                  <a:lnTo>
                    <a:pt x="347472" y="255270"/>
                  </a:lnTo>
                  <a:lnTo>
                    <a:pt x="313435" y="226187"/>
                  </a:lnTo>
                  <a:lnTo>
                    <a:pt x="275645" y="215596"/>
                  </a:lnTo>
                  <a:lnTo>
                    <a:pt x="254762" y="210312"/>
                  </a:lnTo>
                  <a:lnTo>
                    <a:pt x="227447" y="202624"/>
                  </a:lnTo>
                  <a:lnTo>
                    <a:pt x="186056" y="184630"/>
                  </a:lnTo>
                  <a:lnTo>
                    <a:pt x="157362" y="158585"/>
                  </a:lnTo>
                  <a:lnTo>
                    <a:pt x="140650" y="122060"/>
                  </a:lnTo>
                  <a:lnTo>
                    <a:pt x="138556" y="101346"/>
                  </a:lnTo>
                  <a:lnTo>
                    <a:pt x="139535" y="87675"/>
                  </a:lnTo>
                  <a:lnTo>
                    <a:pt x="154304" y="49403"/>
                  </a:lnTo>
                  <a:lnTo>
                    <a:pt x="185666" y="19649"/>
                  </a:lnTo>
                  <a:lnTo>
                    <a:pt x="232298" y="3143"/>
                  </a:lnTo>
                  <a:lnTo>
                    <a:pt x="250953" y="785"/>
                  </a:lnTo>
                  <a:lnTo>
                    <a:pt x="271145" y="0"/>
                  </a:lnTo>
                  <a:close/>
                </a:path>
              </a:pathLst>
            </a:custGeom>
            <a:ln w="4495">
              <a:solidFill>
                <a:srgbClr val="5B42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7566" y="582524"/>
            <a:ext cx="596201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58290" marR="5080" indent="-1546225">
              <a:lnSpc>
                <a:spcPct val="118200"/>
              </a:lnSpc>
              <a:spcBef>
                <a:spcPts val="95"/>
              </a:spcBef>
            </a:pPr>
            <a:r>
              <a:rPr sz="1100" b="1" spc="-5" dirty="0">
                <a:latin typeface="Times New Roman"/>
                <a:cs typeface="Times New Roman"/>
              </a:rPr>
              <a:t>CHECKLIST OF DOCUMENTS REQUIRED FOR </a:t>
            </a:r>
            <a:r>
              <a:rPr sz="1100" b="1" dirty="0">
                <a:latin typeface="Times New Roman"/>
                <a:cs typeface="Times New Roman"/>
              </a:rPr>
              <a:t>APPLICATION FOR </a:t>
            </a:r>
            <a:r>
              <a:rPr sz="1100" b="1" spc="-5" dirty="0">
                <a:latin typeface="Times New Roman"/>
                <a:cs typeface="Times New Roman"/>
              </a:rPr>
              <a:t>ESTABLISHMENT OF  </a:t>
            </a:r>
            <a:r>
              <a:rPr sz="1100" b="1" dirty="0">
                <a:latin typeface="Times New Roman"/>
                <a:cs typeface="Times New Roman"/>
              </a:rPr>
              <a:t>A 100% FOREIGN </a:t>
            </a:r>
            <a:r>
              <a:rPr sz="1100" b="1" spc="-5" dirty="0">
                <a:latin typeface="Times New Roman"/>
                <a:cs typeface="Times New Roman"/>
              </a:rPr>
              <a:t>INVESTED</a:t>
            </a:r>
            <a:r>
              <a:rPr sz="1100" b="1" spc="-35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ENTERPRISE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131" y="1246377"/>
            <a:ext cx="6070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latin typeface="Times New Roman"/>
                <a:cs typeface="Times New Roman"/>
              </a:rPr>
              <a:t>C</a:t>
            </a:r>
            <a:r>
              <a:rPr sz="1100" b="1" spc="-5" dirty="0">
                <a:latin typeface="Times New Roman"/>
                <a:cs typeface="Times New Roman"/>
              </a:rPr>
              <a:t>L</a:t>
            </a:r>
            <a:r>
              <a:rPr sz="1100" b="1" dirty="0">
                <a:latin typeface="Times New Roman"/>
                <a:cs typeface="Times New Roman"/>
              </a:rPr>
              <a:t>IE</a:t>
            </a:r>
            <a:r>
              <a:rPr sz="1100" b="1" spc="-10" dirty="0">
                <a:latin typeface="Times New Roman"/>
                <a:cs typeface="Times New Roman"/>
              </a:rPr>
              <a:t>N</a:t>
            </a:r>
            <a:r>
              <a:rPr sz="1100" b="1" spc="-5" dirty="0">
                <a:latin typeface="Times New Roman"/>
                <a:cs typeface="Times New Roman"/>
              </a:rPr>
              <a:t>T</a:t>
            </a:r>
            <a:r>
              <a:rPr sz="1100" b="1" dirty="0">
                <a:latin typeface="Times New Roman"/>
                <a:cs typeface="Times New Roman"/>
              </a:rPr>
              <a:t>: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8120" y="1178407"/>
            <a:ext cx="4690110" cy="4978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100" b="1" dirty="0">
                <a:latin typeface="Times New Roman"/>
                <a:cs typeface="Times New Roman"/>
              </a:rPr>
              <a:t>ABC </a:t>
            </a:r>
            <a:r>
              <a:rPr sz="1100" b="1" spc="-5" dirty="0">
                <a:latin typeface="Times New Roman"/>
                <a:cs typeface="Times New Roman"/>
              </a:rPr>
              <a:t>CORPORATION (“the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Investor”)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100" b="1" dirty="0">
                <a:latin typeface="Times New Roman"/>
                <a:cs typeface="Times New Roman"/>
              </a:rPr>
              <a:t>THE </a:t>
            </a:r>
            <a:r>
              <a:rPr sz="1100" b="1" spc="-5" dirty="0">
                <a:latin typeface="Times New Roman"/>
                <a:cs typeface="Times New Roman"/>
              </a:rPr>
              <a:t>TO-BE-ESTABLISHED SUBSIDIARY IN </a:t>
            </a:r>
            <a:r>
              <a:rPr sz="1100" b="1" spc="-10" dirty="0">
                <a:latin typeface="Times New Roman"/>
                <a:cs typeface="Times New Roman"/>
              </a:rPr>
              <a:t>VIETNAM </a:t>
            </a:r>
            <a:r>
              <a:rPr sz="1100" b="1" spc="-5" dirty="0">
                <a:latin typeface="Times New Roman"/>
                <a:cs typeface="Times New Roman"/>
              </a:rPr>
              <a:t>(“the</a:t>
            </a:r>
            <a:r>
              <a:rPr sz="1100" b="1" spc="4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Company”)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7131" y="1839595"/>
            <a:ext cx="8848725" cy="9131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  <a:buAutoNum type="alphaUcParenBoth"/>
              <a:tabLst>
                <a:tab pos="372745" algn="l"/>
              </a:tabLst>
            </a:pPr>
            <a:r>
              <a:rPr sz="1100" spc="-5" dirty="0">
                <a:latin typeface="Times New Roman"/>
                <a:cs typeface="Times New Roman"/>
              </a:rPr>
              <a:t>This Checklist </a:t>
            </a:r>
            <a:r>
              <a:rPr sz="1100" dirty="0">
                <a:latin typeface="Times New Roman"/>
                <a:cs typeface="Times New Roman"/>
              </a:rPr>
              <a:t>is </a:t>
            </a:r>
            <a:r>
              <a:rPr sz="1100" spc="-5" dirty="0">
                <a:latin typeface="Times New Roman"/>
                <a:cs typeface="Times New Roman"/>
              </a:rPr>
              <a:t>prepared in accordance with the Vietnam’s </a:t>
            </a:r>
            <a:r>
              <a:rPr sz="1100" dirty="0">
                <a:latin typeface="Times New Roman"/>
                <a:cs typeface="Times New Roman"/>
              </a:rPr>
              <a:t>prevailing </a:t>
            </a:r>
            <a:r>
              <a:rPr sz="1100" spc="-5" dirty="0">
                <a:latin typeface="Times New Roman"/>
                <a:cs typeface="Times New Roman"/>
              </a:rPr>
              <a:t>legislation </a:t>
            </a:r>
            <a:r>
              <a:rPr sz="1100" dirty="0">
                <a:latin typeface="Times New Roman"/>
                <a:cs typeface="Times New Roman"/>
              </a:rPr>
              <a:t>and our </a:t>
            </a:r>
            <a:r>
              <a:rPr sz="1100" spc="-5" dirty="0">
                <a:latin typeface="Times New Roman"/>
                <a:cs typeface="Times New Roman"/>
              </a:rPr>
              <a:t>verbal discussions with </a:t>
            </a:r>
            <a:r>
              <a:rPr sz="1100" dirty="0">
                <a:latin typeface="Times New Roman"/>
                <a:cs typeface="Times New Roman"/>
              </a:rPr>
              <a:t>the </a:t>
            </a:r>
            <a:r>
              <a:rPr sz="1100" spc="5" dirty="0">
                <a:latin typeface="Times New Roman"/>
                <a:cs typeface="Times New Roman"/>
              </a:rPr>
              <a:t>licensing </a:t>
            </a:r>
            <a:r>
              <a:rPr sz="1100" spc="-5" dirty="0">
                <a:latin typeface="Times New Roman"/>
                <a:cs typeface="Times New Roman"/>
              </a:rPr>
              <a:t>authorities. Additional  </a:t>
            </a:r>
            <a:r>
              <a:rPr sz="1100" dirty="0">
                <a:latin typeface="Times New Roman"/>
                <a:cs typeface="Times New Roman"/>
              </a:rPr>
              <a:t>documents </a:t>
            </a:r>
            <a:r>
              <a:rPr sz="1100" spc="-5" dirty="0">
                <a:latin typeface="Times New Roman"/>
                <a:cs typeface="Times New Roman"/>
              </a:rPr>
              <a:t>may </a:t>
            </a:r>
            <a:r>
              <a:rPr sz="1100" dirty="0">
                <a:latin typeface="Times New Roman"/>
                <a:cs typeface="Times New Roman"/>
              </a:rPr>
              <a:t>be </a:t>
            </a:r>
            <a:r>
              <a:rPr sz="1100" spc="-5" dirty="0">
                <a:latin typeface="Times New Roman"/>
                <a:cs typeface="Times New Roman"/>
              </a:rPr>
              <a:t>required </a:t>
            </a:r>
            <a:r>
              <a:rPr sz="1100" dirty="0">
                <a:latin typeface="Times New Roman"/>
                <a:cs typeface="Times New Roman"/>
              </a:rPr>
              <a:t>by the </a:t>
            </a:r>
            <a:r>
              <a:rPr sz="1100" spc="-5" dirty="0">
                <a:latin typeface="Times New Roman"/>
                <a:cs typeface="Times New Roman"/>
              </a:rPr>
              <a:t>licensing authorities </a:t>
            </a:r>
            <a:r>
              <a:rPr sz="1100" dirty="0">
                <a:latin typeface="Times New Roman"/>
                <a:cs typeface="Times New Roman"/>
              </a:rPr>
              <a:t>at </a:t>
            </a:r>
            <a:r>
              <a:rPr sz="1100" spc="-5" dirty="0">
                <a:latin typeface="Times New Roman"/>
                <a:cs typeface="Times New Roman"/>
              </a:rPr>
              <a:t>their discretion during </a:t>
            </a:r>
            <a:r>
              <a:rPr sz="1100" dirty="0">
                <a:latin typeface="Times New Roman"/>
                <a:cs typeface="Times New Roman"/>
              </a:rPr>
              <a:t>the </a:t>
            </a:r>
            <a:r>
              <a:rPr sz="1100" spc="-5" dirty="0">
                <a:latin typeface="Times New Roman"/>
                <a:cs typeface="Times New Roman"/>
              </a:rPr>
              <a:t>process </a:t>
            </a:r>
            <a:r>
              <a:rPr sz="1100" dirty="0">
                <a:latin typeface="Times New Roman"/>
                <a:cs typeface="Times New Roman"/>
              </a:rPr>
              <a:t>of </a:t>
            </a:r>
            <a:r>
              <a:rPr sz="1100" spc="-5" dirty="0">
                <a:latin typeface="Times New Roman"/>
                <a:cs typeface="Times New Roman"/>
              </a:rPr>
              <a:t>assessment </a:t>
            </a:r>
            <a:r>
              <a:rPr sz="1100" dirty="0">
                <a:latin typeface="Times New Roman"/>
                <a:cs typeface="Times New Roman"/>
              </a:rPr>
              <a:t>of the application </a:t>
            </a:r>
            <a:r>
              <a:rPr sz="1100" spc="-5" dirty="0">
                <a:latin typeface="Times New Roman"/>
                <a:cs typeface="Times New Roman"/>
              </a:rPr>
              <a:t>dossiers </a:t>
            </a:r>
            <a:r>
              <a:rPr sz="1100" dirty="0">
                <a:latin typeface="Times New Roman"/>
                <a:cs typeface="Times New Roman"/>
              </a:rPr>
              <a:t>and </a:t>
            </a:r>
            <a:r>
              <a:rPr sz="1100" spc="-5" dirty="0">
                <a:latin typeface="Times New Roman"/>
                <a:cs typeface="Times New Roman"/>
              </a:rPr>
              <a:t>we will keep you  </a:t>
            </a:r>
            <a:r>
              <a:rPr sz="1100" dirty="0">
                <a:latin typeface="Times New Roman"/>
                <a:cs typeface="Times New Roman"/>
              </a:rPr>
              <a:t>posted</a:t>
            </a:r>
            <a:r>
              <a:rPr sz="1100" spc="-5" dirty="0">
                <a:latin typeface="Times New Roman"/>
                <a:cs typeface="Times New Roman"/>
              </a:rPr>
              <a:t> timely.</a:t>
            </a:r>
            <a:endParaRPr sz="1100">
              <a:latin typeface="Times New Roman"/>
              <a:cs typeface="Times New Roman"/>
            </a:endParaRPr>
          </a:p>
          <a:p>
            <a:pPr marL="372110" indent="-360045" algn="just">
              <a:lnSpc>
                <a:spcPts val="1295"/>
              </a:lnSpc>
              <a:spcBef>
                <a:spcPts val="540"/>
              </a:spcBef>
              <a:buAutoNum type="alphaUcParenBoth"/>
              <a:tabLst>
                <a:tab pos="372745" algn="l"/>
              </a:tabLst>
            </a:pPr>
            <a:r>
              <a:rPr sz="1100" dirty="0">
                <a:latin typeface="Times New Roman"/>
                <a:cs typeface="Times New Roman"/>
              </a:rPr>
              <a:t>Each of the documents </a:t>
            </a:r>
            <a:r>
              <a:rPr sz="1100" spc="-5" dirty="0">
                <a:latin typeface="Times New Roman"/>
                <a:cs typeface="Times New Roman"/>
              </a:rPr>
              <a:t>required below </a:t>
            </a:r>
            <a:r>
              <a:rPr sz="1100" dirty="0">
                <a:latin typeface="Times New Roman"/>
                <a:cs typeface="Times New Roman"/>
              </a:rPr>
              <a:t>is </a:t>
            </a:r>
            <a:r>
              <a:rPr sz="1100" spc="-5" dirty="0">
                <a:latin typeface="Times New Roman"/>
                <a:cs typeface="Times New Roman"/>
              </a:rPr>
              <a:t>made into </a:t>
            </a:r>
            <a:r>
              <a:rPr sz="11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two </a:t>
            </a:r>
            <a:r>
              <a:rPr sz="1100" b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(02) originals </a:t>
            </a:r>
            <a:r>
              <a:rPr sz="11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or </a:t>
            </a:r>
            <a:r>
              <a:rPr sz="1100" b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notarized/legalized copies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(one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is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for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submission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to the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licensing</a:t>
            </a:r>
            <a:r>
              <a:rPr sz="1100" u="sng" spc="2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authorities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295"/>
              </a:lnSpc>
            </a:pPr>
            <a:r>
              <a:rPr sz="1100" u="sng" spc="-2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and one is for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the Company’s record retention purpose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as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required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by the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laws),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except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specific requirement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 the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Checklist</a:t>
            </a:r>
            <a:r>
              <a:rPr sz="1100" dirty="0"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76784" y="2821558"/>
          <a:ext cx="8823321" cy="30839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2213">
                <a:tc>
                  <a:txBody>
                    <a:bodyPr/>
                    <a:lstStyle/>
                    <a:p>
                      <a:pPr marL="99060">
                        <a:lnSpc>
                          <a:spcPts val="1295"/>
                        </a:lnSpc>
                        <a:spcBef>
                          <a:spcPts val="244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5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320040">
                <a:tc gridSpan="6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STEP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1: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APPLICATION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FOR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INVESTMENT REGISTRATION CERTIFICATE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(“IRC”)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OF THE INVESTMENT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PROJECT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92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2097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497840">
                        <a:lnSpc>
                          <a:spcPct val="95900"/>
                        </a:lnSpc>
                        <a:spcBef>
                          <a:spcPts val="57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Application letter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for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implementation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investment project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60"/>
                        </a:lnSpc>
                        <a:spcBef>
                          <a:spcPts val="6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60"/>
                        </a:lnSpc>
                        <a:spcBef>
                          <a:spcPts val="6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5800"/>
                        </a:lnSpc>
                        <a:spcBef>
                          <a:spcPts val="27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duly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authorized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Investor;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391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>
                        <a:lnSpc>
                          <a:spcPts val="126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(on the last page) 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seal/stamp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72152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696595">
                        <a:lnSpc>
                          <a:spcPts val="127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Proposal for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investment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project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7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70"/>
                        </a:lnSpc>
                        <a:spcBef>
                          <a:spcPts val="60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6100"/>
                        </a:lnSpc>
                        <a:spcBef>
                          <a:spcPts val="27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duly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authorized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Investor;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400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>
                        <a:lnSpc>
                          <a:spcPts val="1270"/>
                        </a:lnSpc>
                        <a:spcBef>
                          <a:spcPts val="28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(on the last page) 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seal/stamp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784" y="635762"/>
          <a:ext cx="8823321" cy="5740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1959">
                <a:tc>
                  <a:txBody>
                    <a:bodyPr/>
                    <a:lstStyle/>
                    <a:p>
                      <a:pPr marL="99060">
                        <a:lnSpc>
                          <a:spcPts val="129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72021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43535">
                        <a:lnSpc>
                          <a:spcPct val="95900"/>
                        </a:lnSpc>
                        <a:spcBef>
                          <a:spcPts val="57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Technical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Economic  Explanation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 investment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project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60"/>
                        </a:lnSpc>
                        <a:spcBef>
                          <a:spcPts val="6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60"/>
                        </a:lnSpc>
                        <a:spcBef>
                          <a:spcPts val="6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5800"/>
                        </a:lnSpc>
                        <a:spcBef>
                          <a:spcPts val="27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duly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authorized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Investor;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399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>
                        <a:lnSpc>
                          <a:spcPts val="1270"/>
                        </a:lnSpc>
                        <a:spcBef>
                          <a:spcPts val="28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(on the last page) 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seal/stamp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201105">
                <a:tc rowSpan="1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65"/>
                        </a:lnSpc>
                        <a:spcBef>
                          <a:spcPts val="219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Documents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proving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79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2027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3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status of the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2026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75"/>
                        </a:lnSpc>
                        <a:spcBef>
                          <a:spcPts val="2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4.1.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(*) copy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7160" algn="ctr">
                        <a:lnSpc>
                          <a:spcPts val="1275"/>
                        </a:lnSpc>
                        <a:spcBef>
                          <a:spcPts val="2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Client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ts val="1275"/>
                        </a:lnSpc>
                        <a:spcBef>
                          <a:spcPts val="220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language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50"/>
                        </a:lnSpc>
                        <a:spcBef>
                          <a:spcPts val="244"/>
                        </a:spcBef>
                      </a:pPr>
                      <a:r>
                        <a:rPr sz="11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11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legalized</a:t>
                      </a:r>
                      <a:r>
                        <a:rPr sz="1100" b="1" u="heavy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copies</a:t>
                      </a:r>
                      <a:r>
                        <a:rPr sz="11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</a:tr>
              <a:tr h="16078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Certificate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of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116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(or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English)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sz="11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required.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1593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5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Incorporation/Certificate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24485">
                        <a:lnSpc>
                          <a:spcPts val="115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certified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1609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Business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Registration/Business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63525">
                        <a:lnSpc>
                          <a:spcPts val="116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translation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2035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2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Licence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20034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60"/>
                        </a:lnSpc>
                        <a:spcBef>
                          <a:spcPts val="219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4.2.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(*) copy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79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7795" algn="ctr">
                        <a:lnSpc>
                          <a:spcPts val="1260"/>
                        </a:lnSpc>
                        <a:spcBef>
                          <a:spcPts val="219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Client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79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ts val="1260"/>
                        </a:lnSpc>
                        <a:spcBef>
                          <a:spcPts val="219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language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79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1607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the Memorandum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116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(or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English)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16078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Association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Articles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24485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certified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16097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Association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17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2029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63525">
                        <a:lnSpc>
                          <a:spcPts val="123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translation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64008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01625">
                        <a:lnSpc>
                          <a:spcPct val="95900"/>
                        </a:lnSpc>
                        <a:spcBef>
                          <a:spcPts val="57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Documents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proving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financial capability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 Investor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7218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32105">
                        <a:lnSpc>
                          <a:spcPts val="1260"/>
                        </a:lnSpc>
                        <a:spcBef>
                          <a:spcPts val="62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5.1.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Report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financial  capability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60"/>
                        </a:lnSpc>
                        <a:spcBef>
                          <a:spcPts val="62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60"/>
                        </a:lnSpc>
                        <a:spcBef>
                          <a:spcPts val="62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5800"/>
                        </a:lnSpc>
                        <a:spcBef>
                          <a:spcPts val="28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duly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authorized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Investor;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397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>
                        <a:lnSpc>
                          <a:spcPts val="1270"/>
                        </a:lnSpc>
                        <a:spcBef>
                          <a:spcPts val="28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(on the last page) 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seal/stamp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784" y="635762"/>
          <a:ext cx="8823321" cy="59311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1959">
                <a:tc>
                  <a:txBody>
                    <a:bodyPr/>
                    <a:lstStyle/>
                    <a:p>
                      <a:pPr marL="99060">
                        <a:lnSpc>
                          <a:spcPts val="129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238443"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6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5.2. Copy of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Audited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7795" algn="ctr">
                        <a:lnSpc>
                          <a:spcPts val="1260"/>
                        </a:lnSpc>
                        <a:spcBef>
                          <a:spcPts val="5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Client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ts val="1260"/>
                        </a:lnSpc>
                        <a:spcBef>
                          <a:spcPts val="520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language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68580" marR="329565">
                        <a:lnSpc>
                          <a:spcPct val="95700"/>
                        </a:lnSpc>
                        <a:spcBef>
                          <a:spcPts val="27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Please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 original audited  Financial  Statements if  available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607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Financial Statements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116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(or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English)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607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 for the latest two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24485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certified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602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(02)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years; OR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Original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16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6097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Confirmation letter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61620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translation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607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bank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proving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sound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607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financial capability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6078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 signed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24009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2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stamped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by the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bank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505903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84480">
                        <a:lnSpc>
                          <a:spcPts val="1260"/>
                        </a:lnSpc>
                        <a:spcBef>
                          <a:spcPts val="62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Documents relating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the  proposed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premises of the  Company: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254000">
                        <a:lnSpc>
                          <a:spcPct val="95900"/>
                        </a:lnSpc>
                        <a:spcBef>
                          <a:spcPts val="57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Original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 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Memorandum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Understanding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office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leasing 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Offer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Lease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Lease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Contract;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99720" marR="407670" indent="-30480">
                        <a:lnSpc>
                          <a:spcPts val="1260"/>
                        </a:lnSpc>
                        <a:spcBef>
                          <a:spcPts val="62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Client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17170">
                        <a:lnSpc>
                          <a:spcPct val="95800"/>
                        </a:lnSpc>
                        <a:spcBef>
                          <a:spcPts val="28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If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landlord is a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corporate entity,  this corporate entity  must have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office  lease business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function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stated in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its  Certificate of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Business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Registration.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</a:tr>
              <a:tr h="16755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68580" marR="203835">
                        <a:lnSpc>
                          <a:spcPts val="127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Lessor’s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documents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related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leased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office: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211454">
                        <a:lnSpc>
                          <a:spcPct val="95900"/>
                        </a:lnSpc>
                        <a:spcBef>
                          <a:spcPts val="26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of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card  and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Certificate of Business  Registration for Household  (for individual)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Certificate of Business  Registration (for corporate  entity);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26060">
                        <a:lnSpc>
                          <a:spcPct val="96000"/>
                        </a:lnSpc>
                        <a:spcBef>
                          <a:spcPts val="10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These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documents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need to be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by a competent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  authority.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51968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406400">
                        <a:lnSpc>
                          <a:spcPct val="95900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of  ownership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certificate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of  house/building;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18446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00"/>
                        </a:lnSpc>
                        <a:spcBef>
                          <a:spcPts val="5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of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Minutes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784" y="635762"/>
          <a:ext cx="8823321" cy="60119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1959">
                <a:tc>
                  <a:txBody>
                    <a:bodyPr/>
                    <a:lstStyle/>
                    <a:p>
                      <a:pPr marL="99060">
                        <a:lnSpc>
                          <a:spcPts val="129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22089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866140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construction  completion;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203835">
                        <a:lnSpc>
                          <a:spcPct val="95700"/>
                        </a:lnSpc>
                        <a:spcBef>
                          <a:spcPts val="27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of the</a:t>
                      </a:r>
                      <a:r>
                        <a:rPr sz="11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lease  contract between the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landlord and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lessor (in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case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lessor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 landlord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are not the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same);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234950">
                        <a:lnSpc>
                          <a:spcPct val="95800"/>
                        </a:lnSpc>
                        <a:spcBef>
                          <a:spcPts val="3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of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Certificate of Business  Registration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landlord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(in case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lessor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landlord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are not  the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same)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4359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426084">
                        <a:lnSpc>
                          <a:spcPts val="1270"/>
                        </a:lnSpc>
                        <a:spcBef>
                          <a:spcPts val="60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Legalized (*)/notarized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copies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of Passports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of: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297815">
                        <a:lnSpc>
                          <a:spcPts val="127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Representative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364490">
                        <a:lnSpc>
                          <a:spcPct val="96000"/>
                        </a:lnSpc>
                        <a:spcBef>
                          <a:spcPts val="56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The duly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authorized  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(if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any).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8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99720" marR="407670" indent="-30480">
                        <a:lnSpc>
                          <a:spcPts val="1270"/>
                        </a:lnSpc>
                        <a:spcBef>
                          <a:spcPts val="60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Client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8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18745" marR="253365" algn="ctr">
                        <a:lnSpc>
                          <a:spcPct val="95900"/>
                        </a:lnSpc>
                        <a:spcBef>
                          <a:spcPts val="57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language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(or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certified  Vietnamese  translation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1234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34950">
                        <a:lnSpc>
                          <a:spcPct val="958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Power 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Attorney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documents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(in case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is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other than the 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7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70"/>
                        </a:lnSpc>
                        <a:spcBef>
                          <a:spcPts val="60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6100"/>
                        </a:lnSpc>
                        <a:spcBef>
                          <a:spcPts val="27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duly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authorized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Investor;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marR="202565" algn="just">
                        <a:lnSpc>
                          <a:spcPts val="1260"/>
                        </a:lnSpc>
                        <a:spcBef>
                          <a:spcPts val="63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(on the last page) 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seal/stamp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457200">
                        <a:lnSpc>
                          <a:spcPts val="1270"/>
                        </a:lnSpc>
                        <a:spcBef>
                          <a:spcPts val="325"/>
                        </a:spcBef>
                      </a:pPr>
                      <a:r>
                        <a:rPr sz="100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11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3 or</a:t>
                      </a:r>
                      <a:r>
                        <a:rPr sz="1100" b="1" u="heavy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b="1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11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1100" b="1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ls </a:t>
                      </a:r>
                      <a:r>
                        <a:rPr sz="1100" b="1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re </a:t>
                      </a:r>
                      <a:r>
                        <a:rPr sz="11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required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8016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11785">
                        <a:lnSpc>
                          <a:spcPct val="95800"/>
                        </a:lnSpc>
                        <a:spcBef>
                          <a:spcPts val="57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Authorization Letter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for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A’s staff to act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behalf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during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licensing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process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60"/>
                        </a:lnSpc>
                        <a:spcBef>
                          <a:spcPts val="6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60"/>
                        </a:lnSpc>
                        <a:spcBef>
                          <a:spcPts val="6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5800"/>
                        </a:lnSpc>
                        <a:spcBef>
                          <a:spcPts val="27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duly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authorized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Investor;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784" y="635762"/>
          <a:ext cx="8823321" cy="59128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1959">
                <a:tc>
                  <a:txBody>
                    <a:bodyPr/>
                    <a:lstStyle/>
                    <a:p>
                      <a:pPr marL="99060">
                        <a:lnSpc>
                          <a:spcPts val="129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(on the last page) 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seal/stamp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318516">
                <a:tc gridSpan="6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STEP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2: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APPLICATION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FOR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ENTERPRISE REGISTRATION CERTIFICATE (“ERC”) OF THE</a:t>
                      </a:r>
                      <a:r>
                        <a:rPr sz="11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COMPANY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85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197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59410">
                        <a:lnSpc>
                          <a:spcPts val="1270"/>
                        </a:lnSpc>
                        <a:spcBef>
                          <a:spcPts val="60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Application letter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for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registration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enterprise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8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70"/>
                        </a:lnSpc>
                        <a:spcBef>
                          <a:spcPts val="60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8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70"/>
                        </a:lnSpc>
                        <a:spcBef>
                          <a:spcPts val="60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8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5900"/>
                        </a:lnSpc>
                        <a:spcBef>
                          <a:spcPts val="27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last 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by the proposed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321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Charter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60"/>
                        </a:lnSpc>
                        <a:spcBef>
                          <a:spcPts val="6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60"/>
                        </a:lnSpc>
                        <a:spcBef>
                          <a:spcPts val="6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5900"/>
                        </a:lnSpc>
                        <a:spcBef>
                          <a:spcPts val="27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duly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authorized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Company;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marR="520700" algn="just">
                        <a:lnSpc>
                          <a:spcPts val="1260"/>
                        </a:lnSpc>
                        <a:spcBef>
                          <a:spcPts val="63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last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with the  seal/stamp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344424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Decisions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4527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94005" indent="-15240">
                        <a:lnSpc>
                          <a:spcPct val="110300"/>
                        </a:lnSpc>
                        <a:spcBef>
                          <a:spcPts val="384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Authorization letter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 Investor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appoint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 Authorized  Representative(s)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in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ct val="111100"/>
                        </a:lnSpc>
                        <a:spcBef>
                          <a:spcPts val="37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ct val="111100"/>
                        </a:lnSpc>
                        <a:spcBef>
                          <a:spcPts val="37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22250">
                        <a:lnSpc>
                          <a:spcPct val="110300"/>
                        </a:lnSpc>
                        <a:spcBef>
                          <a:spcPts val="384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each 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last 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duly authorized  signatory,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Authorized  Representative(s)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Investor;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marR="520700">
                        <a:lnSpc>
                          <a:spcPct val="110900"/>
                        </a:lnSpc>
                        <a:spcBef>
                          <a:spcPts val="58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last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with the  seal/stamp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94823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54965" indent="-50800">
                        <a:lnSpc>
                          <a:spcPct val="1103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Decision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appointment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Representative(s)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ct val="110000"/>
                        </a:lnSpc>
                        <a:spcBef>
                          <a:spcPts val="39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ct val="110000"/>
                        </a:lnSpc>
                        <a:spcBef>
                          <a:spcPts val="39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5800"/>
                        </a:lnSpc>
                        <a:spcBef>
                          <a:spcPts val="27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duly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authorized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Investor;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algn="just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last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with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784" y="635762"/>
          <a:ext cx="8823321" cy="58541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1959">
                <a:tc>
                  <a:txBody>
                    <a:bodyPr/>
                    <a:lstStyle/>
                    <a:p>
                      <a:pPr marL="99060">
                        <a:lnSpc>
                          <a:spcPts val="129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3444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seal/stamp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0001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47345">
                        <a:lnSpc>
                          <a:spcPct val="96000"/>
                        </a:lnSpc>
                        <a:spcBef>
                          <a:spcPts val="27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List 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Authorized  Representative(s)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in the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60"/>
                        </a:lnSpc>
                        <a:spcBef>
                          <a:spcPts val="3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60"/>
                        </a:lnSpc>
                        <a:spcBef>
                          <a:spcPts val="3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6000"/>
                        </a:lnSpc>
                        <a:spcBef>
                          <a:spcPts val="27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by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Authorized  Representative(s)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in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signature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box;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marR="203200" algn="just">
                        <a:lnSpc>
                          <a:spcPts val="1270"/>
                        </a:lnSpc>
                        <a:spcBef>
                          <a:spcPts val="625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proposed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52628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18440">
                        <a:lnSpc>
                          <a:spcPts val="1270"/>
                        </a:lnSpc>
                        <a:spcBef>
                          <a:spcPts val="30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Documents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proving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status of the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16535">
                        <a:lnSpc>
                          <a:spcPts val="1270"/>
                        </a:lnSpc>
                        <a:spcBef>
                          <a:spcPts val="30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Provided in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Doc.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1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-  Step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04571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81305">
                        <a:lnSpc>
                          <a:spcPct val="95800"/>
                        </a:lnSpc>
                        <a:spcBef>
                          <a:spcPts val="27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5.1.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(*) copy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Certificate of  Incorporation/Certificate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Business  Registration/Business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Licence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99720" marR="407670" indent="-30480">
                        <a:lnSpc>
                          <a:spcPts val="1260"/>
                        </a:lnSpc>
                        <a:spcBef>
                          <a:spcPts val="3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Client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18745" marR="253365" algn="ctr">
                        <a:lnSpc>
                          <a:spcPct val="95900"/>
                        </a:lnSpc>
                        <a:spcBef>
                          <a:spcPts val="27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language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(or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certified  Vietnamese  translation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8873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07010">
                        <a:lnSpc>
                          <a:spcPct val="95800"/>
                        </a:lnSpc>
                        <a:spcBef>
                          <a:spcPts val="2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5.2.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(*) copy of  the Memorandum of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Association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Articles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Association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99720" marR="407670" indent="-30480">
                        <a:lnSpc>
                          <a:spcPts val="1260"/>
                        </a:lnSpc>
                        <a:spcBef>
                          <a:spcPts val="32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Client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18745" marR="253365" algn="ctr">
                        <a:lnSpc>
                          <a:spcPct val="95700"/>
                        </a:lnSpc>
                        <a:spcBef>
                          <a:spcPts val="28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language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(or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certified  Vietnamese  translation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6812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412115">
                        <a:lnSpc>
                          <a:spcPct val="95800"/>
                        </a:lnSpc>
                        <a:spcBef>
                          <a:spcPts val="57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Legalized (*)/notarized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copies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of  Passports/Identification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Cards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of: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397510">
                        <a:lnSpc>
                          <a:spcPct val="95900"/>
                        </a:lnSpc>
                        <a:spcBef>
                          <a:spcPts val="59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The proposed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Representative(s)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Company;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397510">
                        <a:lnSpc>
                          <a:spcPts val="1260"/>
                        </a:lnSpc>
                        <a:spcBef>
                          <a:spcPts val="64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Authorized  Representative(s)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99720" marR="407670" indent="-30480">
                        <a:lnSpc>
                          <a:spcPts val="1260"/>
                        </a:lnSpc>
                        <a:spcBef>
                          <a:spcPts val="3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Client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18745" marR="253365" algn="ctr">
                        <a:lnSpc>
                          <a:spcPct val="95700"/>
                        </a:lnSpc>
                        <a:spcBef>
                          <a:spcPts val="57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language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(or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certified  Vietnamese  translation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784" y="635762"/>
          <a:ext cx="8823321" cy="6002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1959">
                <a:tc>
                  <a:txBody>
                    <a:bodyPr/>
                    <a:lstStyle/>
                    <a:p>
                      <a:pPr marL="99060">
                        <a:lnSpc>
                          <a:spcPts val="129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10946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in the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516890">
                        <a:lnSpc>
                          <a:spcPts val="1260"/>
                        </a:lnSpc>
                        <a:spcBef>
                          <a:spcPts val="6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of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IRC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87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assist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29235">
                        <a:lnSpc>
                          <a:spcPts val="1260"/>
                        </a:lnSpc>
                        <a:spcBef>
                          <a:spcPts val="6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Upon completion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Step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87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1234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34950">
                        <a:lnSpc>
                          <a:spcPct val="95800"/>
                        </a:lnSpc>
                        <a:spcBef>
                          <a:spcPts val="5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Power 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Attorney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documents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(in case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is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other than the 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42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60"/>
                        </a:lnSpc>
                        <a:spcBef>
                          <a:spcPts val="62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60"/>
                        </a:lnSpc>
                        <a:spcBef>
                          <a:spcPts val="62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16535">
                        <a:lnSpc>
                          <a:spcPts val="1260"/>
                        </a:lnSpc>
                        <a:spcBef>
                          <a:spcPts val="62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Provided in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Doc.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1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-  Step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40550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26060">
                        <a:lnSpc>
                          <a:spcPct val="96000"/>
                        </a:lnSpc>
                        <a:spcBef>
                          <a:spcPts val="57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Legalized (*)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/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 Authorization Letter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for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A’s staff to act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behalf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Company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during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licensing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process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23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7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70"/>
                        </a:lnSpc>
                        <a:spcBef>
                          <a:spcPts val="60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5900"/>
                        </a:lnSpc>
                        <a:spcBef>
                          <a:spcPts val="27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last 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by the proposed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08915">
                        <a:lnSpc>
                          <a:spcPct val="95900"/>
                        </a:lnSpc>
                        <a:spcBef>
                          <a:spcPts val="27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case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Authorization Letter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in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Notary  Public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will 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template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prepared in 3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copies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320039">
                <a:tc gridSpan="6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STEP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3: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POST-LICENSING</a:t>
                      </a:r>
                      <a:r>
                        <a:rPr sz="11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PROCEDURES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04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92862">
                <a:tc gridSpan="6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3.1.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Registration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the account for foreign invested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enterprise/project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the National Portal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Foreign</a:t>
                      </a:r>
                      <a:r>
                        <a:rPr sz="11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Investment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8442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08279">
                        <a:lnSpc>
                          <a:spcPct val="113599"/>
                        </a:lnSpc>
                        <a:spcBef>
                          <a:spcPts val="244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Registration letter for  creation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account for  foreign invested enterprise,  project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ct val="113599"/>
                        </a:lnSpc>
                        <a:spcBef>
                          <a:spcPts val="244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ct val="113599"/>
                        </a:lnSpc>
                        <a:spcBef>
                          <a:spcPts val="244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>
                        <a:lnSpc>
                          <a:spcPts val="1270"/>
                        </a:lnSpc>
                        <a:spcBef>
                          <a:spcPts val="305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by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 Legal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Representative;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marR="202565">
                        <a:lnSpc>
                          <a:spcPts val="1260"/>
                        </a:lnSpc>
                        <a:spcBef>
                          <a:spcPts val="60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(on the last page) 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seal;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784" y="635762"/>
          <a:ext cx="8823321" cy="59250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1959">
                <a:tc>
                  <a:txBody>
                    <a:bodyPr/>
                    <a:lstStyle/>
                    <a:p>
                      <a:pPr marL="99060">
                        <a:lnSpc>
                          <a:spcPts val="129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3835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cross seal/fan seal so  that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piece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 seal</a:t>
                      </a:r>
                      <a:r>
                        <a:rPr sz="1100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affixed to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document.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636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517525">
                        <a:lnSpc>
                          <a:spcPct val="113900"/>
                        </a:lnSpc>
                        <a:spcBef>
                          <a:spcPts val="24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of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IRC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assist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3977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47980">
                        <a:lnSpc>
                          <a:spcPct val="113599"/>
                        </a:lnSpc>
                        <a:spcBef>
                          <a:spcPts val="244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Authorization Letter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for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A’s staff to act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behalf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Company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in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post-licensing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process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ct val="113599"/>
                        </a:lnSpc>
                        <a:spcBef>
                          <a:spcPts val="244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ct val="113599"/>
                        </a:lnSpc>
                        <a:spcBef>
                          <a:spcPts val="244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ts val="1270"/>
                        </a:lnSpc>
                        <a:spcBef>
                          <a:spcPts val="30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by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 Legal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Representative;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marR="202565" algn="just">
                        <a:lnSpc>
                          <a:spcPts val="1270"/>
                        </a:lnSpc>
                        <a:spcBef>
                          <a:spcPts val="59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(on the last page) 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seal;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marR="203835" algn="just">
                        <a:lnSpc>
                          <a:spcPct val="96000"/>
                        </a:lnSpc>
                        <a:spcBef>
                          <a:spcPts val="56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cross seal/fan seal so  that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piece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 seal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is  affixed to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document.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40436">
                <a:tc gridSpan="6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3.2. Public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Announcement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National Information Portal (within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30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days from the issuance date of</a:t>
                      </a:r>
                      <a:r>
                        <a:rPr sz="1100" b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ERC)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136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11454">
                        <a:lnSpc>
                          <a:spcPct val="110100"/>
                        </a:lnSpc>
                        <a:spcBef>
                          <a:spcPts val="39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Application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for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publication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enterprise registration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contents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501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ct val="11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5600"/>
                        </a:lnSpc>
                        <a:spcBef>
                          <a:spcPts val="29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5288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517525">
                        <a:lnSpc>
                          <a:spcPct val="110900"/>
                        </a:lnSpc>
                        <a:spcBef>
                          <a:spcPts val="37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of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ERC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assist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0822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Authorization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210185">
                        <a:lnSpc>
                          <a:spcPts val="1450"/>
                        </a:lnSpc>
                        <a:spcBef>
                          <a:spcPts val="7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letter for A’s staff to act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 behalf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622300">
                        <a:lnSpc>
                          <a:spcPts val="145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during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licensing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process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ct val="110900"/>
                        </a:lnSpc>
                        <a:spcBef>
                          <a:spcPts val="17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ct val="110900"/>
                        </a:lnSpc>
                        <a:spcBef>
                          <a:spcPts val="17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6000"/>
                        </a:lnSpc>
                        <a:spcBef>
                          <a:spcPts val="27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Provided in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Doc.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– Step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292607">
                <a:tc gridSpan="6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3.3.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 Seal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784" y="635762"/>
          <a:ext cx="8823321" cy="5803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1959">
                <a:tc>
                  <a:txBody>
                    <a:bodyPr/>
                    <a:lstStyle/>
                    <a:p>
                      <a:pPr marL="99060">
                        <a:lnSpc>
                          <a:spcPts val="129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271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R="260350" algn="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92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Carving the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Company’s</a:t>
                      </a:r>
                      <a:r>
                        <a:rPr sz="11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seal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292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93700">
                        <a:lnSpc>
                          <a:spcPct val="1100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Copy of the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  ERC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assist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8976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54000">
                        <a:lnSpc>
                          <a:spcPct val="1100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Copy of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information  page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passport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 Legal  Representative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assist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716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Home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language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7134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27025">
                        <a:lnSpc>
                          <a:spcPct val="1101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Copy of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Identity</a:t>
                      </a:r>
                      <a:r>
                        <a:rPr sz="11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card  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authorized person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652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527304">
                <a:tc>
                  <a:txBody>
                    <a:bodyPr/>
                    <a:lstStyle/>
                    <a:p>
                      <a:pPr marR="239395" algn="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00" spc="-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b.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92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427355">
                        <a:lnSpc>
                          <a:spcPct val="110000"/>
                        </a:lnSpc>
                        <a:spcBef>
                          <a:spcPts val="409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Notification about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the  usage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seal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8218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23850">
                        <a:lnSpc>
                          <a:spcPct val="111100"/>
                        </a:lnSpc>
                        <a:spcBef>
                          <a:spcPts val="37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Notification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usage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seal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sample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ct val="111100"/>
                        </a:lnSpc>
                        <a:spcBef>
                          <a:spcPts val="17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ct val="111100"/>
                        </a:lnSpc>
                        <a:spcBef>
                          <a:spcPts val="17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3835" algn="just">
                        <a:lnSpc>
                          <a:spcPct val="111100"/>
                        </a:lnSpc>
                        <a:spcBef>
                          <a:spcPts val="7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last 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by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marR="202565" algn="just">
                        <a:lnSpc>
                          <a:spcPct val="11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on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provided box) 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seal of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Company;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marR="202565" algn="just">
                        <a:lnSpc>
                          <a:spcPct val="1104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cross seal/fan seal so  that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piece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 seal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is  affixed to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application  letter.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5288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517525">
                        <a:lnSpc>
                          <a:spcPct val="110900"/>
                        </a:lnSpc>
                        <a:spcBef>
                          <a:spcPts val="37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of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ERC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assist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784" y="635762"/>
          <a:ext cx="8823321" cy="15243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1959">
                <a:tc>
                  <a:txBody>
                    <a:bodyPr/>
                    <a:lstStyle/>
                    <a:p>
                      <a:pPr marL="99060">
                        <a:lnSpc>
                          <a:spcPts val="129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10824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Authorization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210185">
                        <a:lnSpc>
                          <a:spcPct val="11000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letter for A’s staff to act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 behalf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Company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during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licensing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process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ct val="11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ct val="110000"/>
                        </a:lnSpc>
                        <a:spcBef>
                          <a:spcPts val="18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16535">
                        <a:lnSpc>
                          <a:spcPct val="11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Provided in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Doc.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11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-  Step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79831" y="2372080"/>
            <a:ext cx="328930" cy="54673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30"/>
              </a:spcBef>
            </a:pPr>
            <a:r>
              <a:rPr sz="11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11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ote</a:t>
            </a:r>
            <a:r>
              <a:rPr sz="11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:</a:t>
            </a:r>
            <a:r>
              <a:rPr sz="100" spc="-5" dirty="0">
                <a:latin typeface="Times New Roman"/>
                <a:cs typeface="Times New Roman"/>
              </a:rPr>
              <a:t>U</a:t>
            </a:r>
            <a:endParaRPr sz="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30"/>
              </a:spcBef>
            </a:pPr>
            <a:r>
              <a:rPr sz="1100" dirty="0">
                <a:latin typeface="Times New Roman"/>
                <a:cs typeface="Times New Roman"/>
              </a:rPr>
              <a:t>1.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9831" y="2991993"/>
            <a:ext cx="64769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Symbol"/>
                <a:cs typeface="Symbol"/>
              </a:rPr>
              <a:t>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8151" y="2626334"/>
            <a:ext cx="5797550" cy="55943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100" spc="-5" dirty="0">
                <a:latin typeface="Times New Roman"/>
                <a:cs typeface="Times New Roman"/>
              </a:rPr>
              <a:t>Legalized </a:t>
            </a:r>
            <a:r>
              <a:rPr sz="1100" spc="-10" dirty="0">
                <a:latin typeface="Times New Roman"/>
                <a:cs typeface="Times New Roman"/>
              </a:rPr>
              <a:t>procedure </a:t>
            </a:r>
            <a:r>
              <a:rPr sz="1100" spc="-5" dirty="0">
                <a:latin typeface="Times New Roman"/>
                <a:cs typeface="Times New Roman"/>
              </a:rPr>
              <a:t>for </a:t>
            </a:r>
            <a:r>
              <a:rPr sz="1100" spc="-10" dirty="0">
                <a:latin typeface="Times New Roman"/>
                <a:cs typeface="Times New Roman"/>
              </a:rPr>
              <a:t>documents marked with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(*):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Ministry of Foreign Affairs signature </a:t>
            </a:r>
            <a:r>
              <a:rPr sz="1100" spc="-5" dirty="0">
                <a:latin typeface="Times New Roman"/>
                <a:cs typeface="Times New Roman"/>
              </a:rPr>
              <a:t>and seal </a:t>
            </a:r>
            <a:r>
              <a:rPr sz="1100" spc="-10" dirty="0">
                <a:latin typeface="Times New Roman"/>
                <a:cs typeface="Times New Roman"/>
              </a:rPr>
              <a:t>would </a:t>
            </a:r>
            <a:r>
              <a:rPr sz="1100" spc="-5" dirty="0">
                <a:latin typeface="Times New Roman"/>
                <a:cs typeface="Times New Roman"/>
              </a:rPr>
              <a:t>then </a:t>
            </a:r>
            <a:r>
              <a:rPr sz="1100" spc="-10" dirty="0">
                <a:latin typeface="Times New Roman"/>
                <a:cs typeface="Times New Roman"/>
              </a:rPr>
              <a:t>be legalized </a:t>
            </a:r>
            <a:r>
              <a:rPr sz="1100" dirty="0">
                <a:latin typeface="Times New Roman"/>
                <a:cs typeface="Times New Roman"/>
              </a:rPr>
              <a:t>by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Vietnamese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Embassy.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7131" y="3236442"/>
            <a:ext cx="8848725" cy="3188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lnSpc>
                <a:spcPct val="113599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can </a:t>
            </a:r>
            <a:r>
              <a:rPr sz="1100" spc="-10" dirty="0">
                <a:latin typeface="Times New Roman"/>
                <a:cs typeface="Times New Roman"/>
              </a:rPr>
              <a:t>assist </a:t>
            </a:r>
            <a:r>
              <a:rPr sz="1100" dirty="0">
                <a:latin typeface="Times New Roman"/>
                <a:cs typeface="Times New Roman"/>
              </a:rPr>
              <a:t>in </a:t>
            </a:r>
            <a:r>
              <a:rPr sz="1100" spc="-5" dirty="0">
                <a:latin typeface="Times New Roman"/>
                <a:cs typeface="Times New Roman"/>
              </a:rPr>
              <a:t>liaising </a:t>
            </a:r>
            <a:r>
              <a:rPr sz="1100" spc="-10" dirty="0">
                <a:latin typeface="Times New Roman"/>
                <a:cs typeface="Times New Roman"/>
              </a:rPr>
              <a:t>with authorized translation firms </a:t>
            </a:r>
            <a:r>
              <a:rPr sz="1100" dirty="0">
                <a:latin typeface="Times New Roman"/>
                <a:cs typeface="Times New Roman"/>
              </a:rPr>
              <a:t>in </a:t>
            </a:r>
            <a:r>
              <a:rPr sz="1100" spc="-5" dirty="0">
                <a:latin typeface="Times New Roman"/>
                <a:cs typeface="Times New Roman"/>
              </a:rPr>
              <a:t>Vietnam to have the </a:t>
            </a:r>
            <a:r>
              <a:rPr sz="1100" spc="-10" dirty="0">
                <a:latin typeface="Times New Roman"/>
                <a:cs typeface="Times New Roman"/>
              </a:rPr>
              <a:t>notarized and legalized </a:t>
            </a:r>
            <a:r>
              <a:rPr sz="1100" spc="-5" dirty="0">
                <a:latin typeface="Times New Roman"/>
                <a:cs typeface="Times New Roman"/>
              </a:rPr>
              <a:t>documents translated into </a:t>
            </a:r>
            <a:r>
              <a:rPr sz="1100" spc="-10" dirty="0">
                <a:latin typeface="Times New Roman"/>
                <a:cs typeface="Times New Roman"/>
              </a:rPr>
              <a:t>Vietnamese first </a:t>
            </a:r>
            <a:r>
              <a:rPr sz="1100" spc="-5" dirty="0">
                <a:latin typeface="Times New Roman"/>
                <a:cs typeface="Times New Roman"/>
              </a:rPr>
              <a:t>(to </a:t>
            </a:r>
            <a:r>
              <a:rPr sz="1100" spc="-10" dirty="0">
                <a:latin typeface="Times New Roman"/>
                <a:cs typeface="Times New Roman"/>
              </a:rPr>
              <a:t>ensure  </a:t>
            </a:r>
            <a:r>
              <a:rPr sz="1100" spc="-5" dirty="0">
                <a:latin typeface="Times New Roman"/>
                <a:cs typeface="Times New Roman"/>
              </a:rPr>
              <a:t>the accuracy </a:t>
            </a:r>
            <a:r>
              <a:rPr sz="1100" dirty="0">
                <a:latin typeface="Times New Roman"/>
                <a:cs typeface="Times New Roman"/>
              </a:rPr>
              <a:t>of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translation) before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Notary </a:t>
            </a:r>
            <a:r>
              <a:rPr sz="1100" spc="-5" dirty="0">
                <a:latin typeface="Times New Roman"/>
                <a:cs typeface="Times New Roman"/>
              </a:rPr>
              <a:t>Public in Vietnam </a:t>
            </a:r>
            <a:r>
              <a:rPr sz="1100" spc="-10" dirty="0">
                <a:latin typeface="Times New Roman"/>
                <a:cs typeface="Times New Roman"/>
              </a:rPr>
              <a:t>certifies </a:t>
            </a:r>
            <a:r>
              <a:rPr sz="1100" spc="-5" dirty="0">
                <a:latin typeface="Times New Roman"/>
                <a:cs typeface="Times New Roman"/>
              </a:rPr>
              <a:t>the same. </a:t>
            </a:r>
            <a:r>
              <a:rPr sz="1100" dirty="0">
                <a:latin typeface="Times New Roman"/>
                <a:cs typeface="Times New Roman"/>
              </a:rPr>
              <a:t>The </a:t>
            </a:r>
            <a:r>
              <a:rPr sz="1100" spc="-5" dirty="0">
                <a:latin typeface="Times New Roman"/>
                <a:cs typeface="Times New Roman"/>
              </a:rPr>
              <a:t>Company </a:t>
            </a:r>
            <a:r>
              <a:rPr sz="1100" spc="-10" dirty="0">
                <a:latin typeface="Times New Roman"/>
                <a:cs typeface="Times New Roman"/>
              </a:rPr>
              <a:t>will </a:t>
            </a:r>
            <a:r>
              <a:rPr sz="1100" spc="-5" dirty="0">
                <a:latin typeface="Times New Roman"/>
                <a:cs typeface="Times New Roman"/>
              </a:rPr>
              <a:t>bear </a:t>
            </a:r>
            <a:r>
              <a:rPr sz="1100" spc="-10" dirty="0">
                <a:latin typeface="Times New Roman"/>
                <a:cs typeface="Times New Roman"/>
              </a:rPr>
              <a:t>all incurred translation </a:t>
            </a:r>
            <a:r>
              <a:rPr sz="1100" spc="-5" dirty="0">
                <a:latin typeface="Times New Roman"/>
                <a:cs typeface="Times New Roman"/>
              </a:rPr>
              <a:t>and </a:t>
            </a:r>
            <a:r>
              <a:rPr sz="1100" spc="-10" dirty="0">
                <a:latin typeface="Times New Roman"/>
                <a:cs typeface="Times New Roman"/>
              </a:rPr>
              <a:t>notarization</a:t>
            </a:r>
            <a:r>
              <a:rPr sz="1100" spc="-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fees.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13599"/>
              </a:lnSpc>
              <a:spcBef>
                <a:spcPts val="600"/>
              </a:spcBef>
              <a:tabLst>
                <a:tab pos="553085" algn="l"/>
              </a:tabLst>
            </a:pPr>
            <a:r>
              <a:rPr sz="1100" dirty="0">
                <a:latin typeface="Times New Roman"/>
                <a:cs typeface="Times New Roman"/>
              </a:rPr>
              <a:t>2.	A </a:t>
            </a:r>
            <a:r>
              <a:rPr sz="1100" spc="-10" dirty="0">
                <a:latin typeface="Times New Roman"/>
                <a:cs typeface="Times New Roman"/>
              </a:rPr>
              <a:t>reserves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right </a:t>
            </a:r>
            <a:r>
              <a:rPr sz="1100" spc="-5" dirty="0">
                <a:latin typeface="Times New Roman"/>
                <a:cs typeface="Times New Roman"/>
              </a:rPr>
              <a:t>to request </a:t>
            </a:r>
            <a:r>
              <a:rPr sz="1100" spc="-10" dirty="0">
                <a:latin typeface="Times New Roman"/>
                <a:cs typeface="Times New Roman"/>
              </a:rPr>
              <a:t>the </a:t>
            </a:r>
            <a:r>
              <a:rPr sz="1100" spc="-5" dirty="0">
                <a:latin typeface="Times New Roman"/>
                <a:cs typeface="Times New Roman"/>
              </a:rPr>
              <a:t>Company to </a:t>
            </a:r>
            <a:r>
              <a:rPr sz="1100" spc="-10" dirty="0">
                <a:latin typeface="Times New Roman"/>
                <a:cs typeface="Times New Roman"/>
              </a:rPr>
              <a:t>provide additional documents </a:t>
            </a:r>
            <a:r>
              <a:rPr sz="1100" spc="-5" dirty="0">
                <a:latin typeface="Times New Roman"/>
                <a:cs typeface="Times New Roman"/>
              </a:rPr>
              <a:t>that the relevant </a:t>
            </a:r>
            <a:r>
              <a:rPr sz="1100" spc="-10" dirty="0">
                <a:latin typeface="Times New Roman"/>
                <a:cs typeface="Times New Roman"/>
              </a:rPr>
              <a:t>authorities may requested, </a:t>
            </a:r>
            <a:r>
              <a:rPr sz="1100" spc="-5" dirty="0">
                <a:latin typeface="Times New Roman"/>
                <a:cs typeface="Times New Roman"/>
              </a:rPr>
              <a:t>as </a:t>
            </a:r>
            <a:r>
              <a:rPr sz="1100" dirty="0">
                <a:latin typeface="Times New Roman"/>
                <a:cs typeface="Times New Roman"/>
              </a:rPr>
              <a:t>within </a:t>
            </a:r>
            <a:r>
              <a:rPr sz="1100" spc="-5" dirty="0">
                <a:latin typeface="Times New Roman"/>
                <a:cs typeface="Times New Roman"/>
              </a:rPr>
              <a:t>their </a:t>
            </a:r>
            <a:r>
              <a:rPr sz="1100" spc="-10" dirty="0">
                <a:latin typeface="Times New Roman"/>
                <a:cs typeface="Times New Roman"/>
              </a:rPr>
              <a:t>discretion,  </a:t>
            </a:r>
            <a:r>
              <a:rPr sz="1100" spc="-5" dirty="0">
                <a:latin typeface="Times New Roman"/>
                <a:cs typeface="Times New Roman"/>
              </a:rPr>
              <a:t>during the review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process.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3061335" marR="1470025" indent="-1585595">
              <a:lnSpc>
                <a:spcPct val="159100"/>
              </a:lnSpc>
              <a:spcBef>
                <a:spcPts val="720"/>
              </a:spcBef>
            </a:pPr>
            <a:r>
              <a:rPr sz="1100" b="1" spc="-10" dirty="0">
                <a:latin typeface="Times New Roman"/>
                <a:cs typeface="Times New Roman"/>
              </a:rPr>
              <a:t>CHECKLIST </a:t>
            </a:r>
            <a:r>
              <a:rPr sz="1100" b="1" spc="-5" dirty="0">
                <a:latin typeface="Times New Roman"/>
                <a:cs typeface="Times New Roman"/>
              </a:rPr>
              <a:t>OF </a:t>
            </a:r>
            <a:r>
              <a:rPr sz="1100" b="1" spc="-10" dirty="0">
                <a:latin typeface="Times New Roman"/>
                <a:cs typeface="Times New Roman"/>
              </a:rPr>
              <a:t>DOCUMENTS REQUIRED FOR APPLICATION </a:t>
            </a:r>
            <a:r>
              <a:rPr sz="1100" b="1" spc="-5" dirty="0">
                <a:latin typeface="Times New Roman"/>
                <a:cs typeface="Times New Roman"/>
              </a:rPr>
              <a:t>FOR </a:t>
            </a:r>
            <a:r>
              <a:rPr sz="1100" b="1" spc="-10" dirty="0">
                <a:latin typeface="Times New Roman"/>
                <a:cs typeface="Times New Roman"/>
              </a:rPr>
              <a:t>ESTABLISHMENT </a:t>
            </a:r>
            <a:r>
              <a:rPr sz="1100" b="1" spc="-5" dirty="0">
                <a:latin typeface="Times New Roman"/>
                <a:cs typeface="Times New Roman"/>
              </a:rPr>
              <a:t>OF  </a:t>
            </a:r>
            <a:r>
              <a:rPr sz="1100" b="1" spc="-10" dirty="0">
                <a:latin typeface="Times New Roman"/>
                <a:cs typeface="Times New Roman"/>
              </a:rPr>
              <a:t>REPRESENTATIVE </a:t>
            </a:r>
            <a:r>
              <a:rPr sz="1100" b="1" spc="-5" dirty="0">
                <a:latin typeface="Times New Roman"/>
                <a:cs typeface="Times New Roman"/>
              </a:rPr>
              <a:t>OFFCIE </a:t>
            </a:r>
            <a:r>
              <a:rPr sz="1100" b="1" dirty="0">
                <a:latin typeface="Times New Roman"/>
                <a:cs typeface="Times New Roman"/>
              </a:rPr>
              <a:t>IN</a:t>
            </a:r>
            <a:r>
              <a:rPr sz="1100" b="1" spc="-5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VIETNAM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b="1" i="1" spc="-10" dirty="0">
                <a:latin typeface="Times New Roman"/>
                <a:cs typeface="Times New Roman"/>
              </a:rPr>
              <a:t>1/ ROs are permitted </a:t>
            </a:r>
            <a:r>
              <a:rPr sz="1100" b="1" i="1" spc="-5" dirty="0">
                <a:latin typeface="Times New Roman"/>
                <a:cs typeface="Times New Roman"/>
              </a:rPr>
              <a:t>to engage </a:t>
            </a:r>
            <a:r>
              <a:rPr sz="1100" b="1" i="1" dirty="0">
                <a:latin typeface="Times New Roman"/>
                <a:cs typeface="Times New Roman"/>
              </a:rPr>
              <a:t>in </a:t>
            </a:r>
            <a:r>
              <a:rPr sz="1100" b="1" i="1" spc="-5" dirty="0">
                <a:latin typeface="Times New Roman"/>
                <a:cs typeface="Times New Roman"/>
              </a:rPr>
              <a:t>the </a:t>
            </a:r>
            <a:r>
              <a:rPr sz="1100" b="1" i="1" spc="-10" dirty="0">
                <a:latin typeface="Times New Roman"/>
                <a:cs typeface="Times New Roman"/>
              </a:rPr>
              <a:t>following</a:t>
            </a:r>
            <a:r>
              <a:rPr sz="1100" b="1" i="1" spc="-80" dirty="0">
                <a:latin typeface="Times New Roman"/>
                <a:cs typeface="Times New Roman"/>
              </a:rPr>
              <a:t> </a:t>
            </a:r>
            <a:r>
              <a:rPr sz="1100" b="1" i="1" spc="-10" dirty="0">
                <a:latin typeface="Times New Roman"/>
                <a:cs typeface="Times New Roman"/>
              </a:rPr>
              <a:t>activities: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Conducting </a:t>
            </a:r>
            <a:r>
              <a:rPr sz="1100" spc="-10" dirty="0">
                <a:latin typeface="Times New Roman"/>
                <a:cs typeface="Times New Roman"/>
              </a:rPr>
              <a:t>market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research;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100" spc="-5" dirty="0">
                <a:latin typeface="Times New Roman"/>
                <a:cs typeface="Times New Roman"/>
              </a:rPr>
              <a:t>Acting as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liaison </a:t>
            </a:r>
            <a:r>
              <a:rPr sz="1100" spc="-10" dirty="0">
                <a:latin typeface="Times New Roman"/>
                <a:cs typeface="Times New Roman"/>
              </a:rPr>
              <a:t>office </a:t>
            </a:r>
            <a:r>
              <a:rPr sz="1100" spc="-5" dirty="0">
                <a:latin typeface="Times New Roman"/>
                <a:cs typeface="Times New Roman"/>
              </a:rPr>
              <a:t>for </a:t>
            </a:r>
            <a:r>
              <a:rPr sz="1100" spc="-10" dirty="0">
                <a:latin typeface="Times New Roman"/>
                <a:cs typeface="Times New Roman"/>
              </a:rPr>
              <a:t>its parent</a:t>
            </a:r>
            <a:r>
              <a:rPr sz="1100" spc="-9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company;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Promoting the </a:t>
            </a:r>
            <a:r>
              <a:rPr sz="1100" spc="-10" dirty="0">
                <a:latin typeface="Times New Roman"/>
                <a:cs typeface="Times New Roman"/>
              </a:rPr>
              <a:t>activities of its </a:t>
            </a:r>
            <a:r>
              <a:rPr sz="1100" spc="-5" dirty="0">
                <a:latin typeface="Times New Roman"/>
                <a:cs typeface="Times New Roman"/>
              </a:rPr>
              <a:t>head </a:t>
            </a:r>
            <a:r>
              <a:rPr sz="1100" spc="-10" dirty="0">
                <a:latin typeface="Times New Roman"/>
                <a:cs typeface="Times New Roman"/>
              </a:rPr>
              <a:t>office </a:t>
            </a:r>
            <a:r>
              <a:rPr sz="1100" spc="-5" dirty="0">
                <a:latin typeface="Times New Roman"/>
                <a:cs typeface="Times New Roman"/>
              </a:rPr>
              <a:t>through </a:t>
            </a:r>
            <a:r>
              <a:rPr sz="1100" spc="-10" dirty="0">
                <a:latin typeface="Times New Roman"/>
                <a:cs typeface="Times New Roman"/>
              </a:rPr>
              <a:t>meetings, </a:t>
            </a:r>
            <a:r>
              <a:rPr sz="1100" spc="-5" dirty="0">
                <a:latin typeface="Times New Roman"/>
                <a:cs typeface="Times New Roman"/>
              </a:rPr>
              <a:t>and </a:t>
            </a:r>
            <a:r>
              <a:rPr sz="1100" spc="-10" dirty="0">
                <a:latin typeface="Times New Roman"/>
                <a:cs typeface="Times New Roman"/>
              </a:rPr>
              <a:t>other activities, </a:t>
            </a:r>
            <a:r>
              <a:rPr sz="1100" spc="-5" dirty="0">
                <a:latin typeface="Times New Roman"/>
                <a:cs typeface="Times New Roman"/>
              </a:rPr>
              <a:t>that leads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business </a:t>
            </a:r>
            <a:r>
              <a:rPr sz="1100" spc="-5" dirty="0">
                <a:latin typeface="Times New Roman"/>
                <a:cs typeface="Times New Roman"/>
              </a:rPr>
              <a:t>at later</a:t>
            </a:r>
            <a:r>
              <a:rPr sz="1100" spc="-1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stages.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13599"/>
              </a:lnSpc>
              <a:spcBef>
                <a:spcPts val="600"/>
              </a:spcBef>
            </a:pPr>
            <a:r>
              <a:rPr sz="1100" spc="-10" dirty="0">
                <a:latin typeface="Times New Roman"/>
                <a:cs typeface="Times New Roman"/>
              </a:rPr>
              <a:t>Representatives offices </a:t>
            </a:r>
            <a:r>
              <a:rPr sz="1100" spc="-5" dirty="0">
                <a:latin typeface="Times New Roman"/>
                <a:cs typeface="Times New Roman"/>
              </a:rPr>
              <a:t>are dependent </a:t>
            </a:r>
            <a:r>
              <a:rPr sz="1100" dirty="0">
                <a:latin typeface="Times New Roman"/>
                <a:cs typeface="Times New Roman"/>
              </a:rPr>
              <a:t>on </a:t>
            </a:r>
            <a:r>
              <a:rPr sz="1100" spc="-10" dirty="0">
                <a:latin typeface="Times New Roman"/>
                <a:cs typeface="Times New Roman"/>
              </a:rPr>
              <a:t>their parent </a:t>
            </a:r>
            <a:r>
              <a:rPr sz="1100" spc="-5" dirty="0">
                <a:latin typeface="Times New Roman"/>
                <a:cs typeface="Times New Roman"/>
              </a:rPr>
              <a:t>company and are not </a:t>
            </a:r>
            <a:r>
              <a:rPr sz="1100" spc="-10" dirty="0">
                <a:latin typeface="Times New Roman"/>
                <a:cs typeface="Times New Roman"/>
              </a:rPr>
              <a:t>allowed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generate their </a:t>
            </a:r>
            <a:r>
              <a:rPr sz="1100" spc="-5" dirty="0">
                <a:latin typeface="Times New Roman"/>
                <a:cs typeface="Times New Roman"/>
              </a:rPr>
              <a:t>own </a:t>
            </a:r>
            <a:r>
              <a:rPr sz="1100" spc="-10" dirty="0">
                <a:latin typeface="Times New Roman"/>
                <a:cs typeface="Times New Roman"/>
              </a:rPr>
              <a:t>profits or enter </a:t>
            </a:r>
            <a:r>
              <a:rPr sz="1100" spc="-5" dirty="0">
                <a:latin typeface="Times New Roman"/>
                <a:cs typeface="Times New Roman"/>
              </a:rPr>
              <a:t>directly into </a:t>
            </a:r>
            <a:r>
              <a:rPr sz="1100" spc="-10" dirty="0">
                <a:latin typeface="Times New Roman"/>
                <a:cs typeface="Times New Roman"/>
              </a:rPr>
              <a:t>contracts. </a:t>
            </a:r>
            <a:r>
              <a:rPr sz="1100" spc="-5" dirty="0">
                <a:latin typeface="Times New Roman"/>
                <a:cs typeface="Times New Roman"/>
              </a:rPr>
              <a:t>They are </a:t>
            </a:r>
            <a:r>
              <a:rPr sz="1100" spc="-10" dirty="0">
                <a:latin typeface="Times New Roman"/>
                <a:cs typeface="Times New Roman"/>
              </a:rPr>
              <a:t>also  </a:t>
            </a:r>
            <a:r>
              <a:rPr sz="1100" spc="-5" dirty="0">
                <a:latin typeface="Times New Roman"/>
                <a:cs typeface="Times New Roman"/>
              </a:rPr>
              <a:t>not </a:t>
            </a:r>
            <a:r>
              <a:rPr sz="1100" spc="-10" dirty="0">
                <a:latin typeface="Times New Roman"/>
                <a:cs typeface="Times New Roman"/>
              </a:rPr>
              <a:t>allowed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issue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invoices.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131" y="536803"/>
            <a:ext cx="8847455" cy="608457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100" b="1" i="1" spc="-10" dirty="0">
                <a:latin typeface="Times New Roman"/>
                <a:cs typeface="Times New Roman"/>
              </a:rPr>
              <a:t>2/ What do </a:t>
            </a:r>
            <a:r>
              <a:rPr sz="1100" b="1" i="1" spc="-5" dirty="0">
                <a:latin typeface="Times New Roman"/>
                <a:cs typeface="Times New Roman"/>
              </a:rPr>
              <a:t>you need to </a:t>
            </a:r>
            <a:r>
              <a:rPr sz="1100" b="1" i="1" spc="-10" dirty="0">
                <a:latin typeface="Times New Roman"/>
                <a:cs typeface="Times New Roman"/>
              </a:rPr>
              <a:t>get </a:t>
            </a:r>
            <a:r>
              <a:rPr sz="1100" b="1" i="1" dirty="0">
                <a:latin typeface="Times New Roman"/>
                <a:cs typeface="Times New Roman"/>
              </a:rPr>
              <a:t>a</a:t>
            </a:r>
            <a:r>
              <a:rPr sz="1100" b="1" i="1" spc="-50" dirty="0">
                <a:latin typeface="Times New Roman"/>
                <a:cs typeface="Times New Roman"/>
              </a:rPr>
              <a:t> </a:t>
            </a:r>
            <a:r>
              <a:rPr sz="1100" b="1" i="1" spc="-10" dirty="0">
                <a:latin typeface="Times New Roman"/>
                <a:cs typeface="Times New Roman"/>
              </a:rPr>
              <a:t>license?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Pre-licensing </a:t>
            </a:r>
            <a:r>
              <a:rPr sz="1100" spc="-10" dirty="0">
                <a:latin typeface="Times New Roman"/>
                <a:cs typeface="Times New Roman"/>
              </a:rPr>
              <a:t>checklist </a:t>
            </a:r>
            <a:r>
              <a:rPr sz="1100" spc="-5" dirty="0">
                <a:latin typeface="Times New Roman"/>
                <a:cs typeface="Times New Roman"/>
              </a:rPr>
              <a:t>for setting </a:t>
            </a:r>
            <a:r>
              <a:rPr sz="1100" dirty="0">
                <a:latin typeface="Times New Roman"/>
                <a:cs typeface="Times New Roman"/>
              </a:rPr>
              <a:t>up a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RO: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File an </a:t>
            </a:r>
            <a:r>
              <a:rPr sz="1100" spc="-10" dirty="0">
                <a:latin typeface="Times New Roman"/>
                <a:cs typeface="Times New Roman"/>
              </a:rPr>
              <a:t>application for setting </a:t>
            </a:r>
            <a:r>
              <a:rPr sz="1100" dirty="0">
                <a:latin typeface="Times New Roman"/>
                <a:cs typeface="Times New Roman"/>
              </a:rPr>
              <a:t>up a RO </a:t>
            </a:r>
            <a:r>
              <a:rPr sz="1100" spc="-10" dirty="0">
                <a:latin typeface="Times New Roman"/>
                <a:cs typeface="Times New Roman"/>
              </a:rPr>
              <a:t>with </a:t>
            </a:r>
            <a:r>
              <a:rPr sz="1100" spc="-5" dirty="0">
                <a:latin typeface="Times New Roman"/>
                <a:cs typeface="Times New Roman"/>
              </a:rPr>
              <a:t>company chop </a:t>
            </a:r>
            <a:r>
              <a:rPr sz="1100" spc="-10" dirty="0">
                <a:latin typeface="Times New Roman"/>
                <a:cs typeface="Times New Roman"/>
              </a:rPr>
              <a:t>or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seal;</a:t>
            </a:r>
            <a:endParaRPr sz="1100">
              <a:latin typeface="Times New Roman"/>
              <a:cs typeface="Times New Roman"/>
            </a:endParaRPr>
          </a:p>
          <a:p>
            <a:pPr marL="12700" marR="4161790">
              <a:lnSpc>
                <a:spcPct val="159100"/>
              </a:lnSpc>
            </a:pPr>
            <a:r>
              <a:rPr sz="1100" spc="-10" dirty="0">
                <a:latin typeface="Times New Roman"/>
                <a:cs typeface="Times New Roman"/>
              </a:rPr>
              <a:t>Appointment letter </a:t>
            </a:r>
            <a:r>
              <a:rPr sz="1100" dirty="0">
                <a:latin typeface="Times New Roman"/>
                <a:cs typeface="Times New Roman"/>
              </a:rPr>
              <a:t>of </a:t>
            </a:r>
            <a:r>
              <a:rPr sz="1100" spc="-10" dirty="0">
                <a:latin typeface="Times New Roman"/>
                <a:cs typeface="Times New Roman"/>
              </a:rPr>
              <a:t>Chief of </a:t>
            </a:r>
            <a:r>
              <a:rPr sz="1100" dirty="0">
                <a:latin typeface="Times New Roman"/>
                <a:cs typeface="Times New Roman"/>
              </a:rPr>
              <a:t>RO </a:t>
            </a:r>
            <a:r>
              <a:rPr sz="1100" spc="-10" dirty="0">
                <a:latin typeface="Times New Roman"/>
                <a:cs typeface="Times New Roman"/>
              </a:rPr>
              <a:t>with identification documents </a:t>
            </a:r>
            <a:r>
              <a:rPr sz="1100" spc="-5" dirty="0">
                <a:latin typeface="Times New Roman"/>
                <a:cs typeface="Times New Roman"/>
              </a:rPr>
              <a:t>and company seal;  Power </a:t>
            </a:r>
            <a:r>
              <a:rPr sz="1100" spc="-10" dirty="0">
                <a:latin typeface="Times New Roman"/>
                <a:cs typeface="Times New Roman"/>
              </a:rPr>
              <a:t>of attorney </a:t>
            </a:r>
            <a:r>
              <a:rPr sz="1100" dirty="0">
                <a:latin typeface="Times New Roman"/>
                <a:cs typeface="Times New Roman"/>
              </a:rPr>
              <a:t>in </a:t>
            </a:r>
            <a:r>
              <a:rPr sz="1100" spc="-5" dirty="0">
                <a:latin typeface="Times New Roman"/>
                <a:cs typeface="Times New Roman"/>
              </a:rPr>
              <a:t>favor </a:t>
            </a:r>
            <a:r>
              <a:rPr sz="1100" dirty="0">
                <a:latin typeface="Times New Roman"/>
                <a:cs typeface="Times New Roman"/>
              </a:rPr>
              <a:t>of </a:t>
            </a:r>
            <a:r>
              <a:rPr sz="1100" spc="-5" dirty="0">
                <a:latin typeface="Times New Roman"/>
                <a:cs typeface="Times New Roman"/>
              </a:rPr>
              <a:t>consultant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5" dirty="0">
                <a:latin typeface="Times New Roman"/>
                <a:cs typeface="Times New Roman"/>
              </a:rPr>
              <a:t>submit </a:t>
            </a:r>
            <a:r>
              <a:rPr sz="1100" spc="-10" dirty="0">
                <a:latin typeface="Times New Roman"/>
                <a:cs typeface="Times New Roman"/>
              </a:rPr>
              <a:t>the application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dossier;</a:t>
            </a:r>
            <a:endParaRPr sz="1100">
              <a:latin typeface="Times New Roman"/>
              <a:cs typeface="Times New Roman"/>
            </a:endParaRPr>
          </a:p>
          <a:p>
            <a:pPr marL="12700" marR="3131820">
              <a:lnSpc>
                <a:spcPct val="159100"/>
              </a:lnSpc>
            </a:pPr>
            <a:r>
              <a:rPr sz="1100" spc="-10" dirty="0">
                <a:latin typeface="Times New Roman"/>
                <a:cs typeface="Times New Roman"/>
              </a:rPr>
              <a:t>Certificate of Incorporation </a:t>
            </a:r>
            <a:r>
              <a:rPr sz="1100" spc="-5" dirty="0">
                <a:latin typeface="Times New Roman"/>
                <a:cs typeface="Times New Roman"/>
              </a:rPr>
              <a:t>for the Company </a:t>
            </a:r>
            <a:r>
              <a:rPr sz="1100" spc="-10" dirty="0">
                <a:latin typeface="Times New Roman"/>
                <a:cs typeface="Times New Roman"/>
              </a:rPr>
              <a:t>and/or Business Registration Certificate of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Company;  Audited financial </a:t>
            </a:r>
            <a:r>
              <a:rPr sz="1100" spc="-5" dirty="0">
                <a:latin typeface="Times New Roman"/>
                <a:cs typeface="Times New Roman"/>
              </a:rPr>
              <a:t>report </a:t>
            </a:r>
            <a:r>
              <a:rPr sz="1100" spc="-10" dirty="0">
                <a:latin typeface="Times New Roman"/>
                <a:cs typeface="Times New Roman"/>
              </a:rPr>
              <a:t>of </a:t>
            </a:r>
            <a:r>
              <a:rPr sz="1100" spc="-5" dirty="0">
                <a:latin typeface="Times New Roman"/>
                <a:cs typeface="Times New Roman"/>
              </a:rPr>
              <a:t>the company </a:t>
            </a:r>
            <a:r>
              <a:rPr sz="1100" spc="-10" dirty="0">
                <a:latin typeface="Times New Roman"/>
                <a:cs typeface="Times New Roman"/>
              </a:rPr>
              <a:t>for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latest fiscal</a:t>
            </a:r>
            <a:r>
              <a:rPr sz="1100" spc="-9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year;</a:t>
            </a:r>
            <a:endParaRPr sz="1100">
              <a:latin typeface="Times New Roman"/>
              <a:cs typeface="Times New Roman"/>
            </a:endParaRPr>
          </a:p>
          <a:p>
            <a:pPr marL="12700" marR="4300220">
              <a:lnSpc>
                <a:spcPct val="159100"/>
              </a:lnSpc>
            </a:pPr>
            <a:r>
              <a:rPr sz="1100" spc="-5" dirty="0">
                <a:latin typeface="Times New Roman"/>
                <a:cs typeface="Times New Roman"/>
              </a:rPr>
              <a:t>Memorandum </a:t>
            </a:r>
            <a:r>
              <a:rPr sz="1100" spc="-10" dirty="0">
                <a:latin typeface="Times New Roman"/>
                <a:cs typeface="Times New Roman"/>
              </a:rPr>
              <a:t>of Understanding (MoU) of </a:t>
            </a:r>
            <a:r>
              <a:rPr sz="1100" spc="-5" dirty="0">
                <a:latin typeface="Times New Roman"/>
                <a:cs typeface="Times New Roman"/>
              </a:rPr>
              <a:t>leasing </a:t>
            </a:r>
            <a:r>
              <a:rPr sz="1100" spc="-10" dirty="0">
                <a:latin typeface="Times New Roman"/>
                <a:cs typeface="Times New Roman"/>
              </a:rPr>
              <a:t>office or </a:t>
            </a:r>
            <a:r>
              <a:rPr sz="1100" spc="-5" dirty="0">
                <a:latin typeface="Times New Roman"/>
                <a:cs typeface="Times New Roman"/>
              </a:rPr>
              <a:t>leasing </a:t>
            </a:r>
            <a:r>
              <a:rPr sz="1100" spc="-10" dirty="0">
                <a:latin typeface="Times New Roman"/>
                <a:cs typeface="Times New Roman"/>
              </a:rPr>
              <a:t>contract;  Documents providing </a:t>
            </a:r>
            <a:r>
              <a:rPr sz="1100" spc="-5" dirty="0">
                <a:latin typeface="Times New Roman"/>
                <a:cs typeface="Times New Roman"/>
              </a:rPr>
              <a:t>legal </a:t>
            </a:r>
            <a:r>
              <a:rPr sz="1100" spc="-10" dirty="0">
                <a:latin typeface="Times New Roman"/>
                <a:cs typeface="Times New Roman"/>
              </a:rPr>
              <a:t>rights of landlord </a:t>
            </a:r>
            <a:r>
              <a:rPr sz="1100" spc="-5" dirty="0">
                <a:latin typeface="Times New Roman"/>
                <a:cs typeface="Times New Roman"/>
              </a:rPr>
              <a:t>regarding the </a:t>
            </a:r>
            <a:r>
              <a:rPr sz="1100" spc="-10" dirty="0">
                <a:latin typeface="Times New Roman"/>
                <a:cs typeface="Times New Roman"/>
              </a:rPr>
              <a:t>right of </a:t>
            </a:r>
            <a:r>
              <a:rPr sz="1100" spc="-5" dirty="0">
                <a:latin typeface="Times New Roman"/>
                <a:cs typeface="Times New Roman"/>
              </a:rPr>
              <a:t>leasing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office.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13599"/>
              </a:lnSpc>
              <a:spcBef>
                <a:spcPts val="605"/>
              </a:spcBef>
            </a:pPr>
            <a:r>
              <a:rPr sz="1100" spc="-5" dirty="0">
                <a:latin typeface="Times New Roman"/>
                <a:cs typeface="Times New Roman"/>
              </a:rPr>
              <a:t>For steps </a:t>
            </a:r>
            <a:r>
              <a:rPr sz="1100" dirty="0">
                <a:latin typeface="Times New Roman"/>
                <a:cs typeface="Times New Roman"/>
              </a:rPr>
              <a:t>1 </a:t>
            </a:r>
            <a:r>
              <a:rPr sz="1100" spc="-5" dirty="0">
                <a:latin typeface="Times New Roman"/>
                <a:cs typeface="Times New Roman"/>
              </a:rPr>
              <a:t>to </a:t>
            </a:r>
            <a:r>
              <a:rPr sz="1100" dirty="0">
                <a:latin typeface="Times New Roman"/>
                <a:cs typeface="Times New Roman"/>
              </a:rPr>
              <a:t>6, </a:t>
            </a:r>
            <a:r>
              <a:rPr sz="1100" spc="-10" dirty="0">
                <a:latin typeface="Times New Roman"/>
                <a:cs typeface="Times New Roman"/>
              </a:rPr>
              <a:t>the foreign </a:t>
            </a:r>
            <a:r>
              <a:rPr sz="1100" spc="-5" dirty="0">
                <a:latin typeface="Times New Roman"/>
                <a:cs typeface="Times New Roman"/>
              </a:rPr>
              <a:t>entity </a:t>
            </a:r>
            <a:r>
              <a:rPr sz="1100" spc="-10" dirty="0">
                <a:latin typeface="Times New Roman"/>
                <a:cs typeface="Times New Roman"/>
              </a:rPr>
              <a:t>would require </a:t>
            </a:r>
            <a:r>
              <a:rPr sz="1100" spc="-5" dirty="0">
                <a:latin typeface="Times New Roman"/>
                <a:cs typeface="Times New Roman"/>
              </a:rPr>
              <a:t>one </a:t>
            </a:r>
            <a:r>
              <a:rPr sz="1100" spc="-10" dirty="0">
                <a:latin typeface="Times New Roman"/>
                <a:cs typeface="Times New Roman"/>
              </a:rPr>
              <a:t>notarized </a:t>
            </a:r>
            <a:r>
              <a:rPr sz="1100" spc="-5" dirty="0">
                <a:latin typeface="Times New Roman"/>
                <a:cs typeface="Times New Roman"/>
              </a:rPr>
              <a:t>and </a:t>
            </a:r>
            <a:r>
              <a:rPr sz="1100" spc="-10" dirty="0">
                <a:latin typeface="Times New Roman"/>
                <a:cs typeface="Times New Roman"/>
              </a:rPr>
              <a:t>consularized </a:t>
            </a:r>
            <a:r>
              <a:rPr sz="1100" spc="-5" dirty="0">
                <a:latin typeface="Times New Roman"/>
                <a:cs typeface="Times New Roman"/>
              </a:rPr>
              <a:t>copy </a:t>
            </a:r>
            <a:r>
              <a:rPr sz="1100" spc="-10" dirty="0">
                <a:latin typeface="Times New Roman"/>
                <a:cs typeface="Times New Roman"/>
              </a:rPr>
              <a:t>of </a:t>
            </a:r>
            <a:r>
              <a:rPr sz="1100" spc="-5" dirty="0">
                <a:latin typeface="Times New Roman"/>
                <a:cs typeface="Times New Roman"/>
              </a:rPr>
              <a:t>each </a:t>
            </a:r>
            <a:r>
              <a:rPr sz="1100" spc="-10" dirty="0">
                <a:latin typeface="Times New Roman"/>
                <a:cs typeface="Times New Roman"/>
              </a:rPr>
              <a:t>document </a:t>
            </a:r>
            <a:r>
              <a:rPr sz="1100" spc="5" dirty="0">
                <a:latin typeface="Times New Roman"/>
                <a:cs typeface="Times New Roman"/>
              </a:rPr>
              <a:t>and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translated </a:t>
            </a:r>
            <a:r>
              <a:rPr sz="1100" spc="-5" dirty="0">
                <a:latin typeface="Times New Roman"/>
                <a:cs typeface="Times New Roman"/>
              </a:rPr>
              <a:t>copy in </a:t>
            </a:r>
            <a:r>
              <a:rPr sz="1100" spc="-10" dirty="0">
                <a:latin typeface="Times New Roman"/>
                <a:cs typeface="Times New Roman"/>
              </a:rPr>
              <a:t>Vietnamese </a:t>
            </a:r>
            <a:r>
              <a:rPr sz="1100" dirty="0">
                <a:latin typeface="Times New Roman"/>
                <a:cs typeface="Times New Roman"/>
              </a:rPr>
              <a:t>by a </a:t>
            </a:r>
            <a:r>
              <a:rPr sz="1100" spc="-10" dirty="0">
                <a:latin typeface="Times New Roman"/>
                <a:cs typeface="Times New Roman"/>
              </a:rPr>
              <a:t>Vietnamese  competent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authority.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signed </a:t>
            </a:r>
            <a:r>
              <a:rPr sz="1100" spc="-5" dirty="0">
                <a:latin typeface="Times New Roman"/>
                <a:cs typeface="Times New Roman"/>
              </a:rPr>
              <a:t>leasing </a:t>
            </a:r>
            <a:r>
              <a:rPr sz="1100" spc="-10" dirty="0">
                <a:latin typeface="Times New Roman"/>
                <a:cs typeface="Times New Roman"/>
              </a:rPr>
              <a:t>contract </a:t>
            </a:r>
            <a:r>
              <a:rPr sz="1100" dirty="0">
                <a:latin typeface="Times New Roman"/>
                <a:cs typeface="Times New Roman"/>
              </a:rPr>
              <a:t>is </a:t>
            </a:r>
            <a:r>
              <a:rPr sz="1100" spc="-5" dirty="0">
                <a:latin typeface="Times New Roman"/>
                <a:cs typeface="Times New Roman"/>
              </a:rPr>
              <a:t>also </a:t>
            </a:r>
            <a:r>
              <a:rPr sz="1100" spc="-10" dirty="0">
                <a:latin typeface="Times New Roman"/>
                <a:cs typeface="Times New Roman"/>
              </a:rPr>
              <a:t>required before </a:t>
            </a:r>
            <a:r>
              <a:rPr sz="1100" spc="-5" dirty="0">
                <a:latin typeface="Times New Roman"/>
                <a:cs typeface="Times New Roman"/>
              </a:rPr>
              <a:t>registering </a:t>
            </a:r>
            <a:r>
              <a:rPr sz="1100" dirty="0">
                <a:latin typeface="Times New Roman"/>
                <a:cs typeface="Times New Roman"/>
              </a:rPr>
              <a:t>a RO in</a:t>
            </a:r>
            <a:r>
              <a:rPr sz="1100" spc="-15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Vietnam.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b="1" i="1" spc="-10" dirty="0">
                <a:latin typeface="Times New Roman"/>
                <a:cs typeface="Times New Roman"/>
              </a:rPr>
              <a:t>3/ What do </a:t>
            </a:r>
            <a:r>
              <a:rPr sz="1100" b="1" i="1" spc="-5" dirty="0">
                <a:latin typeface="Times New Roman"/>
                <a:cs typeface="Times New Roman"/>
              </a:rPr>
              <a:t>you need to </a:t>
            </a:r>
            <a:r>
              <a:rPr sz="1100" b="1" i="1" dirty="0">
                <a:latin typeface="Times New Roman"/>
                <a:cs typeface="Times New Roman"/>
              </a:rPr>
              <a:t>do </a:t>
            </a:r>
            <a:r>
              <a:rPr sz="1100" b="1" i="1" spc="-5" dirty="0">
                <a:latin typeface="Times New Roman"/>
                <a:cs typeface="Times New Roman"/>
              </a:rPr>
              <a:t>after you </a:t>
            </a:r>
            <a:r>
              <a:rPr sz="1100" b="1" i="1" spc="-10" dirty="0">
                <a:latin typeface="Times New Roman"/>
                <a:cs typeface="Times New Roman"/>
              </a:rPr>
              <a:t>get </a:t>
            </a:r>
            <a:r>
              <a:rPr sz="1100" b="1" i="1" spc="-5" dirty="0">
                <a:latin typeface="Times New Roman"/>
                <a:cs typeface="Times New Roman"/>
              </a:rPr>
              <a:t>the</a:t>
            </a:r>
            <a:r>
              <a:rPr sz="1100" b="1" i="1" spc="-100" dirty="0">
                <a:latin typeface="Times New Roman"/>
                <a:cs typeface="Times New Roman"/>
              </a:rPr>
              <a:t> </a:t>
            </a:r>
            <a:r>
              <a:rPr sz="1100" b="1" i="1" spc="-10" dirty="0">
                <a:latin typeface="Times New Roman"/>
                <a:cs typeface="Times New Roman"/>
              </a:rPr>
              <a:t>license?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Post-licensing </a:t>
            </a:r>
            <a:r>
              <a:rPr sz="1100" spc="-10" dirty="0">
                <a:latin typeface="Times New Roman"/>
                <a:cs typeface="Times New Roman"/>
              </a:rPr>
              <a:t>checklist for setup </a:t>
            </a:r>
            <a:r>
              <a:rPr sz="1100" dirty="0">
                <a:latin typeface="Times New Roman"/>
                <a:cs typeface="Times New Roman"/>
              </a:rPr>
              <a:t>a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RO: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Make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seal for </a:t>
            </a:r>
            <a:r>
              <a:rPr sz="1100" spc="-5" dirty="0">
                <a:latin typeface="Times New Roman"/>
                <a:cs typeface="Times New Roman"/>
              </a:rPr>
              <a:t>the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RO;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License </a:t>
            </a:r>
            <a:r>
              <a:rPr sz="1100" spc="-10" dirty="0">
                <a:latin typeface="Times New Roman"/>
                <a:cs typeface="Times New Roman"/>
              </a:rPr>
              <a:t>on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establishment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RO</a:t>
            </a:r>
            <a:endParaRPr sz="1100">
              <a:latin typeface="Times New Roman"/>
              <a:cs typeface="Times New Roman"/>
            </a:endParaRPr>
          </a:p>
          <a:p>
            <a:pPr marL="12700" marR="4457700">
              <a:lnSpc>
                <a:spcPct val="159100"/>
              </a:lnSpc>
            </a:pPr>
            <a:r>
              <a:rPr sz="1100" spc="-10" dirty="0">
                <a:latin typeface="Times New Roman"/>
                <a:cs typeface="Times New Roman"/>
              </a:rPr>
              <a:t>Passport of Chief </a:t>
            </a:r>
            <a:r>
              <a:rPr sz="1100" dirty="0">
                <a:latin typeface="Times New Roman"/>
                <a:cs typeface="Times New Roman"/>
              </a:rPr>
              <a:t>of RO </a:t>
            </a:r>
            <a:r>
              <a:rPr sz="1100" spc="-5" dirty="0">
                <a:latin typeface="Times New Roman"/>
                <a:cs typeface="Times New Roman"/>
              </a:rPr>
              <a:t>if </a:t>
            </a:r>
            <a:r>
              <a:rPr sz="1100" spc="-10" dirty="0">
                <a:latin typeface="Times New Roman"/>
                <a:cs typeface="Times New Roman"/>
              </a:rPr>
              <a:t>foreigner or passport/ID card </a:t>
            </a:r>
            <a:r>
              <a:rPr sz="1100" spc="-5" dirty="0">
                <a:latin typeface="Times New Roman"/>
                <a:cs typeface="Times New Roman"/>
              </a:rPr>
              <a:t>if </a:t>
            </a:r>
            <a:r>
              <a:rPr sz="1100" spc="-10" dirty="0">
                <a:latin typeface="Times New Roman"/>
                <a:cs typeface="Times New Roman"/>
              </a:rPr>
              <a:t>Chief </a:t>
            </a:r>
            <a:r>
              <a:rPr sz="1100" spc="-5" dirty="0">
                <a:latin typeface="Times New Roman"/>
                <a:cs typeface="Times New Roman"/>
              </a:rPr>
              <a:t>is </a:t>
            </a:r>
            <a:r>
              <a:rPr sz="1100" spc="-10" dirty="0">
                <a:latin typeface="Times New Roman"/>
                <a:cs typeface="Times New Roman"/>
              </a:rPr>
              <a:t>Vietnamese  Register </a:t>
            </a:r>
            <a:r>
              <a:rPr sz="1100" dirty="0">
                <a:latin typeface="Times New Roman"/>
                <a:cs typeface="Times New Roman"/>
              </a:rPr>
              <a:t>a Tax </a:t>
            </a:r>
            <a:r>
              <a:rPr sz="1100" spc="-5" dirty="0">
                <a:latin typeface="Times New Roman"/>
                <a:cs typeface="Times New Roman"/>
              </a:rPr>
              <a:t>code for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RO;</a:t>
            </a:r>
            <a:endParaRPr sz="1100">
              <a:latin typeface="Times New Roman"/>
              <a:cs typeface="Times New Roman"/>
            </a:endParaRPr>
          </a:p>
          <a:p>
            <a:pPr marL="12700" marR="6997065">
              <a:lnSpc>
                <a:spcPts val="2100"/>
              </a:lnSpc>
              <a:spcBef>
                <a:spcPts val="200"/>
              </a:spcBef>
            </a:pPr>
            <a:r>
              <a:rPr sz="1100" spc="-10" dirty="0">
                <a:latin typeface="Times New Roman"/>
                <a:cs typeface="Times New Roman"/>
              </a:rPr>
              <a:t>Declaration </a:t>
            </a:r>
            <a:r>
              <a:rPr sz="1100" spc="-5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register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tax code  Power </a:t>
            </a:r>
            <a:r>
              <a:rPr sz="1100" spc="-10" dirty="0">
                <a:latin typeface="Times New Roman"/>
                <a:cs typeface="Times New Roman"/>
              </a:rPr>
              <a:t>of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attorney</a:t>
            </a:r>
            <a:endParaRPr sz="1100">
              <a:latin typeface="Times New Roman"/>
              <a:cs typeface="Times New Roman"/>
            </a:endParaRPr>
          </a:p>
          <a:p>
            <a:pPr marL="12700" marR="7181215" algn="just">
              <a:lnSpc>
                <a:spcPts val="2100"/>
              </a:lnSpc>
              <a:spcBef>
                <a:spcPts val="5"/>
              </a:spcBef>
            </a:pPr>
            <a:r>
              <a:rPr sz="1100" spc="-10" dirty="0">
                <a:latin typeface="Times New Roman"/>
                <a:cs typeface="Times New Roman"/>
              </a:rPr>
              <a:t>Certificate of </a:t>
            </a:r>
            <a:r>
              <a:rPr sz="1100" spc="-5" dirty="0">
                <a:latin typeface="Times New Roman"/>
                <a:cs typeface="Times New Roman"/>
              </a:rPr>
              <a:t>seal </a:t>
            </a:r>
            <a:r>
              <a:rPr sz="1100" spc="-10" dirty="0">
                <a:latin typeface="Times New Roman"/>
                <a:cs typeface="Times New Roman"/>
              </a:rPr>
              <a:t>registration  Certificate of RO </a:t>
            </a:r>
            <a:r>
              <a:rPr sz="1100" spc="-5" dirty="0">
                <a:latin typeface="Times New Roman"/>
                <a:cs typeface="Times New Roman"/>
              </a:rPr>
              <a:t>in </a:t>
            </a:r>
            <a:r>
              <a:rPr sz="1100" spc="-10" dirty="0">
                <a:latin typeface="Times New Roman"/>
                <a:cs typeface="Times New Roman"/>
              </a:rPr>
              <a:t>Vietnam  </a:t>
            </a:r>
            <a:r>
              <a:rPr sz="1100" spc="-5" dirty="0">
                <a:latin typeface="Times New Roman"/>
                <a:cs typeface="Times New Roman"/>
              </a:rPr>
              <a:t>Open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bank </a:t>
            </a:r>
            <a:r>
              <a:rPr sz="1100" spc="-10" dirty="0">
                <a:latin typeface="Times New Roman"/>
                <a:cs typeface="Times New Roman"/>
              </a:rPr>
              <a:t>account of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RO;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131" y="536803"/>
            <a:ext cx="8849995" cy="6122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850380">
              <a:lnSpc>
                <a:spcPct val="159100"/>
              </a:lnSpc>
              <a:spcBef>
                <a:spcPts val="100"/>
              </a:spcBef>
            </a:pPr>
            <a:r>
              <a:rPr sz="1100" spc="-5" dirty="0">
                <a:latin typeface="Times New Roman"/>
                <a:cs typeface="Times New Roman"/>
              </a:rPr>
              <a:t>License </a:t>
            </a:r>
            <a:r>
              <a:rPr sz="1100" spc="-10" dirty="0">
                <a:latin typeface="Times New Roman"/>
                <a:cs typeface="Times New Roman"/>
              </a:rPr>
              <a:t>on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establishment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RO  </a:t>
            </a:r>
            <a:r>
              <a:rPr sz="1100" spc="-10" dirty="0">
                <a:latin typeface="Times New Roman"/>
                <a:cs typeface="Times New Roman"/>
              </a:rPr>
              <a:t>Certificate of </a:t>
            </a:r>
            <a:r>
              <a:rPr sz="1100" spc="-5" dirty="0">
                <a:latin typeface="Times New Roman"/>
                <a:cs typeface="Times New Roman"/>
              </a:rPr>
              <a:t>seal </a:t>
            </a:r>
            <a:r>
              <a:rPr sz="1100" spc="-10" dirty="0">
                <a:latin typeface="Times New Roman"/>
                <a:cs typeface="Times New Roman"/>
              </a:rPr>
              <a:t>registration  Certificate of </a:t>
            </a:r>
            <a:r>
              <a:rPr sz="1100" spc="-5" dirty="0">
                <a:latin typeface="Times New Roman"/>
                <a:cs typeface="Times New Roman"/>
              </a:rPr>
              <a:t>tax code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registration</a:t>
            </a:r>
            <a:endParaRPr sz="1100">
              <a:latin typeface="Times New Roman"/>
              <a:cs typeface="Times New Roman"/>
            </a:endParaRPr>
          </a:p>
          <a:p>
            <a:pPr marL="12700" marR="4334510">
              <a:lnSpc>
                <a:spcPct val="159100"/>
              </a:lnSpc>
            </a:pPr>
            <a:r>
              <a:rPr sz="1100" spc="-10" dirty="0">
                <a:latin typeface="Times New Roman"/>
                <a:cs typeface="Times New Roman"/>
              </a:rPr>
              <a:t>Letter of authorization appointing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authorized signatories of the </a:t>
            </a:r>
            <a:r>
              <a:rPr sz="1100" spc="-5" dirty="0">
                <a:latin typeface="Times New Roman"/>
                <a:cs typeface="Times New Roman"/>
              </a:rPr>
              <a:t>bank </a:t>
            </a:r>
            <a:r>
              <a:rPr sz="1100" spc="-10" dirty="0">
                <a:latin typeface="Times New Roman"/>
                <a:cs typeface="Times New Roman"/>
              </a:rPr>
              <a:t>accounts  Announcement of the establishment of RO of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Company.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For steps </a:t>
            </a:r>
            <a:r>
              <a:rPr sz="1100" dirty="0">
                <a:latin typeface="Times New Roman"/>
                <a:cs typeface="Times New Roman"/>
              </a:rPr>
              <a:t>8 to </a:t>
            </a:r>
            <a:r>
              <a:rPr sz="1100" spc="-5" dirty="0">
                <a:latin typeface="Times New Roman"/>
                <a:cs typeface="Times New Roman"/>
              </a:rPr>
              <a:t>10, </a:t>
            </a:r>
            <a:r>
              <a:rPr sz="1100" spc="-10" dirty="0">
                <a:latin typeface="Times New Roman"/>
                <a:cs typeface="Times New Roman"/>
              </a:rPr>
              <a:t>notarized </a:t>
            </a:r>
            <a:r>
              <a:rPr sz="1100" spc="-5" dirty="0">
                <a:latin typeface="Times New Roman"/>
                <a:cs typeface="Times New Roman"/>
              </a:rPr>
              <a:t>and </a:t>
            </a:r>
            <a:r>
              <a:rPr sz="1100" spc="-10" dirty="0">
                <a:latin typeface="Times New Roman"/>
                <a:cs typeface="Times New Roman"/>
              </a:rPr>
              <a:t>translated documents will be required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complete </a:t>
            </a:r>
            <a:r>
              <a:rPr sz="1100" spc="-5" dirty="0">
                <a:latin typeface="Times New Roman"/>
                <a:cs typeface="Times New Roman"/>
              </a:rPr>
              <a:t>the</a:t>
            </a:r>
            <a:r>
              <a:rPr sz="1100" spc="-1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process.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b="1" i="1" spc="-10" dirty="0">
                <a:latin typeface="Times New Roman"/>
                <a:cs typeface="Times New Roman"/>
              </a:rPr>
              <a:t>4/ </a:t>
            </a:r>
            <a:r>
              <a:rPr sz="1100" b="1" i="1" spc="-5" dirty="0">
                <a:latin typeface="Times New Roman"/>
                <a:cs typeface="Times New Roman"/>
              </a:rPr>
              <a:t>How long does it take to set </a:t>
            </a:r>
            <a:r>
              <a:rPr sz="1100" b="1" i="1" spc="-10" dirty="0">
                <a:latin typeface="Times New Roman"/>
                <a:cs typeface="Times New Roman"/>
              </a:rPr>
              <a:t>up </a:t>
            </a:r>
            <a:r>
              <a:rPr sz="1100" b="1" i="1" dirty="0">
                <a:latin typeface="Times New Roman"/>
                <a:cs typeface="Times New Roman"/>
              </a:rPr>
              <a:t>an</a:t>
            </a:r>
            <a:r>
              <a:rPr sz="1100" b="1" i="1" spc="-95" dirty="0">
                <a:latin typeface="Times New Roman"/>
                <a:cs typeface="Times New Roman"/>
              </a:rPr>
              <a:t> </a:t>
            </a:r>
            <a:r>
              <a:rPr sz="1100" b="1" i="1" spc="-10" dirty="0">
                <a:latin typeface="Times New Roman"/>
                <a:cs typeface="Times New Roman"/>
              </a:rPr>
              <a:t>RO?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ROs can </a:t>
            </a:r>
            <a:r>
              <a:rPr sz="1100" spc="-10" dirty="0">
                <a:latin typeface="Times New Roman"/>
                <a:cs typeface="Times New Roman"/>
              </a:rPr>
              <a:t>be </a:t>
            </a:r>
            <a:r>
              <a:rPr sz="1100" spc="-5" dirty="0">
                <a:latin typeface="Times New Roman"/>
                <a:cs typeface="Times New Roman"/>
              </a:rPr>
              <a:t>set </a:t>
            </a:r>
            <a:r>
              <a:rPr sz="1100" dirty="0">
                <a:latin typeface="Times New Roman"/>
                <a:cs typeface="Times New Roman"/>
              </a:rPr>
              <a:t>up in </a:t>
            </a:r>
            <a:r>
              <a:rPr sz="1100" spc="-10" dirty="0">
                <a:latin typeface="Times New Roman"/>
                <a:cs typeface="Times New Roman"/>
              </a:rPr>
              <a:t>between </a:t>
            </a:r>
            <a:r>
              <a:rPr sz="1100" spc="-5" dirty="0">
                <a:latin typeface="Times New Roman"/>
                <a:cs typeface="Times New Roman"/>
              </a:rPr>
              <a:t>six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eight </a:t>
            </a:r>
            <a:r>
              <a:rPr sz="1100" spc="-5" dirty="0">
                <a:latin typeface="Times New Roman"/>
                <a:cs typeface="Times New Roman"/>
              </a:rPr>
              <a:t>weeks. </a:t>
            </a:r>
            <a:r>
              <a:rPr sz="1100" dirty="0">
                <a:latin typeface="Times New Roman"/>
                <a:cs typeface="Times New Roman"/>
              </a:rPr>
              <a:t>We </a:t>
            </a:r>
            <a:r>
              <a:rPr sz="1100" spc="-5" dirty="0">
                <a:latin typeface="Times New Roman"/>
                <a:cs typeface="Times New Roman"/>
              </a:rPr>
              <a:t>recommend </a:t>
            </a:r>
            <a:r>
              <a:rPr sz="1100" spc="-10" dirty="0">
                <a:latin typeface="Times New Roman"/>
                <a:cs typeface="Times New Roman"/>
              </a:rPr>
              <a:t>hiring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professional </a:t>
            </a:r>
            <a:r>
              <a:rPr sz="1100" spc="-5" dirty="0">
                <a:latin typeface="Times New Roman"/>
                <a:cs typeface="Times New Roman"/>
              </a:rPr>
              <a:t>service to deal </a:t>
            </a:r>
            <a:r>
              <a:rPr sz="1100" spc="-10" dirty="0">
                <a:latin typeface="Times New Roman"/>
                <a:cs typeface="Times New Roman"/>
              </a:rPr>
              <a:t>with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myriad of </a:t>
            </a:r>
            <a:r>
              <a:rPr sz="1100" spc="-5" dirty="0">
                <a:latin typeface="Times New Roman"/>
                <a:cs typeface="Times New Roman"/>
              </a:rPr>
              <a:t>laws and</a:t>
            </a:r>
            <a:r>
              <a:rPr sz="1100" spc="-1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procedures.</a:t>
            </a:r>
            <a:endParaRPr sz="1100">
              <a:latin typeface="Times New Roman"/>
              <a:cs typeface="Times New Roman"/>
            </a:endParaRPr>
          </a:p>
          <a:p>
            <a:pPr marL="12700" marR="11430">
              <a:lnSpc>
                <a:spcPct val="113599"/>
              </a:lnSpc>
              <a:spcBef>
                <a:spcPts val="600"/>
              </a:spcBef>
            </a:pPr>
            <a:r>
              <a:rPr sz="1100" spc="-10" dirty="0">
                <a:latin typeface="Times New Roman"/>
                <a:cs typeface="Times New Roman"/>
              </a:rPr>
              <a:t>Given </a:t>
            </a:r>
            <a:r>
              <a:rPr sz="1100" spc="-5" dirty="0">
                <a:latin typeface="Times New Roman"/>
                <a:cs typeface="Times New Roman"/>
              </a:rPr>
              <a:t>the absence </a:t>
            </a:r>
            <a:r>
              <a:rPr sz="1100" spc="-10" dirty="0">
                <a:latin typeface="Times New Roman"/>
                <a:cs typeface="Times New Roman"/>
              </a:rPr>
              <a:t>of </a:t>
            </a:r>
            <a:r>
              <a:rPr sz="1100" spc="-5" dirty="0">
                <a:latin typeface="Times New Roman"/>
                <a:cs typeface="Times New Roman"/>
              </a:rPr>
              <a:t>in-country revenue and </a:t>
            </a:r>
            <a:r>
              <a:rPr sz="1100" spc="-10" dirty="0">
                <a:latin typeface="Times New Roman"/>
                <a:cs typeface="Times New Roman"/>
              </a:rPr>
              <a:t>associated licensing requirements, </a:t>
            </a:r>
            <a:r>
              <a:rPr sz="1100" spc="-5" dirty="0">
                <a:latin typeface="Times New Roman"/>
                <a:cs typeface="Times New Roman"/>
              </a:rPr>
              <a:t>the setup </a:t>
            </a:r>
            <a:r>
              <a:rPr sz="1100" spc="-10" dirty="0">
                <a:latin typeface="Times New Roman"/>
                <a:cs typeface="Times New Roman"/>
              </a:rPr>
              <a:t>process for this </a:t>
            </a:r>
            <a:r>
              <a:rPr sz="1100" spc="-5" dirty="0">
                <a:latin typeface="Times New Roman"/>
                <a:cs typeface="Times New Roman"/>
              </a:rPr>
              <a:t>option does not </a:t>
            </a:r>
            <a:r>
              <a:rPr sz="1100" spc="-10" dirty="0">
                <a:latin typeface="Times New Roman"/>
                <a:cs typeface="Times New Roman"/>
              </a:rPr>
              <a:t>entail </a:t>
            </a:r>
            <a:r>
              <a:rPr sz="1100" spc="-5" dirty="0">
                <a:latin typeface="Times New Roman"/>
                <a:cs typeface="Times New Roman"/>
              </a:rPr>
              <a:t>as many </a:t>
            </a:r>
            <a:r>
              <a:rPr sz="1100" spc="-10" dirty="0">
                <a:latin typeface="Times New Roman"/>
                <a:cs typeface="Times New Roman"/>
              </a:rPr>
              <a:t>bureaucratic   procedures </a:t>
            </a:r>
            <a:r>
              <a:rPr sz="1100" spc="-5" dirty="0">
                <a:latin typeface="Times New Roman"/>
                <a:cs typeface="Times New Roman"/>
              </a:rPr>
              <a:t>as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others.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100" spc="-5" dirty="0">
                <a:latin typeface="Times New Roman"/>
                <a:cs typeface="Times New Roman"/>
              </a:rPr>
              <a:t>An </a:t>
            </a:r>
            <a:r>
              <a:rPr sz="1100" dirty="0">
                <a:latin typeface="Times New Roman"/>
                <a:cs typeface="Times New Roman"/>
              </a:rPr>
              <a:t>RO </a:t>
            </a:r>
            <a:r>
              <a:rPr sz="1100" spc="-10" dirty="0">
                <a:latin typeface="Times New Roman"/>
                <a:cs typeface="Times New Roman"/>
              </a:rPr>
              <a:t>license </a:t>
            </a:r>
            <a:r>
              <a:rPr sz="1100" spc="-5" dirty="0">
                <a:latin typeface="Times New Roman"/>
                <a:cs typeface="Times New Roman"/>
              </a:rPr>
              <a:t>is </a:t>
            </a:r>
            <a:r>
              <a:rPr sz="1100" spc="-10" dirty="0">
                <a:latin typeface="Times New Roman"/>
                <a:cs typeface="Times New Roman"/>
              </a:rPr>
              <a:t>valid </a:t>
            </a:r>
            <a:r>
              <a:rPr sz="1100" spc="-5" dirty="0">
                <a:latin typeface="Times New Roman"/>
                <a:cs typeface="Times New Roman"/>
              </a:rPr>
              <a:t>for five </a:t>
            </a:r>
            <a:r>
              <a:rPr sz="1100" spc="-10" dirty="0">
                <a:latin typeface="Times New Roman"/>
                <a:cs typeface="Times New Roman"/>
              </a:rPr>
              <a:t>years but </a:t>
            </a:r>
            <a:r>
              <a:rPr sz="1100" spc="-5" dirty="0">
                <a:latin typeface="Times New Roman"/>
                <a:cs typeface="Times New Roman"/>
              </a:rPr>
              <a:t>can </a:t>
            </a:r>
            <a:r>
              <a:rPr sz="1100" dirty="0">
                <a:latin typeface="Times New Roman"/>
                <a:cs typeface="Times New Roman"/>
              </a:rPr>
              <a:t>be </a:t>
            </a:r>
            <a:r>
              <a:rPr sz="1100" spc="-5" dirty="0">
                <a:latin typeface="Times New Roman"/>
                <a:cs typeface="Times New Roman"/>
              </a:rPr>
              <a:t>extended for </a:t>
            </a:r>
            <a:r>
              <a:rPr sz="1100" spc="-10" dirty="0">
                <a:latin typeface="Times New Roman"/>
                <a:cs typeface="Times New Roman"/>
              </a:rPr>
              <a:t>another </a:t>
            </a:r>
            <a:r>
              <a:rPr sz="1100" spc="-5" dirty="0">
                <a:latin typeface="Times New Roman"/>
                <a:cs typeface="Times New Roman"/>
              </a:rPr>
              <a:t>five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years.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b="1" i="1" spc="-10" dirty="0">
                <a:latin typeface="Times New Roman"/>
                <a:cs typeface="Times New Roman"/>
              </a:rPr>
              <a:t>5/ What </a:t>
            </a:r>
            <a:r>
              <a:rPr sz="1100" b="1" i="1" spc="-5" dirty="0">
                <a:latin typeface="Times New Roman"/>
                <a:cs typeface="Times New Roman"/>
              </a:rPr>
              <a:t>comes</a:t>
            </a:r>
            <a:r>
              <a:rPr sz="1100" b="1" i="1" spc="-15" dirty="0">
                <a:latin typeface="Times New Roman"/>
                <a:cs typeface="Times New Roman"/>
              </a:rPr>
              <a:t> </a:t>
            </a:r>
            <a:r>
              <a:rPr sz="1100" b="1" i="1" spc="-10" dirty="0">
                <a:latin typeface="Times New Roman"/>
                <a:cs typeface="Times New Roman"/>
              </a:rPr>
              <a:t>next?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10" dirty="0">
                <a:latin typeface="Times New Roman"/>
                <a:cs typeface="Times New Roman"/>
              </a:rPr>
              <a:t>Hiring, </a:t>
            </a:r>
            <a:r>
              <a:rPr sz="1100" spc="-5" dirty="0">
                <a:latin typeface="Times New Roman"/>
                <a:cs typeface="Times New Roman"/>
              </a:rPr>
              <a:t>tax, and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reporting.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There is </a:t>
            </a:r>
            <a:r>
              <a:rPr sz="1100" dirty="0">
                <a:latin typeface="Times New Roman"/>
                <a:cs typeface="Times New Roman"/>
              </a:rPr>
              <a:t>no </a:t>
            </a:r>
            <a:r>
              <a:rPr sz="1100" spc="-5" dirty="0">
                <a:latin typeface="Times New Roman"/>
                <a:cs typeface="Times New Roman"/>
              </a:rPr>
              <a:t>cap </a:t>
            </a:r>
            <a:r>
              <a:rPr sz="1100" dirty="0">
                <a:latin typeface="Times New Roman"/>
                <a:cs typeface="Times New Roman"/>
              </a:rPr>
              <a:t>on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number of local </a:t>
            </a:r>
            <a:r>
              <a:rPr sz="1100" spc="-5" dirty="0">
                <a:latin typeface="Times New Roman"/>
                <a:cs typeface="Times New Roman"/>
              </a:rPr>
              <a:t>and </a:t>
            </a:r>
            <a:r>
              <a:rPr sz="1100" spc="-10" dirty="0">
                <a:latin typeface="Times New Roman"/>
                <a:cs typeface="Times New Roman"/>
              </a:rPr>
              <a:t>expatriate employees that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representative office </a:t>
            </a:r>
            <a:r>
              <a:rPr sz="1100" spc="-5" dirty="0">
                <a:latin typeface="Times New Roman"/>
                <a:cs typeface="Times New Roman"/>
              </a:rPr>
              <a:t>can </a:t>
            </a:r>
            <a:r>
              <a:rPr sz="1100" spc="-10" dirty="0">
                <a:latin typeface="Times New Roman"/>
                <a:cs typeface="Times New Roman"/>
              </a:rPr>
              <a:t>hire </a:t>
            </a:r>
            <a:r>
              <a:rPr sz="1100" spc="-5" dirty="0">
                <a:latin typeface="Times New Roman"/>
                <a:cs typeface="Times New Roman"/>
              </a:rPr>
              <a:t>as long as </a:t>
            </a:r>
            <a:r>
              <a:rPr sz="1100" spc="-10" dirty="0">
                <a:latin typeface="Times New Roman"/>
                <a:cs typeface="Times New Roman"/>
              </a:rPr>
              <a:t>their </a:t>
            </a:r>
            <a:r>
              <a:rPr sz="1100" spc="-5" dirty="0">
                <a:latin typeface="Times New Roman"/>
                <a:cs typeface="Times New Roman"/>
              </a:rPr>
              <a:t>employment is </a:t>
            </a:r>
            <a:r>
              <a:rPr sz="1100" spc="-10" dirty="0">
                <a:latin typeface="Times New Roman"/>
                <a:cs typeface="Times New Roman"/>
              </a:rPr>
              <a:t>properly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documented.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13599"/>
              </a:lnSpc>
              <a:spcBef>
                <a:spcPts val="600"/>
              </a:spcBef>
            </a:pPr>
            <a:r>
              <a:rPr sz="1100" spc="-5" dirty="0">
                <a:latin typeface="Times New Roman"/>
                <a:cs typeface="Times New Roman"/>
              </a:rPr>
              <a:t>All </a:t>
            </a:r>
            <a:r>
              <a:rPr sz="1100" spc="-10" dirty="0">
                <a:latin typeface="Times New Roman"/>
                <a:cs typeface="Times New Roman"/>
              </a:rPr>
              <a:t>expatriate hires including </a:t>
            </a:r>
            <a:r>
              <a:rPr sz="1100" spc="-5" dirty="0">
                <a:latin typeface="Times New Roman"/>
                <a:cs typeface="Times New Roman"/>
              </a:rPr>
              <a:t>the chief </a:t>
            </a:r>
            <a:r>
              <a:rPr sz="1100" spc="-10" dirty="0">
                <a:latin typeface="Times New Roman"/>
                <a:cs typeface="Times New Roman"/>
              </a:rPr>
              <a:t>representative </a:t>
            </a:r>
            <a:r>
              <a:rPr sz="1100" spc="-5" dirty="0">
                <a:latin typeface="Times New Roman"/>
                <a:cs typeface="Times New Roman"/>
              </a:rPr>
              <a:t>are </a:t>
            </a:r>
            <a:r>
              <a:rPr sz="1100" spc="-10" dirty="0">
                <a:latin typeface="Times New Roman"/>
                <a:cs typeface="Times New Roman"/>
              </a:rPr>
              <a:t>required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5" dirty="0">
                <a:latin typeface="Times New Roman"/>
                <a:cs typeface="Times New Roman"/>
              </a:rPr>
              <a:t>have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work </a:t>
            </a:r>
            <a:r>
              <a:rPr sz="1100" spc="-10" dirty="0">
                <a:latin typeface="Times New Roman"/>
                <a:cs typeface="Times New Roman"/>
              </a:rPr>
              <a:t>permit. ROs </a:t>
            </a:r>
            <a:r>
              <a:rPr sz="1100" spc="-5" dirty="0">
                <a:latin typeface="Times New Roman"/>
                <a:cs typeface="Times New Roman"/>
              </a:rPr>
              <a:t>can hire staff </a:t>
            </a:r>
            <a:r>
              <a:rPr sz="1100" spc="-10" dirty="0">
                <a:latin typeface="Times New Roman"/>
                <a:cs typeface="Times New Roman"/>
              </a:rPr>
              <a:t>directly or use the assistance </a:t>
            </a:r>
            <a:r>
              <a:rPr sz="1100" dirty="0">
                <a:latin typeface="Times New Roman"/>
                <a:cs typeface="Times New Roman"/>
              </a:rPr>
              <a:t>of </a:t>
            </a:r>
            <a:r>
              <a:rPr sz="1100" spc="-10" dirty="0">
                <a:latin typeface="Times New Roman"/>
                <a:cs typeface="Times New Roman"/>
              </a:rPr>
              <a:t>recruiting  </a:t>
            </a:r>
            <a:r>
              <a:rPr sz="1100" spc="-5" dirty="0">
                <a:latin typeface="Times New Roman"/>
                <a:cs typeface="Times New Roman"/>
              </a:rPr>
              <a:t>agencies.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An </a:t>
            </a:r>
            <a:r>
              <a:rPr sz="1100" dirty="0">
                <a:latin typeface="Times New Roman"/>
                <a:cs typeface="Times New Roman"/>
              </a:rPr>
              <a:t>RO </a:t>
            </a:r>
            <a:r>
              <a:rPr sz="1100" spc="-5" dirty="0">
                <a:latin typeface="Times New Roman"/>
                <a:cs typeface="Times New Roman"/>
              </a:rPr>
              <a:t>is </a:t>
            </a:r>
            <a:r>
              <a:rPr sz="1100" spc="-10" dirty="0">
                <a:latin typeface="Times New Roman"/>
                <a:cs typeface="Times New Roman"/>
              </a:rPr>
              <a:t>not </a:t>
            </a:r>
            <a:r>
              <a:rPr sz="1100" spc="-5" dirty="0">
                <a:latin typeface="Times New Roman"/>
                <a:cs typeface="Times New Roman"/>
              </a:rPr>
              <a:t>subject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Vietnamese corporate </a:t>
            </a:r>
            <a:r>
              <a:rPr sz="1100" spc="-5" dirty="0">
                <a:latin typeface="Times New Roman"/>
                <a:cs typeface="Times New Roman"/>
              </a:rPr>
              <a:t>income tax (CIT). </a:t>
            </a:r>
            <a:r>
              <a:rPr sz="1100" spc="-10" dirty="0">
                <a:latin typeface="Times New Roman"/>
                <a:cs typeface="Times New Roman"/>
              </a:rPr>
              <a:t>However, </a:t>
            </a:r>
            <a:r>
              <a:rPr sz="1100" spc="-5" dirty="0">
                <a:latin typeface="Times New Roman"/>
                <a:cs typeface="Times New Roman"/>
              </a:rPr>
              <a:t>it is </a:t>
            </a:r>
            <a:r>
              <a:rPr sz="1100" spc="-10" dirty="0">
                <a:latin typeface="Times New Roman"/>
                <a:cs typeface="Times New Roman"/>
              </a:rPr>
              <a:t>responsible </a:t>
            </a:r>
            <a:r>
              <a:rPr sz="1100" spc="-5" dirty="0">
                <a:latin typeface="Times New Roman"/>
                <a:cs typeface="Times New Roman"/>
              </a:rPr>
              <a:t>for declaring </a:t>
            </a:r>
            <a:r>
              <a:rPr sz="1100" spc="-10" dirty="0">
                <a:latin typeface="Times New Roman"/>
                <a:cs typeface="Times New Roman"/>
              </a:rPr>
              <a:t>its employees’ personal </a:t>
            </a:r>
            <a:r>
              <a:rPr sz="1100" spc="-5" dirty="0">
                <a:latin typeface="Times New Roman"/>
                <a:cs typeface="Times New Roman"/>
              </a:rPr>
              <a:t>income tax</a:t>
            </a:r>
            <a:r>
              <a:rPr sz="1100" spc="-9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(PIT).</a:t>
            </a:r>
            <a:endParaRPr sz="1100">
              <a:latin typeface="Times New Roman"/>
              <a:cs typeface="Times New Roman"/>
            </a:endParaRPr>
          </a:p>
          <a:p>
            <a:pPr marL="12700" marR="8255">
              <a:lnSpc>
                <a:spcPct val="113599"/>
              </a:lnSpc>
              <a:spcBef>
                <a:spcPts val="600"/>
              </a:spcBef>
            </a:pPr>
            <a:r>
              <a:rPr sz="1100" spc="-10" dirty="0">
                <a:latin typeface="Times New Roman"/>
                <a:cs typeface="Times New Roman"/>
              </a:rPr>
              <a:t>In </a:t>
            </a:r>
            <a:r>
              <a:rPr sz="1100" spc="-5" dirty="0">
                <a:latin typeface="Times New Roman"/>
                <a:cs typeface="Times New Roman"/>
              </a:rPr>
              <a:t>order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5" dirty="0">
                <a:latin typeface="Times New Roman"/>
                <a:cs typeface="Times New Roman"/>
              </a:rPr>
              <a:t>determine </a:t>
            </a:r>
            <a:r>
              <a:rPr sz="1100" spc="-10" dirty="0">
                <a:latin typeface="Times New Roman"/>
                <a:cs typeface="Times New Roman"/>
              </a:rPr>
              <a:t>payable </a:t>
            </a:r>
            <a:r>
              <a:rPr sz="1100" spc="-5" dirty="0">
                <a:latin typeface="Times New Roman"/>
                <a:cs typeface="Times New Roman"/>
              </a:rPr>
              <a:t>tax, </a:t>
            </a:r>
            <a:r>
              <a:rPr sz="1100" spc="-10" dirty="0">
                <a:latin typeface="Times New Roman"/>
                <a:cs typeface="Times New Roman"/>
              </a:rPr>
              <a:t>ROs </a:t>
            </a:r>
            <a:r>
              <a:rPr sz="1100" spc="-5" dirty="0">
                <a:latin typeface="Times New Roman"/>
                <a:cs typeface="Times New Roman"/>
              </a:rPr>
              <a:t>have to </a:t>
            </a:r>
            <a:r>
              <a:rPr sz="1100" spc="-10" dirty="0">
                <a:latin typeface="Times New Roman"/>
                <a:cs typeface="Times New Roman"/>
              </a:rPr>
              <a:t>undertake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tax </a:t>
            </a:r>
            <a:r>
              <a:rPr sz="1100" spc="-10" dirty="0">
                <a:latin typeface="Times New Roman"/>
                <a:cs typeface="Times New Roman"/>
              </a:rPr>
              <a:t>audit </a:t>
            </a:r>
            <a:r>
              <a:rPr sz="1100" spc="-5" dirty="0">
                <a:latin typeface="Times New Roman"/>
                <a:cs typeface="Times New Roman"/>
              </a:rPr>
              <a:t>that </a:t>
            </a:r>
            <a:r>
              <a:rPr sz="1100" spc="-10" dirty="0">
                <a:latin typeface="Times New Roman"/>
                <a:cs typeface="Times New Roman"/>
              </a:rPr>
              <a:t>checks all revenues </a:t>
            </a:r>
            <a:r>
              <a:rPr sz="1100" spc="-5" dirty="0">
                <a:latin typeface="Times New Roman"/>
                <a:cs typeface="Times New Roman"/>
              </a:rPr>
              <a:t>and </a:t>
            </a:r>
            <a:r>
              <a:rPr sz="1100" spc="-10" dirty="0">
                <a:latin typeface="Times New Roman"/>
                <a:cs typeface="Times New Roman"/>
              </a:rPr>
              <a:t>expenses </a:t>
            </a:r>
            <a:r>
              <a:rPr sz="1100" spc="-5" dirty="0">
                <a:latin typeface="Times New Roman"/>
                <a:cs typeface="Times New Roman"/>
              </a:rPr>
              <a:t>during </a:t>
            </a:r>
            <a:r>
              <a:rPr sz="1100" spc="-10" dirty="0">
                <a:latin typeface="Times New Roman"/>
                <a:cs typeface="Times New Roman"/>
              </a:rPr>
              <a:t>the </a:t>
            </a:r>
            <a:r>
              <a:rPr sz="1100" spc="-5" dirty="0">
                <a:latin typeface="Times New Roman"/>
                <a:cs typeface="Times New Roman"/>
              </a:rPr>
              <a:t>tax </a:t>
            </a:r>
            <a:r>
              <a:rPr sz="1100" spc="5" dirty="0">
                <a:latin typeface="Times New Roman"/>
                <a:cs typeface="Times New Roman"/>
              </a:rPr>
              <a:t>term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establish grounds for  </a:t>
            </a:r>
            <a:r>
              <a:rPr sz="1100" spc="-5" dirty="0">
                <a:latin typeface="Times New Roman"/>
                <a:cs typeface="Times New Roman"/>
              </a:rPr>
              <a:t>declaring and paying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tax.</a:t>
            </a:r>
            <a:endParaRPr sz="1100">
              <a:latin typeface="Times New Roman"/>
              <a:cs typeface="Times New Roman"/>
            </a:endParaRPr>
          </a:p>
          <a:p>
            <a:pPr marL="12700" marR="1048385">
              <a:lnSpc>
                <a:spcPts val="2100"/>
              </a:lnSpc>
              <a:spcBef>
                <a:spcPts val="200"/>
              </a:spcBef>
            </a:pPr>
            <a:r>
              <a:rPr sz="1100" spc="-5" dirty="0">
                <a:latin typeface="Times New Roman"/>
                <a:cs typeface="Times New Roman"/>
              </a:rPr>
              <a:t>The RO also </a:t>
            </a:r>
            <a:r>
              <a:rPr sz="1100" spc="-10" dirty="0">
                <a:latin typeface="Times New Roman"/>
                <a:cs typeface="Times New Roman"/>
              </a:rPr>
              <a:t>has </a:t>
            </a:r>
            <a:r>
              <a:rPr sz="1100" spc="-5" dirty="0">
                <a:latin typeface="Times New Roman"/>
                <a:cs typeface="Times New Roman"/>
              </a:rPr>
              <a:t>to send </a:t>
            </a:r>
            <a:r>
              <a:rPr sz="1100" spc="-10" dirty="0">
                <a:latin typeface="Times New Roman"/>
                <a:cs typeface="Times New Roman"/>
              </a:rPr>
              <a:t>reports of </a:t>
            </a:r>
            <a:r>
              <a:rPr sz="1100" spc="-5" dirty="0">
                <a:latin typeface="Times New Roman"/>
                <a:cs typeface="Times New Roman"/>
              </a:rPr>
              <a:t>its </a:t>
            </a:r>
            <a:r>
              <a:rPr sz="1100" spc="-10" dirty="0">
                <a:latin typeface="Times New Roman"/>
                <a:cs typeface="Times New Roman"/>
              </a:rPr>
              <a:t>activities of the previous year </a:t>
            </a:r>
            <a:r>
              <a:rPr sz="1100" spc="-5" dirty="0">
                <a:latin typeface="Times New Roman"/>
                <a:cs typeface="Times New Roman"/>
              </a:rPr>
              <a:t>to the </a:t>
            </a:r>
            <a:r>
              <a:rPr sz="1100" spc="-10" dirty="0">
                <a:latin typeface="Times New Roman"/>
                <a:cs typeface="Times New Roman"/>
              </a:rPr>
              <a:t>Department </a:t>
            </a:r>
            <a:r>
              <a:rPr sz="1100" dirty="0">
                <a:latin typeface="Times New Roman"/>
                <a:cs typeface="Times New Roman"/>
              </a:rPr>
              <a:t>of </a:t>
            </a:r>
            <a:r>
              <a:rPr sz="1100" spc="-10" dirty="0">
                <a:latin typeface="Times New Roman"/>
                <a:cs typeface="Times New Roman"/>
              </a:rPr>
              <a:t>Industry </a:t>
            </a:r>
            <a:r>
              <a:rPr sz="1100" spc="-5" dirty="0">
                <a:latin typeface="Times New Roman"/>
                <a:cs typeface="Times New Roman"/>
              </a:rPr>
              <a:t>and Trade </a:t>
            </a:r>
            <a:r>
              <a:rPr sz="1100" spc="-10" dirty="0">
                <a:latin typeface="Times New Roman"/>
                <a:cs typeface="Times New Roman"/>
              </a:rPr>
              <a:t>before </a:t>
            </a:r>
            <a:r>
              <a:rPr sz="1100" spc="-5" dirty="0">
                <a:latin typeface="Times New Roman"/>
                <a:cs typeface="Times New Roman"/>
              </a:rPr>
              <a:t>January </a:t>
            </a:r>
            <a:r>
              <a:rPr sz="1100" dirty="0">
                <a:latin typeface="Times New Roman"/>
                <a:cs typeface="Times New Roman"/>
              </a:rPr>
              <a:t>30 </a:t>
            </a:r>
            <a:r>
              <a:rPr sz="1100" spc="-10" dirty="0">
                <a:latin typeface="Times New Roman"/>
                <a:cs typeface="Times New Roman"/>
              </a:rPr>
              <a:t>of </a:t>
            </a:r>
            <a:r>
              <a:rPr sz="1100" spc="-5" dirty="0">
                <a:latin typeface="Times New Roman"/>
                <a:cs typeface="Times New Roman"/>
              </a:rPr>
              <a:t>each </a:t>
            </a:r>
            <a:r>
              <a:rPr sz="1100" spc="-10" dirty="0">
                <a:latin typeface="Times New Roman"/>
                <a:cs typeface="Times New Roman"/>
              </a:rPr>
              <a:t>year.  </a:t>
            </a:r>
            <a:r>
              <a:rPr sz="1100" spc="-5" dirty="0">
                <a:latin typeface="Times New Roman"/>
                <a:cs typeface="Times New Roman"/>
              </a:rPr>
              <a:t>Tax risks </a:t>
            </a:r>
            <a:r>
              <a:rPr sz="1100" dirty="0">
                <a:latin typeface="Times New Roman"/>
                <a:cs typeface="Times New Roman"/>
              </a:rPr>
              <a:t>if RO </a:t>
            </a:r>
            <a:r>
              <a:rPr sz="1100" spc="-10" dirty="0">
                <a:latin typeface="Times New Roman"/>
                <a:cs typeface="Times New Roman"/>
              </a:rPr>
              <a:t>viewed </a:t>
            </a:r>
            <a:r>
              <a:rPr sz="1100" spc="-5" dirty="0">
                <a:latin typeface="Times New Roman"/>
                <a:cs typeface="Times New Roman"/>
              </a:rPr>
              <a:t>as </a:t>
            </a:r>
            <a:r>
              <a:rPr sz="1100" spc="-10" dirty="0">
                <a:latin typeface="Times New Roman"/>
                <a:cs typeface="Times New Roman"/>
              </a:rPr>
              <a:t>Permanent</a:t>
            </a:r>
            <a:r>
              <a:rPr sz="1100" spc="-8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Establishment</a:t>
            </a:r>
            <a:endParaRPr sz="1100">
              <a:latin typeface="Times New Roman"/>
              <a:cs typeface="Times New Roman"/>
            </a:endParaRPr>
          </a:p>
          <a:p>
            <a:pPr marL="12700" marR="6985">
              <a:lnSpc>
                <a:spcPct val="113599"/>
              </a:lnSpc>
              <a:spcBef>
                <a:spcPts val="405"/>
              </a:spcBef>
            </a:pPr>
            <a:r>
              <a:rPr sz="1100" spc="-5" dirty="0">
                <a:latin typeface="Times New Roman"/>
                <a:cs typeface="Times New Roman"/>
              </a:rPr>
              <a:t>As discussed </a:t>
            </a:r>
            <a:r>
              <a:rPr sz="1100" spc="-10" dirty="0">
                <a:latin typeface="Times New Roman"/>
                <a:cs typeface="Times New Roman"/>
              </a:rPr>
              <a:t>earlier, </a:t>
            </a:r>
            <a:r>
              <a:rPr sz="1100" spc="-5" dirty="0">
                <a:latin typeface="Times New Roman"/>
                <a:cs typeface="Times New Roman"/>
              </a:rPr>
              <a:t>an </a:t>
            </a:r>
            <a:r>
              <a:rPr sz="1100" dirty="0">
                <a:latin typeface="Times New Roman"/>
                <a:cs typeface="Times New Roman"/>
              </a:rPr>
              <a:t>RO is </a:t>
            </a:r>
            <a:r>
              <a:rPr sz="1100" spc="-5" dirty="0">
                <a:latin typeface="Times New Roman"/>
                <a:cs typeface="Times New Roman"/>
              </a:rPr>
              <a:t>only </a:t>
            </a:r>
            <a:r>
              <a:rPr sz="1100" spc="-10" dirty="0">
                <a:latin typeface="Times New Roman"/>
                <a:cs typeface="Times New Roman"/>
              </a:rPr>
              <a:t>permitted </a:t>
            </a:r>
            <a:r>
              <a:rPr sz="1100" spc="-5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do market </a:t>
            </a:r>
            <a:r>
              <a:rPr sz="1100" spc="-5" dirty="0">
                <a:latin typeface="Times New Roman"/>
                <a:cs typeface="Times New Roman"/>
              </a:rPr>
              <a:t>research </a:t>
            </a:r>
            <a:r>
              <a:rPr sz="1100" spc="-10" dirty="0">
                <a:latin typeface="Times New Roman"/>
                <a:cs typeface="Times New Roman"/>
              </a:rPr>
              <a:t>activities </a:t>
            </a:r>
            <a:r>
              <a:rPr sz="1100" spc="-5" dirty="0">
                <a:latin typeface="Times New Roman"/>
                <a:cs typeface="Times New Roman"/>
              </a:rPr>
              <a:t>and </a:t>
            </a:r>
            <a:r>
              <a:rPr sz="1100" spc="-10" dirty="0">
                <a:latin typeface="Times New Roman"/>
                <a:cs typeface="Times New Roman"/>
              </a:rPr>
              <a:t>act </a:t>
            </a:r>
            <a:r>
              <a:rPr sz="1100" spc="-5" dirty="0">
                <a:latin typeface="Times New Roman"/>
                <a:cs typeface="Times New Roman"/>
              </a:rPr>
              <a:t>as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liaison </a:t>
            </a:r>
            <a:r>
              <a:rPr sz="1100" spc="-10" dirty="0">
                <a:latin typeface="Times New Roman"/>
                <a:cs typeface="Times New Roman"/>
              </a:rPr>
              <a:t>office for its </a:t>
            </a:r>
            <a:r>
              <a:rPr sz="1100" spc="-5" dirty="0">
                <a:latin typeface="Times New Roman"/>
                <a:cs typeface="Times New Roman"/>
              </a:rPr>
              <a:t>parent company. </a:t>
            </a:r>
            <a:r>
              <a:rPr sz="1100" spc="-10" dirty="0">
                <a:latin typeface="Times New Roman"/>
                <a:cs typeface="Times New Roman"/>
              </a:rPr>
              <a:t>It cannot </a:t>
            </a:r>
            <a:r>
              <a:rPr sz="1100" spc="-5" dirty="0">
                <a:latin typeface="Times New Roman"/>
                <a:cs typeface="Times New Roman"/>
              </a:rPr>
              <a:t>engage </a:t>
            </a:r>
            <a:r>
              <a:rPr sz="1100" dirty="0">
                <a:latin typeface="Times New Roman"/>
                <a:cs typeface="Times New Roman"/>
              </a:rPr>
              <a:t>in </a:t>
            </a:r>
            <a:r>
              <a:rPr sz="1100" spc="-10" dirty="0">
                <a:latin typeface="Times New Roman"/>
                <a:cs typeface="Times New Roman"/>
              </a:rPr>
              <a:t>commercial  activities or support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parent </a:t>
            </a:r>
            <a:r>
              <a:rPr sz="1100" spc="-5" dirty="0">
                <a:latin typeface="Times New Roman"/>
                <a:cs typeface="Times New Roman"/>
              </a:rPr>
              <a:t>company </a:t>
            </a:r>
            <a:r>
              <a:rPr sz="1100" spc="-10" dirty="0">
                <a:latin typeface="Times New Roman"/>
                <a:cs typeface="Times New Roman"/>
              </a:rPr>
              <a:t>with its commercial activities </a:t>
            </a:r>
            <a:r>
              <a:rPr sz="1100" spc="-5" dirty="0">
                <a:latin typeface="Times New Roman"/>
                <a:cs typeface="Times New Roman"/>
              </a:rPr>
              <a:t>in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Vietnam.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dirty="0">
                <a:latin typeface="Times New Roman"/>
                <a:cs typeface="Times New Roman"/>
              </a:rPr>
              <a:t>A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Permanent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Establishment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(PE)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is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defined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as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per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local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laws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as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well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as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the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double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tax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avoidance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(DTA)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agreement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between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Vietnam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and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other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countries.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131" y="536803"/>
            <a:ext cx="8849995" cy="185483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80"/>
              </a:spcBef>
            </a:pPr>
            <a:r>
              <a:rPr sz="1100" spc="-10" dirty="0">
                <a:latin typeface="Times New Roman"/>
                <a:cs typeface="Times New Roman"/>
              </a:rPr>
              <a:t>Generally, the </a:t>
            </a:r>
            <a:r>
              <a:rPr sz="1100" dirty="0">
                <a:latin typeface="Times New Roman"/>
                <a:cs typeface="Times New Roman"/>
              </a:rPr>
              <a:t>PE </a:t>
            </a:r>
            <a:r>
              <a:rPr sz="1100" spc="-10" dirty="0">
                <a:latin typeface="Times New Roman"/>
                <a:cs typeface="Times New Roman"/>
              </a:rPr>
              <a:t>definition under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DTA takes precedence over </a:t>
            </a:r>
            <a:r>
              <a:rPr sz="1100" spc="-10" dirty="0">
                <a:latin typeface="Times New Roman"/>
                <a:cs typeface="Times New Roman"/>
              </a:rPr>
              <a:t>domestic</a:t>
            </a:r>
            <a:r>
              <a:rPr sz="1100" spc="-1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regulations.</a:t>
            </a:r>
            <a:endParaRPr sz="11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13599"/>
              </a:lnSpc>
              <a:spcBef>
                <a:spcPts val="600"/>
              </a:spcBef>
            </a:pPr>
            <a:r>
              <a:rPr sz="1100" spc="-10" dirty="0">
                <a:latin typeface="Times New Roman"/>
                <a:cs typeface="Times New Roman"/>
              </a:rPr>
              <a:t>If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foreign business wants </a:t>
            </a:r>
            <a:r>
              <a:rPr sz="1100" spc="-5" dirty="0">
                <a:latin typeface="Times New Roman"/>
                <a:cs typeface="Times New Roman"/>
              </a:rPr>
              <a:t>to convert the </a:t>
            </a:r>
            <a:r>
              <a:rPr sz="1100" dirty="0">
                <a:latin typeface="Times New Roman"/>
                <a:cs typeface="Times New Roman"/>
              </a:rPr>
              <a:t>RO </a:t>
            </a:r>
            <a:r>
              <a:rPr sz="1100" spc="-5" dirty="0">
                <a:latin typeface="Times New Roman"/>
                <a:cs typeface="Times New Roman"/>
              </a:rPr>
              <a:t>into </a:t>
            </a:r>
            <a:r>
              <a:rPr sz="1100" dirty="0">
                <a:latin typeface="Times New Roman"/>
                <a:cs typeface="Times New Roman"/>
              </a:rPr>
              <a:t>a PE </a:t>
            </a:r>
            <a:r>
              <a:rPr sz="1100" spc="-5" dirty="0">
                <a:latin typeface="Times New Roman"/>
                <a:cs typeface="Times New Roman"/>
              </a:rPr>
              <a:t>but has been </a:t>
            </a:r>
            <a:r>
              <a:rPr sz="1100" spc="-10" dirty="0">
                <a:latin typeface="Times New Roman"/>
                <a:cs typeface="Times New Roman"/>
              </a:rPr>
              <a:t>carrying out activities </a:t>
            </a:r>
            <a:r>
              <a:rPr sz="1100" spc="-5" dirty="0">
                <a:latin typeface="Times New Roman"/>
                <a:cs typeface="Times New Roman"/>
              </a:rPr>
              <a:t>as </a:t>
            </a:r>
            <a:r>
              <a:rPr sz="1100" spc="-10" dirty="0">
                <a:latin typeface="Times New Roman"/>
                <a:cs typeface="Times New Roman"/>
              </a:rPr>
              <a:t>per </a:t>
            </a:r>
            <a:r>
              <a:rPr sz="1100" spc="-5" dirty="0">
                <a:latin typeface="Times New Roman"/>
                <a:cs typeface="Times New Roman"/>
              </a:rPr>
              <a:t>local laws, it </a:t>
            </a:r>
            <a:r>
              <a:rPr sz="1100" dirty="0">
                <a:latin typeface="Times New Roman"/>
                <a:cs typeface="Times New Roman"/>
              </a:rPr>
              <a:t>could </a:t>
            </a:r>
            <a:r>
              <a:rPr sz="1100" spc="-10" dirty="0">
                <a:latin typeface="Times New Roman"/>
                <a:cs typeface="Times New Roman"/>
              </a:rPr>
              <a:t>activate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licensing risk. </a:t>
            </a:r>
            <a:r>
              <a:rPr sz="1100" spc="-10" dirty="0">
                <a:latin typeface="Times New Roman"/>
                <a:cs typeface="Times New Roman"/>
              </a:rPr>
              <a:t>Therefore,  foreign businesses </a:t>
            </a:r>
            <a:r>
              <a:rPr sz="1100" spc="-5" dirty="0">
                <a:latin typeface="Times New Roman"/>
                <a:cs typeface="Times New Roman"/>
              </a:rPr>
              <a:t>should </a:t>
            </a:r>
            <a:r>
              <a:rPr sz="1100" spc="-10" dirty="0">
                <a:latin typeface="Times New Roman"/>
                <a:cs typeface="Times New Roman"/>
              </a:rPr>
              <a:t>ensure </a:t>
            </a:r>
            <a:r>
              <a:rPr sz="1100" spc="-5" dirty="0">
                <a:latin typeface="Times New Roman"/>
                <a:cs typeface="Times New Roman"/>
              </a:rPr>
              <a:t>that their </a:t>
            </a:r>
            <a:r>
              <a:rPr sz="1100" dirty="0">
                <a:latin typeface="Times New Roman"/>
                <a:cs typeface="Times New Roman"/>
              </a:rPr>
              <a:t>RO </a:t>
            </a:r>
            <a:r>
              <a:rPr sz="1100" spc="-10" dirty="0">
                <a:latin typeface="Times New Roman"/>
                <a:cs typeface="Times New Roman"/>
              </a:rPr>
              <a:t>performs activities </a:t>
            </a:r>
            <a:r>
              <a:rPr sz="1100" spc="-5" dirty="0">
                <a:latin typeface="Times New Roman"/>
                <a:cs typeface="Times New Roman"/>
              </a:rPr>
              <a:t>as per the </a:t>
            </a:r>
            <a:r>
              <a:rPr sz="1100" spc="-10" dirty="0">
                <a:latin typeface="Times New Roman"/>
                <a:cs typeface="Times New Roman"/>
              </a:rPr>
              <a:t>DTA guidelines. In addition, </a:t>
            </a:r>
            <a:r>
              <a:rPr sz="1100" spc="-5" dirty="0">
                <a:latin typeface="Times New Roman"/>
                <a:cs typeface="Times New Roman"/>
              </a:rPr>
              <a:t>if the </a:t>
            </a:r>
            <a:r>
              <a:rPr sz="1100" dirty="0">
                <a:latin typeface="Times New Roman"/>
                <a:cs typeface="Times New Roman"/>
              </a:rPr>
              <a:t>RO </a:t>
            </a:r>
            <a:r>
              <a:rPr sz="1100" spc="-10" dirty="0">
                <a:latin typeface="Times New Roman"/>
                <a:cs typeface="Times New Roman"/>
              </a:rPr>
              <a:t>performs activities </a:t>
            </a:r>
            <a:r>
              <a:rPr sz="1100" spc="-5" dirty="0">
                <a:latin typeface="Times New Roman"/>
                <a:cs typeface="Times New Roman"/>
              </a:rPr>
              <a:t>that are </a:t>
            </a:r>
            <a:r>
              <a:rPr sz="1100" spc="-10" dirty="0">
                <a:latin typeface="Times New Roman"/>
                <a:cs typeface="Times New Roman"/>
              </a:rPr>
              <a:t>outside its  </a:t>
            </a:r>
            <a:r>
              <a:rPr sz="1100" spc="-5" dirty="0">
                <a:latin typeface="Times New Roman"/>
                <a:cs typeface="Times New Roman"/>
              </a:rPr>
              <a:t>scope, it may </a:t>
            </a:r>
            <a:r>
              <a:rPr sz="1100" spc="-10" dirty="0">
                <a:latin typeface="Times New Roman"/>
                <a:cs typeface="Times New Roman"/>
              </a:rPr>
              <a:t>be </a:t>
            </a:r>
            <a:r>
              <a:rPr sz="1100" spc="-5" dirty="0">
                <a:latin typeface="Times New Roman"/>
                <a:cs typeface="Times New Roman"/>
              </a:rPr>
              <a:t>subject to </a:t>
            </a:r>
            <a:r>
              <a:rPr sz="1100" spc="-10" dirty="0">
                <a:latin typeface="Times New Roman"/>
                <a:cs typeface="Times New Roman"/>
              </a:rPr>
              <a:t>additional </a:t>
            </a:r>
            <a:r>
              <a:rPr sz="1100" spc="-5" dirty="0">
                <a:latin typeface="Times New Roman"/>
                <a:cs typeface="Times New Roman"/>
              </a:rPr>
              <a:t>tax </a:t>
            </a:r>
            <a:r>
              <a:rPr sz="1100" dirty="0">
                <a:latin typeface="Times New Roman"/>
                <a:cs typeface="Times New Roman"/>
              </a:rPr>
              <a:t>in</a:t>
            </a:r>
            <a:r>
              <a:rPr sz="1100" spc="-9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Vietnam.</a:t>
            </a:r>
            <a:endParaRPr sz="11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3900"/>
              </a:lnSpc>
              <a:spcBef>
                <a:spcPts val="595"/>
              </a:spcBef>
            </a:pP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avoid </a:t>
            </a:r>
            <a:r>
              <a:rPr sz="1100" dirty="0">
                <a:latin typeface="Times New Roman"/>
                <a:cs typeface="Times New Roman"/>
              </a:rPr>
              <a:t>any </a:t>
            </a:r>
            <a:r>
              <a:rPr sz="1100" spc="-5" dirty="0">
                <a:latin typeface="Times New Roman"/>
                <a:cs typeface="Times New Roman"/>
              </a:rPr>
              <a:t>licensing </a:t>
            </a:r>
            <a:r>
              <a:rPr sz="1100" spc="-10" dirty="0">
                <a:latin typeface="Times New Roman"/>
                <a:cs typeface="Times New Roman"/>
              </a:rPr>
              <a:t>or </a:t>
            </a:r>
            <a:r>
              <a:rPr sz="1100" spc="-5" dirty="0">
                <a:latin typeface="Times New Roman"/>
                <a:cs typeface="Times New Roman"/>
              </a:rPr>
              <a:t>tax risks </a:t>
            </a:r>
            <a:r>
              <a:rPr sz="1100" dirty="0">
                <a:latin typeface="Times New Roman"/>
                <a:cs typeface="Times New Roman"/>
              </a:rPr>
              <a:t>in </a:t>
            </a:r>
            <a:r>
              <a:rPr sz="1100" spc="-5" dirty="0">
                <a:latin typeface="Times New Roman"/>
                <a:cs typeface="Times New Roman"/>
              </a:rPr>
              <a:t>case the </a:t>
            </a:r>
            <a:r>
              <a:rPr sz="1100" dirty="0">
                <a:latin typeface="Times New Roman"/>
                <a:cs typeface="Times New Roman"/>
              </a:rPr>
              <a:t>RO </a:t>
            </a:r>
            <a:r>
              <a:rPr sz="1100" spc="-5" dirty="0">
                <a:latin typeface="Times New Roman"/>
                <a:cs typeface="Times New Roman"/>
              </a:rPr>
              <a:t>is </a:t>
            </a:r>
            <a:r>
              <a:rPr sz="1100" spc="-10" dirty="0">
                <a:latin typeface="Times New Roman"/>
                <a:cs typeface="Times New Roman"/>
              </a:rPr>
              <a:t>treated </a:t>
            </a:r>
            <a:r>
              <a:rPr sz="1100" dirty="0">
                <a:latin typeface="Times New Roman"/>
                <a:cs typeface="Times New Roman"/>
              </a:rPr>
              <a:t>as a </a:t>
            </a:r>
            <a:r>
              <a:rPr sz="1100" spc="-5" dirty="0">
                <a:latin typeface="Times New Roman"/>
                <a:cs typeface="Times New Roman"/>
              </a:rPr>
              <a:t>PE, businesses are </a:t>
            </a:r>
            <a:r>
              <a:rPr sz="1100" spc="-10" dirty="0">
                <a:latin typeface="Times New Roman"/>
                <a:cs typeface="Times New Roman"/>
              </a:rPr>
              <a:t>advised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refrain </a:t>
            </a:r>
            <a:r>
              <a:rPr sz="1100" spc="-5" dirty="0">
                <a:latin typeface="Times New Roman"/>
                <a:cs typeface="Times New Roman"/>
              </a:rPr>
              <a:t>from getting </a:t>
            </a:r>
            <a:r>
              <a:rPr sz="1100" spc="-10" dirty="0">
                <a:latin typeface="Times New Roman"/>
                <a:cs typeface="Times New Roman"/>
              </a:rPr>
              <a:t>their ROs involved </a:t>
            </a:r>
            <a:r>
              <a:rPr sz="1100" spc="-5" dirty="0">
                <a:latin typeface="Times New Roman"/>
                <a:cs typeface="Times New Roman"/>
              </a:rPr>
              <a:t>in buying and selling  </a:t>
            </a:r>
            <a:r>
              <a:rPr sz="1100" spc="-10" dirty="0">
                <a:latin typeface="Times New Roman"/>
                <a:cs typeface="Times New Roman"/>
              </a:rPr>
              <a:t>activities between </a:t>
            </a:r>
            <a:r>
              <a:rPr sz="1100" spc="-5" dirty="0">
                <a:latin typeface="Times New Roman"/>
                <a:cs typeface="Times New Roman"/>
              </a:rPr>
              <a:t>two parties </a:t>
            </a:r>
            <a:r>
              <a:rPr sz="1100" dirty="0">
                <a:latin typeface="Times New Roman"/>
                <a:cs typeface="Times New Roman"/>
              </a:rPr>
              <a:t>or any </a:t>
            </a:r>
            <a:r>
              <a:rPr sz="1100" spc="-10" dirty="0">
                <a:latin typeface="Times New Roman"/>
                <a:cs typeface="Times New Roman"/>
              </a:rPr>
              <a:t>other activities generating</a:t>
            </a:r>
            <a:r>
              <a:rPr sz="1100" spc="-10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revenue.</a:t>
            </a:r>
            <a:endParaRPr sz="11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13599"/>
              </a:lnSpc>
              <a:spcBef>
                <a:spcPts val="600"/>
              </a:spcBef>
            </a:pPr>
            <a:r>
              <a:rPr sz="1100" spc="-10" dirty="0">
                <a:latin typeface="Times New Roman"/>
                <a:cs typeface="Times New Roman"/>
              </a:rPr>
              <a:t>Foreign investors </a:t>
            </a:r>
            <a:r>
              <a:rPr sz="1100" spc="-5" dirty="0">
                <a:latin typeface="Times New Roman"/>
                <a:cs typeface="Times New Roman"/>
              </a:rPr>
              <a:t>looking to </a:t>
            </a:r>
            <a:r>
              <a:rPr sz="1100" spc="-10" dirty="0">
                <a:latin typeface="Times New Roman"/>
                <a:cs typeface="Times New Roman"/>
              </a:rPr>
              <a:t>establish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presence in Vietnam should use the </a:t>
            </a:r>
            <a:r>
              <a:rPr sz="1100" spc="-10" dirty="0">
                <a:latin typeface="Times New Roman"/>
                <a:cs typeface="Times New Roman"/>
              </a:rPr>
              <a:t>services of registered local advisors </a:t>
            </a:r>
            <a:r>
              <a:rPr sz="1100" spc="-5" dirty="0">
                <a:latin typeface="Times New Roman"/>
                <a:cs typeface="Times New Roman"/>
              </a:rPr>
              <a:t>who can </a:t>
            </a:r>
            <a:r>
              <a:rPr sz="1100" spc="-10" dirty="0">
                <a:latin typeface="Times New Roman"/>
                <a:cs typeface="Times New Roman"/>
              </a:rPr>
              <a:t>ensure their set </a:t>
            </a:r>
            <a:r>
              <a:rPr sz="1100" dirty="0">
                <a:latin typeface="Times New Roman"/>
                <a:cs typeface="Times New Roman"/>
              </a:rPr>
              <a:t>up </a:t>
            </a:r>
            <a:r>
              <a:rPr sz="1100" spc="-10" dirty="0">
                <a:latin typeface="Times New Roman"/>
                <a:cs typeface="Times New Roman"/>
              </a:rPr>
              <a:t>process </a:t>
            </a:r>
            <a:r>
              <a:rPr sz="1100" spc="10" dirty="0">
                <a:latin typeface="Times New Roman"/>
                <a:cs typeface="Times New Roman"/>
              </a:rPr>
              <a:t>is </a:t>
            </a:r>
            <a:r>
              <a:rPr sz="1100" spc="-10" dirty="0">
                <a:latin typeface="Times New Roman"/>
                <a:cs typeface="Times New Roman"/>
              </a:rPr>
              <a:t>accurate  while </a:t>
            </a:r>
            <a:r>
              <a:rPr sz="1100" spc="-5" dirty="0">
                <a:latin typeface="Times New Roman"/>
                <a:cs typeface="Times New Roman"/>
              </a:rPr>
              <a:t>complying </a:t>
            </a:r>
            <a:r>
              <a:rPr sz="1100" spc="-10" dirty="0">
                <a:latin typeface="Times New Roman"/>
                <a:cs typeface="Times New Roman"/>
              </a:rPr>
              <a:t>with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relevant DTAs </a:t>
            </a:r>
            <a:r>
              <a:rPr sz="1100" spc="-5" dirty="0">
                <a:latin typeface="Times New Roman"/>
                <a:cs typeface="Times New Roman"/>
              </a:rPr>
              <a:t>and </a:t>
            </a:r>
            <a:r>
              <a:rPr sz="1100" spc="-10" dirty="0">
                <a:latin typeface="Times New Roman"/>
                <a:cs typeface="Times New Roman"/>
              </a:rPr>
              <a:t>local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regulations.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90600" y="4112514"/>
            <a:ext cx="2778125" cy="2288540"/>
            <a:chOff x="990600" y="4112514"/>
            <a:chExt cx="2778125" cy="2288540"/>
          </a:xfrm>
        </p:grpSpPr>
        <p:sp>
          <p:nvSpPr>
            <p:cNvPr id="3" name="object 3"/>
            <p:cNvSpPr/>
            <p:nvPr/>
          </p:nvSpPr>
          <p:spPr>
            <a:xfrm>
              <a:off x="990600" y="4650727"/>
              <a:ext cx="2769616" cy="990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65295" y="4112514"/>
              <a:ext cx="0" cy="2288540"/>
            </a:xfrm>
            <a:custGeom>
              <a:avLst/>
              <a:gdLst/>
              <a:ahLst/>
              <a:cxnLst/>
              <a:rect l="l" t="t" r="r" b="b"/>
              <a:pathLst>
                <a:path h="2288540">
                  <a:moveTo>
                    <a:pt x="0" y="0"/>
                  </a:moveTo>
                  <a:lnTo>
                    <a:pt x="0" y="2288286"/>
                  </a:lnTo>
                </a:path>
              </a:pathLst>
            </a:custGeom>
            <a:ln w="6096">
              <a:solidFill>
                <a:srgbClr val="2456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713732" y="5408676"/>
            <a:ext cx="2706623" cy="3185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57217" y="5906020"/>
            <a:ext cx="409143" cy="4142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20895" y="4202429"/>
            <a:ext cx="2611755" cy="2072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Times New Roman"/>
                <a:cs typeface="Times New Roman"/>
              </a:rPr>
              <a:t>https://vn-eu-tradehub.c</a:t>
            </a:r>
            <a:r>
              <a:rPr sz="1200" spc="-20" dirty="0">
                <a:latin typeface="Arial"/>
                <a:cs typeface="Arial"/>
              </a:rPr>
              <a:t>-</a:t>
            </a:r>
            <a:r>
              <a:rPr sz="1200" spc="-20" dirty="0">
                <a:latin typeface="Times New Roman"/>
                <a:cs typeface="Times New Roman"/>
              </a:rPr>
              <a:t>om/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Times New Roman"/>
              <a:cs typeface="Times New Roman"/>
            </a:endParaRPr>
          </a:p>
          <a:p>
            <a:pPr marL="93345">
              <a:lnSpc>
                <a:spcPct val="100000"/>
              </a:lnSpc>
            </a:pPr>
            <a:r>
              <a:rPr sz="1200" spc="-5" dirty="0">
                <a:latin typeface="Arial"/>
                <a:cs typeface="Arial"/>
                <a:hlinkClick r:id="rId5"/>
              </a:rPr>
              <a:t>BE@moit.gov.vn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Arial"/>
              <a:cs typeface="Arial"/>
            </a:endParaRPr>
          </a:p>
          <a:p>
            <a:pPr marL="93345">
              <a:lnSpc>
                <a:spcPts val="1410"/>
              </a:lnSpc>
            </a:pPr>
            <a:r>
              <a:rPr sz="1200" spc="-5" dirty="0">
                <a:solidFill>
                  <a:srgbClr val="1C1D20"/>
                </a:solidFill>
                <a:latin typeface="Times New Roman"/>
                <a:cs typeface="Times New Roman"/>
              </a:rPr>
              <a:t>Viet-Nam-Trade-Office-to-Belgium-EU-</a:t>
            </a:r>
            <a:endParaRPr sz="1200">
              <a:latin typeface="Times New Roman"/>
              <a:cs typeface="Times New Roman"/>
            </a:endParaRPr>
          </a:p>
          <a:p>
            <a:pPr marL="93345">
              <a:lnSpc>
                <a:spcPts val="1410"/>
              </a:lnSpc>
            </a:pPr>
            <a:r>
              <a:rPr sz="1200" spc="-5" dirty="0">
                <a:solidFill>
                  <a:srgbClr val="1C1D20"/>
                </a:solidFill>
                <a:latin typeface="Times New Roman"/>
                <a:cs typeface="Times New Roman"/>
              </a:rPr>
              <a:t>and-Luxembourg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1200" spc="-5" dirty="0">
                <a:latin typeface="Arial"/>
                <a:cs typeface="Arial"/>
              </a:rPr>
              <a:t>@ </a:t>
            </a:r>
            <a:r>
              <a:rPr sz="1200" spc="-5" dirty="0">
                <a:latin typeface="Arial"/>
                <a:cs typeface="Arial"/>
                <a:hlinkClick r:id="rId6"/>
              </a:rPr>
              <a:t>Vietnam</a:t>
            </a:r>
            <a:r>
              <a:rPr sz="1200" spc="-55" dirty="0">
                <a:latin typeface="Arial"/>
                <a:cs typeface="Arial"/>
                <a:hlinkClick r:id="rId6"/>
              </a:rPr>
              <a:t> </a:t>
            </a:r>
            <a:r>
              <a:rPr sz="1200" spc="-5" dirty="0">
                <a:latin typeface="Arial"/>
                <a:cs typeface="Arial"/>
                <a:hlinkClick r:id="rId6"/>
              </a:rPr>
              <a:t>Eu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57217" y="5312905"/>
            <a:ext cx="409143" cy="4142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4157217" y="4715128"/>
            <a:ext cx="407670" cy="414655"/>
            <a:chOff x="4157217" y="4715128"/>
            <a:chExt cx="407670" cy="414655"/>
          </a:xfrm>
        </p:grpSpPr>
        <p:sp>
          <p:nvSpPr>
            <p:cNvPr id="10" name="object 10"/>
            <p:cNvSpPr/>
            <p:nvPr/>
          </p:nvSpPr>
          <p:spPr>
            <a:xfrm>
              <a:off x="4157217" y="4715128"/>
              <a:ext cx="407670" cy="414655"/>
            </a:xfrm>
            <a:custGeom>
              <a:avLst/>
              <a:gdLst/>
              <a:ahLst/>
              <a:cxnLst/>
              <a:rect l="l" t="t" r="r" b="b"/>
              <a:pathLst>
                <a:path w="407670" h="414654">
                  <a:moveTo>
                    <a:pt x="203835" y="0"/>
                  </a:moveTo>
                  <a:lnTo>
                    <a:pt x="157074" y="5468"/>
                  </a:lnTo>
                  <a:lnTo>
                    <a:pt x="114161" y="21045"/>
                  </a:lnTo>
                  <a:lnTo>
                    <a:pt x="76315" y="45486"/>
                  </a:lnTo>
                  <a:lnTo>
                    <a:pt x="44756" y="77547"/>
                  </a:lnTo>
                  <a:lnTo>
                    <a:pt x="20705" y="115984"/>
                  </a:lnTo>
                  <a:lnTo>
                    <a:pt x="5379" y="159553"/>
                  </a:lnTo>
                  <a:lnTo>
                    <a:pt x="0" y="207010"/>
                  </a:lnTo>
                  <a:lnTo>
                    <a:pt x="5379" y="254513"/>
                  </a:lnTo>
                  <a:lnTo>
                    <a:pt x="20705" y="298116"/>
                  </a:lnTo>
                  <a:lnTo>
                    <a:pt x="44756" y="336575"/>
                  </a:lnTo>
                  <a:lnTo>
                    <a:pt x="76315" y="368650"/>
                  </a:lnTo>
                  <a:lnTo>
                    <a:pt x="114161" y="393098"/>
                  </a:lnTo>
                  <a:lnTo>
                    <a:pt x="157074" y="408677"/>
                  </a:lnTo>
                  <a:lnTo>
                    <a:pt x="203835" y="414147"/>
                  </a:lnTo>
                  <a:lnTo>
                    <a:pt x="250555" y="408677"/>
                  </a:lnTo>
                  <a:lnTo>
                    <a:pt x="293453" y="393098"/>
                  </a:lnTo>
                  <a:lnTo>
                    <a:pt x="331301" y="368650"/>
                  </a:lnTo>
                  <a:lnTo>
                    <a:pt x="362873" y="336575"/>
                  </a:lnTo>
                  <a:lnTo>
                    <a:pt x="386942" y="298116"/>
                  </a:lnTo>
                  <a:lnTo>
                    <a:pt x="402283" y="254513"/>
                  </a:lnTo>
                  <a:lnTo>
                    <a:pt x="407670" y="207010"/>
                  </a:lnTo>
                  <a:lnTo>
                    <a:pt x="402283" y="159553"/>
                  </a:lnTo>
                  <a:lnTo>
                    <a:pt x="386942" y="115984"/>
                  </a:lnTo>
                  <a:lnTo>
                    <a:pt x="362873" y="77547"/>
                  </a:lnTo>
                  <a:lnTo>
                    <a:pt x="331301" y="45486"/>
                  </a:lnTo>
                  <a:lnTo>
                    <a:pt x="293453" y="21045"/>
                  </a:lnTo>
                  <a:lnTo>
                    <a:pt x="250555" y="5468"/>
                  </a:lnTo>
                  <a:lnTo>
                    <a:pt x="203835" y="0"/>
                  </a:lnTo>
                  <a:close/>
                </a:path>
              </a:pathLst>
            </a:custGeom>
            <a:solidFill>
              <a:srgbClr val="1DB7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19066" y="4779352"/>
              <a:ext cx="285254" cy="28870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157217" y="4112514"/>
            <a:ext cx="407670" cy="414655"/>
            <a:chOff x="4157217" y="4112514"/>
            <a:chExt cx="407670" cy="414655"/>
          </a:xfrm>
        </p:grpSpPr>
        <p:sp>
          <p:nvSpPr>
            <p:cNvPr id="13" name="object 13"/>
            <p:cNvSpPr/>
            <p:nvPr/>
          </p:nvSpPr>
          <p:spPr>
            <a:xfrm>
              <a:off x="4157217" y="4112514"/>
              <a:ext cx="407670" cy="414655"/>
            </a:xfrm>
            <a:custGeom>
              <a:avLst/>
              <a:gdLst/>
              <a:ahLst/>
              <a:cxnLst/>
              <a:rect l="l" t="t" r="r" b="b"/>
              <a:pathLst>
                <a:path w="407670" h="414654">
                  <a:moveTo>
                    <a:pt x="203835" y="0"/>
                  </a:moveTo>
                  <a:lnTo>
                    <a:pt x="157074" y="5469"/>
                  </a:lnTo>
                  <a:lnTo>
                    <a:pt x="114161" y="21048"/>
                  </a:lnTo>
                  <a:lnTo>
                    <a:pt x="76315" y="45496"/>
                  </a:lnTo>
                  <a:lnTo>
                    <a:pt x="44756" y="77571"/>
                  </a:lnTo>
                  <a:lnTo>
                    <a:pt x="20705" y="116030"/>
                  </a:lnTo>
                  <a:lnTo>
                    <a:pt x="5379" y="159633"/>
                  </a:lnTo>
                  <a:lnTo>
                    <a:pt x="0" y="207137"/>
                  </a:lnTo>
                  <a:lnTo>
                    <a:pt x="5379" y="254640"/>
                  </a:lnTo>
                  <a:lnTo>
                    <a:pt x="20705" y="298243"/>
                  </a:lnTo>
                  <a:lnTo>
                    <a:pt x="44756" y="336702"/>
                  </a:lnTo>
                  <a:lnTo>
                    <a:pt x="76315" y="368777"/>
                  </a:lnTo>
                  <a:lnTo>
                    <a:pt x="114161" y="393225"/>
                  </a:lnTo>
                  <a:lnTo>
                    <a:pt x="157074" y="408804"/>
                  </a:lnTo>
                  <a:lnTo>
                    <a:pt x="203835" y="414274"/>
                  </a:lnTo>
                  <a:lnTo>
                    <a:pt x="250555" y="408804"/>
                  </a:lnTo>
                  <a:lnTo>
                    <a:pt x="293453" y="393225"/>
                  </a:lnTo>
                  <a:lnTo>
                    <a:pt x="331301" y="368777"/>
                  </a:lnTo>
                  <a:lnTo>
                    <a:pt x="362873" y="336702"/>
                  </a:lnTo>
                  <a:lnTo>
                    <a:pt x="386942" y="298243"/>
                  </a:lnTo>
                  <a:lnTo>
                    <a:pt x="402283" y="254640"/>
                  </a:lnTo>
                  <a:lnTo>
                    <a:pt x="407670" y="207137"/>
                  </a:lnTo>
                  <a:lnTo>
                    <a:pt x="402283" y="159633"/>
                  </a:lnTo>
                  <a:lnTo>
                    <a:pt x="386942" y="116030"/>
                  </a:lnTo>
                  <a:lnTo>
                    <a:pt x="362873" y="77571"/>
                  </a:lnTo>
                  <a:lnTo>
                    <a:pt x="331301" y="45496"/>
                  </a:lnTo>
                  <a:lnTo>
                    <a:pt x="293453" y="21048"/>
                  </a:lnTo>
                  <a:lnTo>
                    <a:pt x="250555" y="5469"/>
                  </a:lnTo>
                  <a:lnTo>
                    <a:pt x="203835" y="0"/>
                  </a:lnTo>
                  <a:close/>
                </a:path>
              </a:pathLst>
            </a:custGeom>
            <a:solidFill>
              <a:srgbClr val="4F70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10430" y="4154843"/>
              <a:ext cx="286689" cy="31225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78204" y="1690242"/>
            <a:ext cx="27870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THANK YOU FOR YOUR ATTENTION</a:t>
            </a:r>
            <a:r>
              <a:rPr sz="1200" b="1" spc="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!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8204" y="1950846"/>
            <a:ext cx="59855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THANK </a:t>
            </a:r>
            <a:r>
              <a:rPr sz="1200" b="1" spc="-15" dirty="0">
                <a:latin typeface="Arial"/>
                <a:cs typeface="Arial"/>
              </a:rPr>
              <a:t>ALL </a:t>
            </a:r>
            <a:r>
              <a:rPr sz="1200" b="1" spc="-5" dirty="0">
                <a:latin typeface="Arial"/>
                <a:cs typeface="Arial"/>
              </a:rPr>
              <a:t>RESEARCHERS </a:t>
            </a:r>
            <a:r>
              <a:rPr sz="1200" b="1" dirty="0">
                <a:latin typeface="Arial"/>
                <a:cs typeface="Arial"/>
              </a:rPr>
              <a:t>FOR </a:t>
            </a:r>
            <a:r>
              <a:rPr sz="1200" b="1" spc="-5" dirty="0">
                <a:latin typeface="Arial"/>
                <a:cs typeface="Arial"/>
              </a:rPr>
              <a:t>YOUR </a:t>
            </a:r>
            <a:r>
              <a:rPr sz="1200" b="1" dirty="0">
                <a:latin typeface="Arial"/>
                <a:cs typeface="Arial"/>
              </a:rPr>
              <a:t>CLOSE </a:t>
            </a:r>
            <a:r>
              <a:rPr sz="1200" b="1" spc="-5" dirty="0">
                <a:latin typeface="Arial"/>
                <a:cs typeface="Arial"/>
              </a:rPr>
              <a:t>COOPERATION </a:t>
            </a:r>
            <a:r>
              <a:rPr sz="1200" b="1" spc="-10" dirty="0">
                <a:latin typeface="Arial"/>
                <a:cs typeface="Arial"/>
              </a:rPr>
              <a:t>AND </a:t>
            </a:r>
            <a:r>
              <a:rPr sz="1200" b="1" dirty="0">
                <a:latin typeface="Arial"/>
                <a:cs typeface="Arial"/>
              </a:rPr>
              <a:t>SUPPORT</a:t>
            </a:r>
            <a:r>
              <a:rPr sz="1200" b="1" spc="8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!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81269" y="2048383"/>
            <a:ext cx="67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  <a:hlinkClick r:id="rId10"/>
              </a:rPr>
              <a:t>.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6" y="4012288"/>
            <a:ext cx="3581401" cy="2546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</TotalTime>
  <Words>5723</Words>
  <Application>Microsoft Office PowerPoint</Application>
  <PresentationFormat>On-screen Show (4:3)</PresentationFormat>
  <Paragraphs>774</Paragraphs>
  <Slides>59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Office Theme</vt:lpstr>
      <vt:lpstr>Why Vietnam: a Destination for your business success?</vt:lpstr>
      <vt:lpstr>WHY VIETNAM ?</vt:lpstr>
      <vt:lpstr>PowerPoint Presentation</vt:lpstr>
      <vt:lpstr>ECONOMIC PERFORMANCE</vt:lpstr>
      <vt:lpstr>FASTEST GROWING ECONOMY</vt:lpstr>
      <vt:lpstr>INDEX OF ECONOMICFREEDOM</vt:lpstr>
      <vt:lpstr>WEF GLOBAL COMPETITIVENESS  REPORT 2021</vt:lpstr>
      <vt:lpstr>IN FOCUS by EUROCHAM:</vt:lpstr>
      <vt:lpstr>WHY VIETNAM? In short answers:</vt:lpstr>
      <vt:lpstr>Viet Nam in your....???</vt:lpstr>
      <vt:lpstr> TRADE WITH VIET NAM:  business with Vietnam, trade for over the WORLD</vt:lpstr>
      <vt:lpstr>FTA in which Vietnam has joined cover most  continents.</vt:lpstr>
      <vt:lpstr>PowerPoint Presentation</vt:lpstr>
      <vt:lpstr>KEY TRADE REGULATIONS</vt:lpstr>
      <vt:lpstr>INVESTMENT INTO VIETNAM:  every prepared, every favorable,   just for you !!!     early birds catch the worm </vt:lpstr>
      <vt:lpstr>INVESTMENT LIMITATIONS</vt:lpstr>
      <vt:lpstr>INVESTMENT LIMITATIONS(CONT)</vt:lpstr>
      <vt:lpstr>INVESTMENT INCENTIVES</vt:lpstr>
      <vt:lpstr>INVESTMENT INCENTIVES(CONT)</vt:lpstr>
      <vt:lpstr>INVESTMENT INCENTIVES(CONT)</vt:lpstr>
      <vt:lpstr>INVESTMENT INCENTIVES(CONT)</vt:lpstr>
      <vt:lpstr>NEW FOCUS IN FDI PROMOTION</vt:lpstr>
      <vt:lpstr>RECENT FAVORABLE  POLICIES FOR FDI-1</vt:lpstr>
      <vt:lpstr>RECENT FAVORABLE</vt:lpstr>
      <vt:lpstr>INVESTMENT DISPUTESETTLEMENT</vt:lpstr>
      <vt:lpstr>FDI ANNEX: ENTRY METHODS</vt:lpstr>
      <vt:lpstr>ENTRY METHODS (CONT)</vt:lpstr>
      <vt:lpstr>ENTRY METHODS (CONT)</vt:lpstr>
      <vt:lpstr>ENTRY METHODS (CONT)</vt:lpstr>
      <vt:lpstr>ENTRY METHODS (CONT)</vt:lpstr>
      <vt:lpstr>ANNEX: COMPANY FORMATION</vt:lpstr>
      <vt:lpstr>COMPANY FORMATION (CONT)</vt:lpstr>
      <vt:lpstr>COMPANY FORMATION (CONT)</vt:lpstr>
      <vt:lpstr>COMPANY FORMATION (CONT)</vt:lpstr>
      <vt:lpstr>ANNEX COUNTRY FACT</vt:lpstr>
      <vt:lpstr>Airport</vt:lpstr>
      <vt:lpstr>Seaport</vt:lpstr>
      <vt:lpstr>Coastal Economic Zones</vt:lpstr>
      <vt:lpstr>LAND</vt:lpstr>
      <vt:lpstr>TAXES</vt:lpstr>
      <vt:lpstr>CAPITAL MARKETS &amp; SECURITIES</vt:lpstr>
      <vt:lpstr>INTELLECTUAL PROPERTY</vt:lpstr>
      <vt:lpstr>Vietnam's Commitments at COP26</vt:lpstr>
      <vt:lpstr>National Strategy on green development  period 2021 – 2030 vision 2050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Leaders</dc:title>
  <dc:creator>Tuan A. Phung;HienNguyen</dc:creator>
  <cp:lastModifiedBy>Tran Quan</cp:lastModifiedBy>
  <cp:revision>36</cp:revision>
  <dcterms:created xsi:type="dcterms:W3CDTF">2022-04-25T14:36:08Z</dcterms:created>
  <dcterms:modified xsi:type="dcterms:W3CDTF">2024-04-15T14:58:32Z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2022-04-25T00:00:00Z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2022-04-25T00:00:00Z</vt:filetime>
  </property>
</Properties>
</file>