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6.jpg" ContentType="image/jpeg"/>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media/image51.jpg" ContentType="image/jpeg"/>
  <Override PartName="/ppt/media/image53.jpg" ContentType="image/jpeg"/>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media/image112.jpg" ContentType="image/jpeg"/>
  <Override PartName="/ppt/media/image146.jpg" ContentType="image/jpeg"/>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0" r:id="rId2"/>
    <p:sldMasterId id="2147483722" r:id="rId3"/>
  </p:sldMasterIdLst>
  <p:notesMasterIdLst>
    <p:notesMasterId r:id="rId56"/>
  </p:notesMasterIdLst>
  <p:sldIdLst>
    <p:sldId id="2610" r:id="rId4"/>
    <p:sldId id="2609" r:id="rId5"/>
    <p:sldId id="307" r:id="rId6"/>
    <p:sldId id="257" r:id="rId7"/>
    <p:sldId id="308" r:id="rId8"/>
    <p:sldId id="2611" r:id="rId9"/>
    <p:sldId id="274" r:id="rId10"/>
    <p:sldId id="2556" r:id="rId11"/>
    <p:sldId id="309" r:id="rId12"/>
    <p:sldId id="2524" r:id="rId13"/>
    <p:sldId id="2525" r:id="rId14"/>
    <p:sldId id="310" r:id="rId15"/>
    <p:sldId id="2607" r:id="rId16"/>
    <p:sldId id="2558" r:id="rId17"/>
    <p:sldId id="268" r:id="rId18"/>
    <p:sldId id="276" r:id="rId19"/>
    <p:sldId id="311" r:id="rId20"/>
    <p:sldId id="312" r:id="rId21"/>
    <p:sldId id="273" r:id="rId22"/>
    <p:sldId id="2554" r:id="rId23"/>
    <p:sldId id="2564" r:id="rId24"/>
    <p:sldId id="2565" r:id="rId25"/>
    <p:sldId id="807" r:id="rId26"/>
    <p:sldId id="313" r:id="rId27"/>
    <p:sldId id="314" r:id="rId28"/>
    <p:sldId id="269" r:id="rId29"/>
    <p:sldId id="315" r:id="rId30"/>
    <p:sldId id="2562" r:id="rId31"/>
    <p:sldId id="272" r:id="rId32"/>
    <p:sldId id="789" r:id="rId33"/>
    <p:sldId id="279" r:id="rId34"/>
    <p:sldId id="267" r:id="rId35"/>
    <p:sldId id="2568" r:id="rId36"/>
    <p:sldId id="318" r:id="rId37"/>
    <p:sldId id="2605" r:id="rId38"/>
    <p:sldId id="383" r:id="rId39"/>
    <p:sldId id="2603" r:id="rId40"/>
    <p:sldId id="813" r:id="rId41"/>
    <p:sldId id="295" r:id="rId42"/>
    <p:sldId id="380" r:id="rId43"/>
    <p:sldId id="782" r:id="rId44"/>
    <p:sldId id="2574" r:id="rId45"/>
    <p:sldId id="2576" r:id="rId46"/>
    <p:sldId id="306" r:id="rId47"/>
    <p:sldId id="339" r:id="rId48"/>
    <p:sldId id="2578" r:id="rId49"/>
    <p:sldId id="2580" r:id="rId50"/>
    <p:sldId id="334" r:id="rId51"/>
    <p:sldId id="335" r:id="rId52"/>
    <p:sldId id="336" r:id="rId53"/>
    <p:sldId id="337" r:id="rId54"/>
    <p:sldId id="330"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1019"/>
    <a:srgbClr val="004F88"/>
    <a:srgbClr val="002657"/>
    <a:srgbClr val="FFC300"/>
    <a:srgbClr val="BCD500"/>
    <a:srgbClr val="FFFFFF"/>
    <a:srgbClr val="036C47"/>
    <a:srgbClr val="ED1C24"/>
    <a:srgbClr val="1374C4"/>
    <a:srgbClr val="105B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4" autoAdjust="0"/>
    <p:restoredTop sz="86433" autoAdjust="0"/>
  </p:normalViewPr>
  <p:slideViewPr>
    <p:cSldViewPr snapToGrid="0">
      <p:cViewPr varScale="1">
        <p:scale>
          <a:sx n="61" d="100"/>
          <a:sy n="61" d="100"/>
        </p:scale>
        <p:origin x="438" y="-102"/>
      </p:cViewPr>
      <p:guideLst/>
    </p:cSldViewPr>
  </p:slideViewPr>
  <p:outlineViewPr>
    <p:cViewPr>
      <p:scale>
        <a:sx n="33" d="100"/>
        <a:sy n="33" d="100"/>
      </p:scale>
      <p:origin x="0" y="0"/>
    </p:cViewPr>
  </p:outlineViewPr>
  <p:notesTextViewPr>
    <p:cViewPr>
      <p:scale>
        <a:sx n="35" d="100"/>
        <a:sy n="3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viewProps" Target="viewProp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Tổng Sản phẩm trên địa bản (GRDP) (triệu USD)</c:v>
                </c:pt>
              </c:strCache>
            </c:strRef>
          </c:tx>
          <c:spPr>
            <a:solidFill>
              <a:srgbClr val="FFC000"/>
            </a:solidFill>
            <a:ln>
              <a:noFill/>
            </a:ln>
            <a:effectLst/>
          </c:spPr>
          <c:invertIfNegative val="0"/>
          <c:dLbls>
            <c:dLbl>
              <c:idx val="1"/>
              <c:layout>
                <c:manualLayout>
                  <c:x val="1.302834023048877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5C8-44BE-86E1-E355C4A2818B}"/>
                </c:ext>
              </c:extLst>
            </c:dLbl>
            <c:dLbl>
              <c:idx val="2"/>
              <c:layout>
                <c:manualLayout>
                  <c:x val="-5.0043934523898706E-3"/>
                  <c:y val="-9.697832187989459E-3"/>
                </c:manualLayout>
              </c:layout>
              <c:tx>
                <c:rich>
                  <a:bodyPr/>
                  <a:lstStyle/>
                  <a:p>
                    <a:fld id="{94882C9E-F3D4-4880-AD33-61C3C9DFA92B}" type="VALUE">
                      <a:rPr lang="en-US"/>
                      <a:pPr/>
                      <a:t>[VALUE]</a:t>
                    </a:fld>
                    <a:endParaRPr lang="en-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5C8-44BE-86E1-E355C4A2818B}"/>
                </c:ext>
              </c:extLst>
            </c:dLbl>
            <c:dLbl>
              <c:idx val="3"/>
              <c:layout>
                <c:manualLayout>
                  <c:x val="2.2385895828026963E-3"/>
                  <c:y val="2.45031172981589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5C8-44BE-86E1-E355C4A2818B}"/>
                </c:ext>
              </c:extLst>
            </c:dLbl>
            <c:dLbl>
              <c:idx val="4"/>
              <c:layout>
                <c:manualLayout>
                  <c:x val="-4.104033491659837E-17"/>
                  <c:y val="-0.235229926062325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5C8-44BE-86E1-E355C4A2818B}"/>
                </c:ext>
              </c:extLst>
            </c:dLbl>
            <c:dLbl>
              <c:idx val="5"/>
              <c:layout>
                <c:manualLayout>
                  <c:x val="0"/>
                  <c:y val="-0.1421180803293218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5C8-44BE-86E1-E355C4A2818B}"/>
                </c:ext>
              </c:extLst>
            </c:dLbl>
            <c:dLbl>
              <c:idx val="6"/>
              <c:layout>
                <c:manualLayout>
                  <c:x val="-8.2080669833196739E-17"/>
                  <c:y val="-5.88074815155814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5C8-44BE-86E1-E355C4A2818B}"/>
                </c:ext>
              </c:extLst>
            </c:dLbl>
            <c:dLbl>
              <c:idx val="8"/>
              <c:layout>
                <c:manualLayout>
                  <c:x val="-2.2385895828026963E-3"/>
                  <c:y val="-4.90062345963179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5C8-44BE-86E1-E355C4A2818B}"/>
                </c:ext>
              </c:extLst>
            </c:dLbl>
            <c:dLbl>
              <c:idx val="9"/>
              <c:layout>
                <c:manualLayout>
                  <c:x val="2.2385895828026963E-3"/>
                  <c:y val="-0.1225155864907947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5C8-44BE-86E1-E355C4A2818B}"/>
                </c:ext>
              </c:extLst>
            </c:dLbl>
            <c:dLbl>
              <c:idx val="10"/>
              <c:layout>
                <c:manualLayout>
                  <c:x val="-8.2080669833196739E-17"/>
                  <c:y val="-4.90062345963179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5C8-44BE-86E1-E355C4A2818B}"/>
                </c:ext>
              </c:extLst>
            </c:dLbl>
            <c:dLbl>
              <c:idx val="12"/>
              <c:layout>
                <c:manualLayout>
                  <c:x val="-1.3431537496816262E-2"/>
                  <c:y val="-0.2891367841182756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5C8-44BE-86E1-E355C4A2818B}"/>
                </c:ext>
              </c:extLst>
            </c:dLbl>
            <c:dLbl>
              <c:idx val="13"/>
              <c:layout>
                <c:manualLayout>
                  <c:x val="2.2385895828026963E-3"/>
                  <c:y val="-0.20582618530453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5C8-44BE-86E1-E355C4A2818B}"/>
                </c:ext>
              </c:extLst>
            </c:dLbl>
            <c:dLbl>
              <c:idx val="14"/>
              <c:layout>
                <c:manualLayout>
                  <c:x val="0"/>
                  <c:y val="-8.82112222733722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5C8-44BE-86E1-E355C4A2818B}"/>
                </c:ext>
              </c:extLst>
            </c:dLbl>
            <c:dLbl>
              <c:idx val="16"/>
              <c:layout>
                <c:manualLayout>
                  <c:x val="2.2385895828026963E-3"/>
                  <c:y val="-8.33105988137404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5C8-44BE-86E1-E355C4A2818B}"/>
                </c:ext>
              </c:extLst>
            </c:dLbl>
            <c:dLbl>
              <c:idx val="17"/>
              <c:layout>
                <c:manualLayout>
                  <c:x val="-6.7157687484080894E-3"/>
                  <c:y val="-0.1862236914660080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5C8-44BE-86E1-E355C4A2818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Thanh Hóa</c:v>
                </c:pt>
                <c:pt idx="1">
                  <c:v>Nghệ An</c:v>
                </c:pt>
                <c:pt idx="2">
                  <c:v>Đà Nẵng</c:v>
                </c:pt>
                <c:pt idx="3">
                  <c:v>Đăk Lăk</c:v>
                </c:pt>
                <c:pt idx="4">
                  <c:v>Lâm Đồng</c:v>
                </c:pt>
                <c:pt idx="5">
                  <c:v>Quảng Ngãi</c:v>
                </c:pt>
                <c:pt idx="6">
                  <c:v>Bình Định</c:v>
                </c:pt>
                <c:pt idx="7">
                  <c:v>Quảng Nam</c:v>
                </c:pt>
                <c:pt idx="8">
                  <c:v>Khánh Hòa</c:v>
                </c:pt>
                <c:pt idx="9">
                  <c:v>Bình Thuận</c:v>
                </c:pt>
                <c:pt idx="10">
                  <c:v>Hà Tĩnh</c:v>
                </c:pt>
                <c:pt idx="11">
                  <c:v>Gia Lai</c:v>
                </c:pt>
                <c:pt idx="12">
                  <c:v>Huế</c:v>
                </c:pt>
                <c:pt idx="13">
                  <c:v>Phú Yên</c:v>
                </c:pt>
                <c:pt idx="14">
                  <c:v>Quảng Bình</c:v>
                </c:pt>
                <c:pt idx="15">
                  <c:v>Ninh Thuận</c:v>
                </c:pt>
                <c:pt idx="16">
                  <c:v>Đăk Nông</c:v>
                </c:pt>
                <c:pt idx="17">
                  <c:v>Quảng Trị</c:v>
                </c:pt>
                <c:pt idx="18">
                  <c:v>Kon Tum</c:v>
                </c:pt>
              </c:strCache>
            </c:strRef>
          </c:cat>
          <c:val>
            <c:numRef>
              <c:f>Sheet1!$B$2:$B$20</c:f>
              <c:numCache>
                <c:formatCode>#,##0</c:formatCode>
                <c:ptCount val="19"/>
                <c:pt idx="0">
                  <c:v>12431</c:v>
                </c:pt>
                <c:pt idx="1">
                  <c:v>8460</c:v>
                </c:pt>
                <c:pt idx="2">
                  <c:v>5901</c:v>
                </c:pt>
                <c:pt idx="3">
                  <c:v>5513</c:v>
                </c:pt>
                <c:pt idx="4">
                  <c:v>5237</c:v>
                </c:pt>
                <c:pt idx="5">
                  <c:v>5173</c:v>
                </c:pt>
                <c:pt idx="6">
                  <c:v>5099</c:v>
                </c:pt>
                <c:pt idx="7">
                  <c:v>5031</c:v>
                </c:pt>
                <c:pt idx="8">
                  <c:v>5021</c:v>
                </c:pt>
                <c:pt idx="9">
                  <c:v>4719</c:v>
                </c:pt>
                <c:pt idx="10">
                  <c:v>4301</c:v>
                </c:pt>
                <c:pt idx="11">
                  <c:v>4237</c:v>
                </c:pt>
                <c:pt idx="12">
                  <c:v>3120</c:v>
                </c:pt>
                <c:pt idx="13">
                  <c:v>2441</c:v>
                </c:pt>
                <c:pt idx="14">
                  <c:v>2347</c:v>
                </c:pt>
                <c:pt idx="15">
                  <c:v>2346</c:v>
                </c:pt>
                <c:pt idx="16">
                  <c:v>2172</c:v>
                </c:pt>
                <c:pt idx="17">
                  <c:v>2086</c:v>
                </c:pt>
                <c:pt idx="18">
                  <c:v>1596</c:v>
                </c:pt>
              </c:numCache>
            </c:numRef>
          </c:val>
          <c:extLst>
            <c:ext xmlns:c16="http://schemas.microsoft.com/office/drawing/2014/chart" uri="{C3380CC4-5D6E-409C-BE32-E72D297353CC}">
              <c16:uniqueId val="{0000000E-C5C8-44BE-86E1-E355C4A2818B}"/>
            </c:ext>
          </c:extLst>
        </c:ser>
        <c:dLbls>
          <c:showLegendKey val="0"/>
          <c:showVal val="0"/>
          <c:showCatName val="0"/>
          <c:showSerName val="0"/>
          <c:showPercent val="0"/>
          <c:showBubbleSize val="0"/>
        </c:dLbls>
        <c:gapWidth val="219"/>
        <c:overlap val="-27"/>
        <c:axId val="993217983"/>
        <c:axId val="871788351"/>
      </c:barChart>
      <c:catAx>
        <c:axId val="993217983"/>
        <c:scaling>
          <c:orientation val="minMax"/>
        </c:scaling>
        <c:delete val="0"/>
        <c:axPos val="b"/>
        <c:title>
          <c:tx>
            <c:rich>
              <a:bodyPr rot="0" spcFirstLastPara="1" vertOverflow="ellipsis" vert="horz" wrap="square" anchor="ctr" anchorCtr="1"/>
              <a:lstStyle/>
              <a:p>
                <a:pPr>
                  <a:defRPr sz="133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vi-VN" b="1" dirty="0">
                    <a:latin typeface="Times New Roman" panose="02020603050405020304" pitchFamily="18" charset="0"/>
                    <a:cs typeface="Times New Roman" panose="02020603050405020304" pitchFamily="18" charset="0"/>
                  </a:rPr>
                  <a:t>Central Viet</a:t>
                </a:r>
                <a:r>
                  <a:rPr lang="en-US" b="1" dirty="0">
                    <a:latin typeface="Times New Roman" panose="02020603050405020304" pitchFamily="18" charset="0"/>
                    <a:cs typeface="Times New Roman" panose="02020603050405020304" pitchFamily="18" charset="0"/>
                  </a:rPr>
                  <a:t> N</a:t>
                </a:r>
                <a:r>
                  <a:rPr lang="vi-VN" b="1" dirty="0">
                    <a:latin typeface="Times New Roman" panose="02020603050405020304" pitchFamily="18" charset="0"/>
                    <a:cs typeface="Times New Roman" panose="02020603050405020304" pitchFamily="18" charset="0"/>
                  </a:rPr>
                  <a:t>am</a:t>
                </a:r>
                <a:endParaRPr lang="en-SG" b="1" dirty="0">
                  <a:latin typeface="Times New Roman" panose="02020603050405020304" pitchFamily="18" charset="0"/>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133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SG"/>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871788351"/>
        <c:crosses val="autoZero"/>
        <c:auto val="1"/>
        <c:lblAlgn val="ctr"/>
        <c:lblOffset val="100"/>
        <c:noMultiLvlLbl val="0"/>
      </c:catAx>
      <c:valAx>
        <c:axId val="87178835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9932179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Gross Regional Domestic Product (GRDP) (Million USD)</c:v>
                </c:pt>
              </c:strCache>
            </c:strRef>
          </c:tx>
          <c:spPr>
            <a:solidFill>
              <a:schemeClr val="accent2"/>
            </a:solidFill>
            <a:ln>
              <a:noFill/>
            </a:ln>
            <a:effectLst/>
          </c:spPr>
          <c:invertIfNegative val="0"/>
          <c:dLbls>
            <c:dLbl>
              <c:idx val="1"/>
              <c:layout>
                <c:manualLayout>
                  <c:x val="0"/>
                  <c:y val="1.03293097825069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CB1-4D19-897B-FE6246A00DA9}"/>
                </c:ext>
              </c:extLst>
            </c:dLbl>
            <c:dLbl>
              <c:idx val="2"/>
              <c:layout>
                <c:manualLayout>
                  <c:x val="7.2766756209791594E-3"/>
                  <c:y val="-4.9177558372810015E-2"/>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8.3065441944829371E-2"/>
                      <c:h val="7.6353736014727974E-2"/>
                    </c:manualLayout>
                  </c15:layout>
                </c:ext>
                <c:ext xmlns:c16="http://schemas.microsoft.com/office/drawing/2014/chart" uri="{C3380CC4-5D6E-409C-BE32-E72D297353CC}">
                  <c16:uniqueId val="{00000001-1CB1-4D19-897B-FE6246A00DA9}"/>
                </c:ext>
              </c:extLst>
            </c:dLbl>
            <c:dLbl>
              <c:idx val="5"/>
              <c:layout>
                <c:manualLayout>
                  <c:x val="4.9308094836161232E-3"/>
                  <c:y val="-2.06586195650140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CB1-4D19-897B-FE6246A00DA9}"/>
                </c:ext>
              </c:extLst>
            </c:dLbl>
            <c:dLbl>
              <c:idx val="6"/>
              <c:layout>
                <c:manualLayout>
                  <c:x val="6.5744126448214375E-3"/>
                  <c:y val="-5.85327554342064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CB1-4D19-897B-FE6246A00DA9}"/>
                </c:ext>
              </c:extLst>
            </c:dLbl>
            <c:dLbl>
              <c:idx val="7"/>
              <c:layout>
                <c:manualLayout>
                  <c:x val="1.6436031612053746E-3"/>
                  <c:y val="3.443103260835676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CB1-4D19-897B-FE6246A00DA9}"/>
                </c:ext>
              </c:extLst>
            </c:dLbl>
            <c:dLbl>
              <c:idx val="8"/>
              <c:layout>
                <c:manualLayout>
                  <c:x val="-1.1505222128437622E-2"/>
                  <c:y val="-6.88620652167135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CB1-4D19-897B-FE6246A00DA9}"/>
                </c:ext>
              </c:extLst>
            </c:dLbl>
            <c:dLbl>
              <c:idx val="9"/>
              <c:layout>
                <c:manualLayout>
                  <c:x val="-4.9308094836161232E-3"/>
                  <c:y val="-3.78741358691924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CB1-4D19-897B-FE6246A00DA9}"/>
                </c:ext>
              </c:extLst>
            </c:dLbl>
            <c:dLbl>
              <c:idx val="10"/>
              <c:layout>
                <c:manualLayout>
                  <c:x val="3.4580381287807431E-3"/>
                  <c:y val="-5.5089678171102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CB1-4D19-897B-FE6246A00DA9}"/>
                </c:ext>
              </c:extLst>
            </c:dLbl>
            <c:dLbl>
              <c:idx val="11"/>
              <c:layout>
                <c:manualLayout>
                  <c:x val="-1.2052950612125423E-16"/>
                  <c:y val="-2.06586195650140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CB1-4D19-897B-FE6246A00DA9}"/>
                </c:ext>
              </c:extLst>
            </c:dLbl>
            <c:dLbl>
              <c:idx val="12"/>
              <c:layout>
                <c:manualLayout>
                  <c:x val="0"/>
                  <c:y val="-5.85327554342064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CB1-4D19-897B-FE6246A00DA9}"/>
                </c:ext>
              </c:extLst>
            </c:dLbl>
            <c:dLbl>
              <c:idx val="13"/>
              <c:layout>
                <c:manualLayout>
                  <c:x val="0"/>
                  <c:y val="-6.886206521671352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CB1-4D19-897B-FE6246A00DA9}"/>
                </c:ext>
              </c:extLst>
            </c:dLbl>
            <c:dLbl>
              <c:idx val="14"/>
              <c:layout>
                <c:manualLayout>
                  <c:x val="-3.2872063224107491E-3"/>
                  <c:y val="-5.50896521733708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CB1-4D19-897B-FE6246A00DA9}"/>
                </c:ext>
              </c:extLst>
            </c:dLbl>
            <c:dLbl>
              <c:idx val="15"/>
              <c:layout>
                <c:manualLayout>
                  <c:x val="9.0724661475624895E-4"/>
                  <c:y val="-0.10496409377406188"/>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6385982897401594E-2"/>
                      <c:h val="0.10142954430263633"/>
                    </c:manualLayout>
                  </c15:layout>
                </c:ext>
                <c:ext xmlns:c16="http://schemas.microsoft.com/office/drawing/2014/chart" uri="{C3380CC4-5D6E-409C-BE32-E72D297353CC}">
                  <c16:uniqueId val="{0000000C-1CB1-4D19-897B-FE6246A00DA9}"/>
                </c:ext>
              </c:extLst>
            </c:dLbl>
            <c:dLbl>
              <c:idx val="17"/>
              <c:layout>
                <c:manualLayout>
                  <c:x val="-1.2052950612125423E-16"/>
                  <c:y val="-4.8203445651699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CB1-4D19-897B-FE6246A00DA9}"/>
                </c:ext>
              </c:extLst>
            </c:dLbl>
            <c:dLbl>
              <c:idx val="18"/>
              <c:layout>
                <c:manualLayout>
                  <c:x val="9.8616189672322465E-3"/>
                  <c:y val="-2.7544826086685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CB1-4D19-897B-FE6246A00DA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Hồ Chính Minh</c:v>
                </c:pt>
                <c:pt idx="1">
                  <c:v>Bình Dương</c:v>
                </c:pt>
                <c:pt idx="2">
                  <c:v>Đồng Nai</c:v>
                </c:pt>
                <c:pt idx="3">
                  <c:v>Bà Rịa - Vũng Tàu</c:v>
                </c:pt>
                <c:pt idx="4">
                  <c:v>Long An </c:v>
                </c:pt>
                <c:pt idx="5">
                  <c:v>Kiên Giang</c:v>
                </c:pt>
                <c:pt idx="6">
                  <c:v>Tiền Giang</c:v>
                </c:pt>
                <c:pt idx="7">
                  <c:v>Cần Thơ</c:v>
                </c:pt>
                <c:pt idx="8">
                  <c:v>An Giang</c:v>
                </c:pt>
                <c:pt idx="9">
                  <c:v>Đồng Tháp</c:v>
                </c:pt>
                <c:pt idx="10">
                  <c:v>Tây Ninh</c:v>
                </c:pt>
                <c:pt idx="11">
                  <c:v>Bình Phước</c:v>
                </c:pt>
                <c:pt idx="12">
                  <c:v>Trà Vinh</c:v>
                </c:pt>
                <c:pt idx="13">
                  <c:v>Cà Mau</c:v>
                </c:pt>
                <c:pt idx="14">
                  <c:v>Vĩnh Long</c:v>
                </c:pt>
                <c:pt idx="15">
                  <c:v>Sóc Trăng</c:v>
                </c:pt>
                <c:pt idx="16">
                  <c:v>Bến Tre</c:v>
                </c:pt>
                <c:pt idx="17">
                  <c:v>Hậu Giang</c:v>
                </c:pt>
                <c:pt idx="18">
                  <c:v>Bạc Liêu</c:v>
                </c:pt>
              </c:strCache>
            </c:strRef>
          </c:cat>
          <c:val>
            <c:numRef>
              <c:f>Sheet1!$B$2:$B$20</c:f>
              <c:numCache>
                <c:formatCode>#,##0</c:formatCode>
                <c:ptCount val="19"/>
                <c:pt idx="0">
                  <c:v>64342</c:v>
                </c:pt>
                <c:pt idx="1">
                  <c:v>20288</c:v>
                </c:pt>
                <c:pt idx="2">
                  <c:v>19259</c:v>
                </c:pt>
                <c:pt idx="3">
                  <c:v>16274</c:v>
                </c:pt>
                <c:pt idx="4">
                  <c:v>6556</c:v>
                </c:pt>
                <c:pt idx="5">
                  <c:v>5616</c:v>
                </c:pt>
                <c:pt idx="6">
                  <c:v>5353</c:v>
                </c:pt>
                <c:pt idx="7">
                  <c:v>5189</c:v>
                </c:pt>
                <c:pt idx="8">
                  <c:v>4944</c:v>
                </c:pt>
                <c:pt idx="9">
                  <c:v>4840</c:v>
                </c:pt>
                <c:pt idx="10">
                  <c:v>4831</c:v>
                </c:pt>
                <c:pt idx="11">
                  <c:v>4500</c:v>
                </c:pt>
                <c:pt idx="12">
                  <c:v>3768</c:v>
                </c:pt>
                <c:pt idx="13">
                  <c:v>3414</c:v>
                </c:pt>
                <c:pt idx="14">
                  <c:v>3263</c:v>
                </c:pt>
                <c:pt idx="15">
                  <c:v>3125</c:v>
                </c:pt>
                <c:pt idx="16">
                  <c:v>2892</c:v>
                </c:pt>
                <c:pt idx="17">
                  <c:v>2670</c:v>
                </c:pt>
                <c:pt idx="18">
                  <c:v>2559</c:v>
                </c:pt>
              </c:numCache>
            </c:numRef>
          </c:val>
          <c:extLst>
            <c:ext xmlns:c16="http://schemas.microsoft.com/office/drawing/2014/chart" uri="{C3380CC4-5D6E-409C-BE32-E72D297353CC}">
              <c16:uniqueId val="{0000000F-1CB1-4D19-897B-FE6246A00DA9}"/>
            </c:ext>
          </c:extLst>
        </c:ser>
        <c:dLbls>
          <c:showLegendKey val="0"/>
          <c:showVal val="0"/>
          <c:showCatName val="0"/>
          <c:showSerName val="0"/>
          <c:showPercent val="0"/>
          <c:showBubbleSize val="0"/>
        </c:dLbls>
        <c:gapWidth val="219"/>
        <c:overlap val="-27"/>
        <c:axId val="872082255"/>
        <c:axId val="872086095"/>
      </c:barChart>
      <c:catAx>
        <c:axId val="872082255"/>
        <c:scaling>
          <c:orientation val="minMax"/>
        </c:scaling>
        <c:delete val="0"/>
        <c:axPos val="b"/>
        <c:title>
          <c:tx>
            <c:rich>
              <a:bodyPr rot="0" spcFirstLastPara="1" vertOverflow="ellipsis" vert="horz" wrap="square" anchor="ctr" anchorCtr="1"/>
              <a:lstStyle/>
              <a:p>
                <a:pPr>
                  <a:defRPr sz="133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vi-VN" b="1" dirty="0">
                    <a:latin typeface="Times New Roman" panose="02020603050405020304" pitchFamily="18" charset="0"/>
                    <a:cs typeface="Times New Roman" panose="02020603050405020304" pitchFamily="18" charset="0"/>
                  </a:rPr>
                  <a:t>Southern Viet</a:t>
                </a:r>
                <a:r>
                  <a:rPr lang="en-US" b="1" dirty="0">
                    <a:latin typeface="Times New Roman" panose="02020603050405020304" pitchFamily="18" charset="0"/>
                    <a:cs typeface="Times New Roman" panose="02020603050405020304" pitchFamily="18" charset="0"/>
                  </a:rPr>
                  <a:t> N</a:t>
                </a:r>
                <a:r>
                  <a:rPr lang="vi-VN" b="1" dirty="0">
                    <a:latin typeface="Times New Roman" panose="02020603050405020304" pitchFamily="18" charset="0"/>
                    <a:cs typeface="Times New Roman" panose="02020603050405020304" pitchFamily="18" charset="0"/>
                  </a:rPr>
                  <a:t>am</a:t>
                </a:r>
                <a:endParaRPr lang="en-SG" b="1" dirty="0">
                  <a:latin typeface="Times New Roman" panose="02020603050405020304" pitchFamily="18" charset="0"/>
                  <a:cs typeface="Times New Roman" panose="02020603050405020304" pitchFamily="18" charset="0"/>
                </a:endParaRPr>
              </a:p>
            </c:rich>
          </c:tx>
          <c:layout>
            <c:manualLayout>
              <c:xMode val="edge"/>
              <c:yMode val="edge"/>
              <c:x val="0.41263961310972647"/>
              <c:y val="0.82873802164537691"/>
            </c:manualLayout>
          </c:layout>
          <c:overlay val="0"/>
          <c:spPr>
            <a:noFill/>
            <a:ln>
              <a:noFill/>
            </a:ln>
            <a:effectLst/>
          </c:spPr>
          <c:txPr>
            <a:bodyPr rot="0" spcFirstLastPara="1" vertOverflow="ellipsis" vert="horz" wrap="square" anchor="ctr" anchorCtr="1"/>
            <a:lstStyle/>
            <a:p>
              <a:pPr>
                <a:defRPr sz="133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SG"/>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872086095"/>
        <c:crosses val="autoZero"/>
        <c:auto val="1"/>
        <c:lblAlgn val="ctr"/>
        <c:lblOffset val="100"/>
        <c:noMultiLvlLbl val="0"/>
      </c:catAx>
      <c:valAx>
        <c:axId val="87208609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8720822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Tổng sản phầm trên địa bàn (GRDP) (triệu USD)</c:v>
                </c:pt>
              </c:strCache>
            </c:strRef>
          </c:tx>
          <c:spPr>
            <a:solidFill>
              <a:srgbClr val="0070C0"/>
            </a:solidFill>
            <a:ln>
              <a:noFill/>
            </a:ln>
            <a:effectLst/>
          </c:spPr>
          <c:invertIfNegative val="0"/>
          <c:dLbls>
            <c:dLbl>
              <c:idx val="0"/>
              <c:layout>
                <c:manualLayout>
                  <c:x val="1.2077294685990328E-2"/>
                  <c:y val="-2.455266810130456E-17"/>
                </c:manualLayout>
              </c:layout>
              <c:tx>
                <c:rich>
                  <a:bodyPr/>
                  <a:lstStyle/>
                  <a:p>
                    <a:fld id="{F932D34E-0670-401D-BC5E-13E703EA5D0C}" type="VALUE">
                      <a:rPr lang="en-US" smtClean="0"/>
                      <a:pPr/>
                      <a:t>[VALUE]</a:t>
                    </a:fld>
                    <a:endParaRPr lang="en-B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12A-4B33-BDB7-7BAF761434BE}"/>
                </c:ext>
              </c:extLst>
            </c:dLbl>
            <c:dLbl>
              <c:idx val="1"/>
              <c:layout>
                <c:manualLayout>
                  <c:x val="3.7634436157760634E-3"/>
                  <c:y val="-1.28238056659180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12A-4B33-BDB7-7BAF761434BE}"/>
                </c:ext>
              </c:extLst>
            </c:dLbl>
            <c:dLbl>
              <c:idx val="2"/>
              <c:layout>
                <c:manualLayout>
                  <c:x val="2.5529015530431219E-3"/>
                  <c:y val="2.90376201040933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12A-4B33-BDB7-7BAF761434BE}"/>
                </c:ext>
              </c:extLst>
            </c:dLbl>
            <c:dLbl>
              <c:idx val="3"/>
              <c:layout>
                <c:manualLayout>
                  <c:x val="1.4238844850086869E-2"/>
                  <c:y val="-0.21294254743001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12A-4B33-BDB7-7BAF761434BE}"/>
                </c:ext>
              </c:extLst>
            </c:dLbl>
            <c:dLbl>
              <c:idx val="4"/>
              <c:layout>
                <c:manualLayout>
                  <c:x val="0"/>
                  <c:y val="-6.41181847923109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12A-4B33-BDB7-7BAF761434BE}"/>
                </c:ext>
              </c:extLst>
            </c:dLbl>
            <c:dLbl>
              <c:idx val="5"/>
              <c:layout>
                <c:manualLayout>
                  <c:x val="-5.5835743844951909E-3"/>
                  <c:y val="2.13727282641035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12A-4B33-BDB7-7BAF761434BE}"/>
                </c:ext>
              </c:extLst>
            </c:dLbl>
            <c:dLbl>
              <c:idx val="6"/>
              <c:layout>
                <c:manualLayout>
                  <c:x val="2.0341206928695954E-3"/>
                  <c:y val="-0.1693861172738780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12A-4B33-BDB7-7BAF761434BE}"/>
                </c:ext>
              </c:extLst>
            </c:dLbl>
            <c:dLbl>
              <c:idx val="7"/>
              <c:layout>
                <c:manualLayout>
                  <c:x val="0"/>
                  <c:y val="-8.54909130564146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12A-4B33-BDB7-7BAF761434BE}"/>
                </c:ext>
              </c:extLst>
            </c:dLbl>
            <c:dLbl>
              <c:idx val="8"/>
              <c:layout>
                <c:manualLayout>
                  <c:x val="-5.5835743844951909E-3"/>
                  <c:y val="-4.27454565282072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12A-4B33-BDB7-7BAF761434BE}"/>
                </c:ext>
              </c:extLst>
            </c:dLbl>
            <c:dLbl>
              <c:idx val="9"/>
              <c:layout>
                <c:manualLayout>
                  <c:x val="-1.1167148768990382E-2"/>
                  <c:y val="-9.83145500148767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12A-4B33-BDB7-7BAF761434BE}"/>
                </c:ext>
              </c:extLst>
            </c:dLbl>
            <c:dLbl>
              <c:idx val="10"/>
              <c:layout>
                <c:manualLayout>
                  <c:x val="-6.8242898573820165E-17"/>
                  <c:y val="-5.12945478338488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12A-4B33-BDB7-7BAF761434BE}"/>
                </c:ext>
              </c:extLst>
            </c:dLbl>
            <c:dLbl>
              <c:idx val="12"/>
              <c:layout>
                <c:manualLayout>
                  <c:x val="-7.4447658459937237E-3"/>
                  <c:y val="-5.55690934866695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12A-4B33-BDB7-7BAF761434BE}"/>
                </c:ext>
              </c:extLst>
            </c:dLbl>
            <c:dLbl>
              <c:idx val="13"/>
              <c:layout>
                <c:manualLayout>
                  <c:x val="-6.1022045786673371E-3"/>
                  <c:y val="-0.15804292325659325"/>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7624422517940291E-2"/>
                      <c:h val="4.1668984849374008E-2"/>
                    </c:manualLayout>
                  </c15:layout>
                </c:ext>
                <c:ext xmlns:c16="http://schemas.microsoft.com/office/drawing/2014/chart" uri="{C3380CC4-5D6E-409C-BE32-E72D297353CC}">
                  <c16:uniqueId val="{0000000C-412A-4B33-BDB7-7BAF761434BE}"/>
                </c:ext>
              </c:extLst>
            </c:dLbl>
            <c:dLbl>
              <c:idx val="14"/>
              <c:layout>
                <c:manualLayout>
                  <c:x val="0"/>
                  <c:y val="-1.93584134027289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12A-4B33-BDB7-7BAF761434BE}"/>
                </c:ext>
              </c:extLst>
            </c:dLbl>
            <c:dLbl>
              <c:idx val="15"/>
              <c:layout>
                <c:manualLayout>
                  <c:x val="7.4447658459935876E-3"/>
                  <c:y val="-8.97654587092353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412A-4B33-BDB7-7BAF761434BE}"/>
                </c:ext>
              </c:extLst>
            </c:dLbl>
            <c:dLbl>
              <c:idx val="16"/>
              <c:layout>
                <c:manualLayout>
                  <c:x val="-6.1023620786087489E-3"/>
                  <c:y val="-0.2419801675341116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12A-4B33-BDB7-7BAF761434BE}"/>
                </c:ext>
              </c:extLst>
            </c:dLbl>
            <c:dLbl>
              <c:idx val="17"/>
              <c:layout>
                <c:manualLayout>
                  <c:x val="6.1023620786085251E-3"/>
                  <c:y val="-9.67920670136446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12A-4B33-BDB7-7BAF761434BE}"/>
                </c:ext>
              </c:extLst>
            </c:dLbl>
            <c:dLbl>
              <c:idx val="19"/>
              <c:layout>
                <c:manualLayout>
                  <c:x val="-1.017060346434779E-2"/>
                  <c:y val="-0.300055407742298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12A-4B33-BDB7-7BAF761434BE}"/>
                </c:ext>
              </c:extLst>
            </c:dLbl>
            <c:dLbl>
              <c:idx val="20"/>
              <c:layout>
                <c:manualLayout>
                  <c:x val="8.1364827714782324E-3"/>
                  <c:y val="-0.198423737377971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412A-4B33-BDB7-7BAF761434BE}"/>
                </c:ext>
              </c:extLst>
            </c:dLbl>
            <c:dLbl>
              <c:idx val="21"/>
              <c:layout>
                <c:manualLayout>
                  <c:x val="3.5457138151740689E-4"/>
                  <c:y val="-6.19580441149461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412A-4B33-BDB7-7BAF761434BE}"/>
                </c:ext>
              </c:extLst>
            </c:dLbl>
            <c:dLbl>
              <c:idx val="22"/>
              <c:layout>
                <c:manualLayout>
                  <c:x val="-6.1023620786086743E-3"/>
                  <c:y val="-0.3387722345477562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412A-4B33-BDB7-7BAF761434BE}"/>
                </c:ext>
              </c:extLst>
            </c:dLbl>
            <c:dLbl>
              <c:idx val="24"/>
              <c:layout>
                <c:manualLayout>
                  <c:x val="-1.4916712761904706E-16"/>
                  <c:y val="-0.193584134027289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412A-4B33-BDB7-7BAF761434B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Hà Nội</c:v>
                </c:pt>
                <c:pt idx="1">
                  <c:v>Hải Phòng</c:v>
                </c:pt>
                <c:pt idx="2">
                  <c:v>Quảng Ninh</c:v>
                </c:pt>
                <c:pt idx="3">
                  <c:v>Bắc Ninh</c:v>
                </c:pt>
                <c:pt idx="4">
                  <c:v>Hải Dương</c:v>
                </c:pt>
                <c:pt idx="5">
                  <c:v>Bắc Giang</c:v>
                </c:pt>
                <c:pt idx="6">
                  <c:v>Vĩnh Phúc</c:v>
                </c:pt>
                <c:pt idx="7">
                  <c:v>Thái Nguyên</c:v>
                </c:pt>
                <c:pt idx="8">
                  <c:v>Hưng Yên</c:v>
                </c:pt>
                <c:pt idx="9">
                  <c:v>Nam Định</c:v>
                </c:pt>
                <c:pt idx="10">
                  <c:v>Phú Thọ</c:v>
                </c:pt>
                <c:pt idx="11">
                  <c:v>Ninh Bình</c:v>
                </c:pt>
                <c:pt idx="12">
                  <c:v>Lào Cai</c:v>
                </c:pt>
                <c:pt idx="13">
                  <c:v>Sơn La</c:v>
                </c:pt>
                <c:pt idx="14">
                  <c:v>Hòa Bình</c:v>
                </c:pt>
                <c:pt idx="15">
                  <c:v>Thái Bình</c:v>
                </c:pt>
                <c:pt idx="16">
                  <c:v>Hà Nam</c:v>
                </c:pt>
                <c:pt idx="17">
                  <c:v>Tuyên Quang</c:v>
                </c:pt>
                <c:pt idx="18">
                  <c:v>Lạng Sơn</c:v>
                </c:pt>
                <c:pt idx="19">
                  <c:v>Yên Bái</c:v>
                </c:pt>
                <c:pt idx="20">
                  <c:v>Hà Giang</c:v>
                </c:pt>
                <c:pt idx="21">
                  <c:v>Điện Biên</c:v>
                </c:pt>
                <c:pt idx="22">
                  <c:v>Lai Châu</c:v>
                </c:pt>
                <c:pt idx="23">
                  <c:v>Cao Bằng</c:v>
                </c:pt>
                <c:pt idx="24">
                  <c:v>Bắc Kạn</c:v>
                </c:pt>
              </c:strCache>
            </c:strRef>
          </c:cat>
          <c:val>
            <c:numRef>
              <c:f>Sheet1!$B$2:$B$26</c:f>
              <c:numCache>
                <c:formatCode>#,##0</c:formatCode>
                <c:ptCount val="25"/>
                <c:pt idx="0">
                  <c:v>63000</c:v>
                </c:pt>
                <c:pt idx="1">
                  <c:v>29400</c:v>
                </c:pt>
                <c:pt idx="2">
                  <c:v>13553</c:v>
                </c:pt>
                <c:pt idx="3">
                  <c:v>9048</c:v>
                </c:pt>
                <c:pt idx="4">
                  <c:v>8283</c:v>
                </c:pt>
                <c:pt idx="5">
                  <c:v>8073</c:v>
                </c:pt>
                <c:pt idx="6">
                  <c:v>6752</c:v>
                </c:pt>
                <c:pt idx="7">
                  <c:v>6322</c:v>
                </c:pt>
                <c:pt idx="8">
                  <c:v>6233</c:v>
                </c:pt>
                <c:pt idx="9">
                  <c:v>4420</c:v>
                </c:pt>
                <c:pt idx="10">
                  <c:v>4185</c:v>
                </c:pt>
                <c:pt idx="11">
                  <c:v>3857</c:v>
                </c:pt>
                <c:pt idx="12">
                  <c:v>3012</c:v>
                </c:pt>
                <c:pt idx="13">
                  <c:v>2988</c:v>
                </c:pt>
                <c:pt idx="14">
                  <c:v>2815</c:v>
                </c:pt>
                <c:pt idx="15">
                  <c:v>2782</c:v>
                </c:pt>
                <c:pt idx="16">
                  <c:v>2188</c:v>
                </c:pt>
                <c:pt idx="17">
                  <c:v>1966</c:v>
                </c:pt>
                <c:pt idx="18">
                  <c:v>1939</c:v>
                </c:pt>
                <c:pt idx="19">
                  <c:v>1878</c:v>
                </c:pt>
                <c:pt idx="20">
                  <c:v>1397</c:v>
                </c:pt>
                <c:pt idx="21">
                  <c:v>1234</c:v>
                </c:pt>
                <c:pt idx="22">
                  <c:v>1209</c:v>
                </c:pt>
                <c:pt idx="23" formatCode="General">
                  <c:v>982</c:v>
                </c:pt>
                <c:pt idx="24" formatCode="General">
                  <c:v>731</c:v>
                </c:pt>
              </c:numCache>
            </c:numRef>
          </c:val>
          <c:extLst>
            <c:ext xmlns:c16="http://schemas.microsoft.com/office/drawing/2014/chart" uri="{C3380CC4-5D6E-409C-BE32-E72D297353CC}">
              <c16:uniqueId val="{00000016-412A-4B33-BDB7-7BAF761434BE}"/>
            </c:ext>
          </c:extLst>
        </c:ser>
        <c:dLbls>
          <c:showLegendKey val="0"/>
          <c:showVal val="0"/>
          <c:showCatName val="0"/>
          <c:showSerName val="0"/>
          <c:showPercent val="0"/>
          <c:showBubbleSize val="0"/>
        </c:dLbls>
        <c:gapWidth val="219"/>
        <c:overlap val="-27"/>
        <c:axId val="1002688943"/>
        <c:axId val="1002685583"/>
      </c:barChart>
      <c:lineChart>
        <c:grouping val="standard"/>
        <c:varyColors val="0"/>
        <c:ser>
          <c:idx val="1"/>
          <c:order val="1"/>
          <c:tx>
            <c:strRef>
              <c:f>Sheet1!$C$1</c:f>
              <c:strCache>
                <c:ptCount val="1"/>
                <c:pt idx="0">
                  <c:v>Column1</c:v>
                </c:pt>
              </c:strCache>
            </c:strRef>
          </c:tx>
          <c:spPr>
            <a:ln w="28575" cap="rnd">
              <a:solidFill>
                <a:schemeClr val="accent2"/>
              </a:solidFill>
              <a:round/>
            </a:ln>
            <a:effectLst/>
          </c:spPr>
          <c:marker>
            <c:symbol val="none"/>
          </c:marker>
          <c:dLbls>
            <c:dLbl>
              <c:idx val="0"/>
              <c:layout>
                <c:manualLayout>
                  <c:x val="-1.6908212560386486E-2"/>
                  <c:y val="-2.94635420829859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412A-4B33-BDB7-7BAF761434BE}"/>
                </c:ext>
              </c:extLst>
            </c:dLbl>
            <c:dLbl>
              <c:idx val="8"/>
              <c:layout>
                <c:manualLayout>
                  <c:x val="-1.5700483091787527E-2"/>
                  <c:y val="2.41065344315339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412A-4B33-BDB7-7BAF761434BE}"/>
                </c:ext>
              </c:extLst>
            </c:dLbl>
            <c:dLbl>
              <c:idx val="9"/>
              <c:layout>
                <c:manualLayout>
                  <c:x val="-2.8846153846153789E-2"/>
                  <c:y val="-3.82974127178114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412A-4B33-BDB7-7BAF761434BE}"/>
                </c:ext>
              </c:extLst>
            </c:dLbl>
            <c:dLbl>
              <c:idx val="10"/>
              <c:layout>
                <c:manualLayout>
                  <c:x val="-2.8846153846153848E-2"/>
                  <c:y val="-4.52605786665043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412A-4B33-BDB7-7BAF761434BE}"/>
                </c:ext>
              </c:extLst>
            </c:dLbl>
            <c:dLbl>
              <c:idx val="11"/>
              <c:layout>
                <c:manualLayout>
                  <c:x val="-3.7290557643777249E-2"/>
                  <c:y val="-7.0889900166985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412A-4B33-BDB7-7BAF761434BE}"/>
                </c:ext>
              </c:extLst>
            </c:dLbl>
            <c:dLbl>
              <c:idx val="12"/>
              <c:layout>
                <c:manualLayout>
                  <c:x val="-3.6858974358974478E-2"/>
                  <c:y val="-4.52605786665044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412A-4B33-BDB7-7BAF761434B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Hà Nội</c:v>
                </c:pt>
                <c:pt idx="1">
                  <c:v>Hải Phòng</c:v>
                </c:pt>
                <c:pt idx="2">
                  <c:v>Quảng Ninh</c:v>
                </c:pt>
                <c:pt idx="3">
                  <c:v>Bắc Ninh</c:v>
                </c:pt>
                <c:pt idx="4">
                  <c:v>Hải Dương</c:v>
                </c:pt>
                <c:pt idx="5">
                  <c:v>Bắc Giang</c:v>
                </c:pt>
                <c:pt idx="6">
                  <c:v>Vĩnh Phúc</c:v>
                </c:pt>
                <c:pt idx="7">
                  <c:v>Thái Nguyên</c:v>
                </c:pt>
                <c:pt idx="8">
                  <c:v>Hưng Yên</c:v>
                </c:pt>
                <c:pt idx="9">
                  <c:v>Nam Định</c:v>
                </c:pt>
                <c:pt idx="10">
                  <c:v>Phú Thọ</c:v>
                </c:pt>
                <c:pt idx="11">
                  <c:v>Ninh Bình</c:v>
                </c:pt>
                <c:pt idx="12">
                  <c:v>Lào Cai</c:v>
                </c:pt>
                <c:pt idx="13">
                  <c:v>Sơn La</c:v>
                </c:pt>
                <c:pt idx="14">
                  <c:v>Hòa Bình</c:v>
                </c:pt>
                <c:pt idx="15">
                  <c:v>Thái Bình</c:v>
                </c:pt>
                <c:pt idx="16">
                  <c:v>Hà Nam</c:v>
                </c:pt>
                <c:pt idx="17">
                  <c:v>Tuyên Quang</c:v>
                </c:pt>
                <c:pt idx="18">
                  <c:v>Lạng Sơn</c:v>
                </c:pt>
                <c:pt idx="19">
                  <c:v>Yên Bái</c:v>
                </c:pt>
                <c:pt idx="20">
                  <c:v>Hà Giang</c:v>
                </c:pt>
                <c:pt idx="21">
                  <c:v>Điện Biên</c:v>
                </c:pt>
                <c:pt idx="22">
                  <c:v>Lai Châu</c:v>
                </c:pt>
                <c:pt idx="23">
                  <c:v>Cao Bằng</c:v>
                </c:pt>
                <c:pt idx="24">
                  <c:v>Bắc Kạn</c:v>
                </c:pt>
              </c:strCache>
            </c:strRef>
          </c:cat>
          <c:val>
            <c:numRef>
              <c:f>Sheet1!$C$2:$C$26</c:f>
              <c:numCache>
                <c:formatCode>General</c:formatCode>
                <c:ptCount val="25"/>
              </c:numCache>
            </c:numRef>
          </c:val>
          <c:smooth val="0"/>
          <c:extLst>
            <c:ext xmlns:c16="http://schemas.microsoft.com/office/drawing/2014/chart" uri="{C3380CC4-5D6E-409C-BE32-E72D297353CC}">
              <c16:uniqueId val="{0000001D-412A-4B33-BDB7-7BAF761434BE}"/>
            </c:ext>
          </c:extLst>
        </c:ser>
        <c:dLbls>
          <c:showLegendKey val="0"/>
          <c:showVal val="0"/>
          <c:showCatName val="0"/>
          <c:showSerName val="0"/>
          <c:showPercent val="0"/>
          <c:showBubbleSize val="0"/>
        </c:dLbls>
        <c:marker val="1"/>
        <c:smooth val="0"/>
        <c:axId val="872084655"/>
        <c:axId val="872081775"/>
      </c:lineChart>
      <c:catAx>
        <c:axId val="1002688943"/>
        <c:scaling>
          <c:orientation val="minMax"/>
        </c:scaling>
        <c:delete val="0"/>
        <c:axPos val="b"/>
        <c:title>
          <c:tx>
            <c:rich>
              <a:bodyPr rot="0" spcFirstLastPara="1" vertOverflow="ellipsis" vert="horz" wrap="square" anchor="ctr" anchorCtr="1"/>
              <a:lstStyle/>
              <a:p>
                <a:pPr>
                  <a:defRPr sz="1330" b="1" i="0" u="none" strike="noStrike" kern="1200" baseline="0">
                    <a:solidFill>
                      <a:schemeClr val="tx1">
                        <a:lumMod val="65000"/>
                        <a:lumOff val="35000"/>
                      </a:schemeClr>
                    </a:solidFill>
                    <a:latin typeface="+mj-lt"/>
                    <a:ea typeface="+mn-ea"/>
                    <a:cs typeface="+mn-cs"/>
                  </a:defRPr>
                </a:pPr>
                <a:r>
                  <a:rPr lang="vi-VN" b="1" dirty="0">
                    <a:latin typeface="Times New Roman (Headings)"/>
                  </a:rPr>
                  <a:t>Northen Viet</a:t>
                </a:r>
                <a:r>
                  <a:rPr lang="en-US" b="1" baseline="0" dirty="0">
                    <a:latin typeface="Times New Roman (Headings)"/>
                  </a:rPr>
                  <a:t> Nam</a:t>
                </a:r>
                <a:endParaRPr lang="vi-VN" b="1" dirty="0">
                  <a:latin typeface="Times New Roman (Headings)"/>
                </a:endParaRPr>
              </a:p>
            </c:rich>
          </c:tx>
          <c:overlay val="0"/>
          <c:spPr>
            <a:noFill/>
            <a:ln>
              <a:noFill/>
            </a:ln>
            <a:effectLst/>
          </c:spPr>
          <c:txPr>
            <a:bodyPr rot="0" spcFirstLastPara="1" vertOverflow="ellipsis" vert="horz" wrap="square" anchor="ctr" anchorCtr="1"/>
            <a:lstStyle/>
            <a:p>
              <a:pPr>
                <a:defRPr sz="1330" b="1" i="0" u="none" strike="noStrike" kern="1200" baseline="0">
                  <a:solidFill>
                    <a:schemeClr val="tx1">
                      <a:lumMod val="65000"/>
                      <a:lumOff val="35000"/>
                    </a:schemeClr>
                  </a:solidFill>
                  <a:latin typeface="+mj-lt"/>
                  <a:ea typeface="+mn-ea"/>
                  <a:cs typeface="+mn-cs"/>
                </a:defRPr>
              </a:pPr>
              <a:endParaRPr lang="vi-VN"/>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1002685583"/>
        <c:crosses val="autoZero"/>
        <c:auto val="1"/>
        <c:lblAlgn val="ctr"/>
        <c:lblOffset val="100"/>
        <c:noMultiLvlLbl val="0"/>
      </c:catAx>
      <c:valAx>
        <c:axId val="100268558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1002688943"/>
        <c:crosses val="autoZero"/>
        <c:crossBetween val="between"/>
      </c:valAx>
      <c:valAx>
        <c:axId val="872081775"/>
        <c:scaling>
          <c:orientation val="minMax"/>
        </c:scaling>
        <c:delete val="1"/>
        <c:axPos val="r"/>
        <c:numFmt formatCode="General" sourceLinked="1"/>
        <c:majorTickMark val="out"/>
        <c:minorTickMark val="none"/>
        <c:tickLblPos val="nextTo"/>
        <c:crossAx val="872084655"/>
        <c:crosses val="max"/>
        <c:crossBetween val="between"/>
      </c:valAx>
      <c:catAx>
        <c:axId val="872084655"/>
        <c:scaling>
          <c:orientation val="minMax"/>
        </c:scaling>
        <c:delete val="1"/>
        <c:axPos val="b"/>
        <c:numFmt formatCode="General" sourceLinked="1"/>
        <c:majorTickMark val="out"/>
        <c:minorTickMark val="none"/>
        <c:tickLblPos val="nextTo"/>
        <c:crossAx val="872081775"/>
        <c:crosses val="autoZero"/>
        <c:auto val="1"/>
        <c:lblAlgn val="ctr"/>
        <c:lblOffset val="100"/>
        <c:noMultiLvlLbl val="0"/>
      </c:cat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Lĩnh vực đầu tư</c:v>
                </c:pt>
              </c:strCache>
            </c:strRef>
          </c:tx>
          <c:spPr>
            <a:ln>
              <a:noFill/>
            </a:ln>
          </c:spPr>
          <c:dPt>
            <c:idx val="0"/>
            <c:bubble3D val="0"/>
            <c:spPr>
              <a:solidFill>
                <a:srgbClr val="EC4418"/>
              </a:solidFill>
              <a:ln w="19050">
                <a:noFill/>
              </a:ln>
              <a:effectLst/>
            </c:spPr>
            <c:extLst>
              <c:ext xmlns:c16="http://schemas.microsoft.com/office/drawing/2014/chart" uri="{C3380CC4-5D6E-409C-BE32-E72D297353CC}">
                <c16:uniqueId val="{00000004-C347-4C92-9456-3BD95FF9F13D}"/>
              </c:ext>
            </c:extLst>
          </c:dPt>
          <c:dPt>
            <c:idx val="1"/>
            <c:bubble3D val="0"/>
            <c:spPr>
              <a:solidFill>
                <a:srgbClr val="DC3C54"/>
              </a:solidFill>
              <a:ln w="19050">
                <a:noFill/>
              </a:ln>
              <a:effectLst/>
            </c:spPr>
            <c:extLst>
              <c:ext xmlns:c16="http://schemas.microsoft.com/office/drawing/2014/chart" uri="{C3380CC4-5D6E-409C-BE32-E72D297353CC}">
                <c16:uniqueId val="{00000003-C347-4C92-9456-3BD95FF9F13D}"/>
              </c:ext>
            </c:extLst>
          </c:dPt>
          <c:dPt>
            <c:idx val="2"/>
            <c:bubble3D val="0"/>
            <c:spPr>
              <a:solidFill>
                <a:schemeClr val="accent3"/>
              </a:solidFill>
              <a:ln w="19050">
                <a:noFill/>
              </a:ln>
              <a:effectLst/>
            </c:spPr>
            <c:extLst>
              <c:ext xmlns:c16="http://schemas.microsoft.com/office/drawing/2014/chart" uri="{C3380CC4-5D6E-409C-BE32-E72D297353CC}">
                <c16:uniqueId val="{00000002-C347-4C92-9456-3BD95FF9F13D}"/>
              </c:ext>
            </c:extLst>
          </c:dPt>
          <c:dPt>
            <c:idx val="3"/>
            <c:bubble3D val="0"/>
            <c:spPr>
              <a:solidFill>
                <a:srgbClr val="FCB404"/>
              </a:solidFill>
              <a:ln w="19050">
                <a:noFill/>
              </a:ln>
              <a:effectLst/>
            </c:spPr>
            <c:extLst>
              <c:ext xmlns:c16="http://schemas.microsoft.com/office/drawing/2014/chart" uri="{C3380CC4-5D6E-409C-BE32-E72D297353CC}">
                <c16:uniqueId val="{00000001-C347-4C92-9456-3BD95FF9F13D}"/>
              </c:ext>
            </c:extLst>
          </c:dPt>
          <c:dPt>
            <c:idx val="4"/>
            <c:bubble3D val="0"/>
            <c:spPr>
              <a:solidFill>
                <a:schemeClr val="accent5"/>
              </a:solidFill>
              <a:ln w="19050">
                <a:noFill/>
              </a:ln>
              <a:effectLst/>
            </c:spPr>
            <c:extLst>
              <c:ext xmlns:c16="http://schemas.microsoft.com/office/drawing/2014/chart" uri="{C3380CC4-5D6E-409C-BE32-E72D297353CC}">
                <c16:uniqueId val="{00000009-EE90-4BFA-AB22-177A42861D50}"/>
              </c:ext>
            </c:extLst>
          </c:dPt>
          <c:dPt>
            <c:idx val="5"/>
            <c:bubble3D val="0"/>
            <c:spPr>
              <a:solidFill>
                <a:schemeClr val="accent6"/>
              </a:solidFill>
              <a:ln w="19050">
                <a:noFill/>
              </a:ln>
              <a:effectLst/>
            </c:spPr>
            <c:extLst>
              <c:ext xmlns:c16="http://schemas.microsoft.com/office/drawing/2014/chart" uri="{C3380CC4-5D6E-409C-BE32-E72D297353CC}">
                <c16:uniqueId val="{0000000B-EE90-4BFA-AB22-177A42861D50}"/>
              </c:ext>
            </c:extLst>
          </c:dPt>
          <c:dLbls>
            <c:dLbl>
              <c:idx val="0"/>
              <c:layout>
                <c:manualLayout>
                  <c:x val="-8.1155810649624252E-2"/>
                  <c:y val="0.13708897866709677"/>
                </c:manualLayout>
              </c:layout>
              <c:tx>
                <c:rich>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Times New Roman" panose="02020603050405020304" pitchFamily="18" charset="0"/>
                        <a:ea typeface="+mn-ea"/>
                        <a:cs typeface="Times New Roman" panose="02020603050405020304" pitchFamily="18" charset="0"/>
                      </a:defRPr>
                    </a:pPr>
                    <a:r>
                      <a:rPr lang="en-US" sz="1200" b="1" dirty="0">
                        <a:solidFill>
                          <a:schemeClr val="bg1"/>
                        </a:solidFill>
                        <a:latin typeface="Times New Roman" panose="02020603050405020304" pitchFamily="18" charset="0"/>
                        <a:cs typeface="Times New Roman" panose="02020603050405020304" pitchFamily="18" charset="0"/>
                      </a:rPr>
                      <a:t>54.7%</a:t>
                    </a:r>
                  </a:p>
                </c:rich>
              </c:tx>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6103478161084234"/>
                      <c:h val="6.4077545084845255E-2"/>
                    </c:manualLayout>
                  </c15:layout>
                  <c15:showDataLabelsRange val="0"/>
                </c:ext>
                <c:ext xmlns:c16="http://schemas.microsoft.com/office/drawing/2014/chart" uri="{C3380CC4-5D6E-409C-BE32-E72D297353CC}">
                  <c16:uniqueId val="{00000004-C347-4C92-9456-3BD95FF9F13D}"/>
                </c:ext>
              </c:extLst>
            </c:dLbl>
            <c:dLbl>
              <c:idx val="1"/>
              <c:tx>
                <c:rich>
                  <a:bodyPr/>
                  <a:lstStyle/>
                  <a:p>
                    <a:r>
                      <a:rPr lang="en-US" sz="1200" b="1" dirty="0">
                        <a:solidFill>
                          <a:schemeClr val="bg1"/>
                        </a:solidFill>
                        <a:latin typeface="Times New Roman" panose="02020603050405020304" pitchFamily="18" charset="0"/>
                        <a:cs typeface="Times New Roman" panose="02020603050405020304" pitchFamily="18" charset="0"/>
                      </a:rPr>
                      <a:t>18.5%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347-4C92-9456-3BD95FF9F13D}"/>
                </c:ext>
              </c:extLst>
            </c:dLbl>
            <c:dLbl>
              <c:idx val="2"/>
              <c:tx>
                <c:rich>
                  <a:bodyPr/>
                  <a:lstStyle/>
                  <a:p>
                    <a:r>
                      <a:rPr lang="en-US" sz="1200" b="1" dirty="0">
                        <a:solidFill>
                          <a:schemeClr val="bg1"/>
                        </a:solidFill>
                        <a:latin typeface="Times New Roman" panose="02020603050405020304" pitchFamily="18" charset="0"/>
                        <a:cs typeface="Times New Roman" panose="02020603050405020304" pitchFamily="18" charset="0"/>
                      </a:rPr>
                      <a:t>6,5%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C347-4C92-9456-3BD95FF9F13D}"/>
                </c:ext>
              </c:extLst>
            </c:dLbl>
            <c:dLbl>
              <c:idx val="3"/>
              <c:tx>
                <c:rich>
                  <a:bodyPr/>
                  <a:lstStyle/>
                  <a:p>
                    <a:r>
                      <a:rPr lang="en-US" sz="1200" b="1" dirty="0">
                        <a:solidFill>
                          <a:schemeClr val="bg1"/>
                        </a:solidFill>
                        <a:latin typeface="Times New Roman" panose="02020603050405020304" pitchFamily="18" charset="0"/>
                        <a:cs typeface="Times New Roman" panose="02020603050405020304" pitchFamily="18" charset="0"/>
                      </a:rPr>
                      <a:t>4,3%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347-4C92-9456-3BD95FF9F13D}"/>
                </c:ext>
              </c:extLst>
            </c:dLbl>
            <c:dLbl>
              <c:idx val="4"/>
              <c:tx>
                <c:rich>
                  <a:bodyPr/>
                  <a:lstStyle/>
                  <a:p>
                    <a:r>
                      <a:rPr lang="en-US"/>
                      <a:t>3,5%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EE90-4BFA-AB22-177A42861D50}"/>
                </c:ext>
              </c:extLst>
            </c:dLbl>
            <c:dLbl>
              <c:idx val="5"/>
              <c:tx>
                <c:rich>
                  <a:bodyPr/>
                  <a:lstStyle/>
                  <a:p>
                    <a:r>
                      <a:rPr lang="en-US"/>
                      <a:t>8,8%</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EE90-4BFA-AB22-177A42861D50}"/>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Manufacturing and processing industry</c:v>
                </c:pt>
                <c:pt idx="1">
                  <c:v>Real estate</c:v>
                </c:pt>
                <c:pt idx="2">
                  <c:v>Manufacturing</c:v>
                </c:pt>
                <c:pt idx="3">
                  <c:v>Finance – Banking</c:v>
                </c:pt>
                <c:pt idx="4">
                  <c:v>Science and technology</c:v>
                </c:pt>
                <c:pt idx="5">
                  <c:v>Other sectors</c:v>
                </c:pt>
              </c:strCache>
            </c:strRef>
          </c:cat>
          <c:val>
            <c:numRef>
              <c:f>Sheet1!$B$2:$B$7</c:f>
              <c:numCache>
                <c:formatCode>General</c:formatCode>
                <c:ptCount val="6"/>
                <c:pt idx="0">
                  <c:v>54.7</c:v>
                </c:pt>
                <c:pt idx="1">
                  <c:v>18.5</c:v>
                </c:pt>
                <c:pt idx="2">
                  <c:v>6.5</c:v>
                </c:pt>
                <c:pt idx="3">
                  <c:v>4.3</c:v>
                </c:pt>
                <c:pt idx="4">
                  <c:v>3.5</c:v>
                </c:pt>
                <c:pt idx="5">
                  <c:v>8.8000000000000007</c:v>
                </c:pt>
              </c:numCache>
            </c:numRef>
          </c:val>
          <c:extLst>
            <c:ext xmlns:c16="http://schemas.microsoft.com/office/drawing/2014/chart" uri="{C3380CC4-5D6E-409C-BE32-E72D297353CC}">
              <c16:uniqueId val="{00000000-C347-4C92-9456-3BD95FF9F13D}"/>
            </c:ext>
          </c:extLst>
        </c:ser>
        <c:dLbls>
          <c:showLegendKey val="0"/>
          <c:showVal val="1"/>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6.9410808477286978E-2"/>
          <c:y val="0.66250714068266747"/>
          <c:w val="0.87522736254470157"/>
          <c:h val="0.31900895208131946"/>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Tổng vốn đầu tư </c:v>
                </c:pt>
              </c:strCache>
            </c:strRef>
          </c:tx>
          <c:spPr>
            <a:solidFill>
              <a:srgbClr val="C00000"/>
            </a:solidFill>
            <a:ln>
              <a:noFill/>
            </a:ln>
            <a:effectLst/>
          </c:spPr>
          <c:invertIfNegative val="0"/>
          <c:dLbls>
            <c:dLbl>
              <c:idx val="0"/>
              <c:tx>
                <c:rich>
                  <a:bodyPr/>
                  <a:lstStyle/>
                  <a:p>
                    <a:r>
                      <a:rPr lang="en-US"/>
                      <a:t>28,53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6F7-46D6-8F11-CB1BCB09BEBF}"/>
                </c:ext>
              </c:extLst>
            </c:dLbl>
            <c:dLbl>
              <c:idx val="1"/>
              <c:tx>
                <c:rich>
                  <a:bodyPr/>
                  <a:lstStyle/>
                  <a:p>
                    <a:r>
                      <a:rPr lang="en-US"/>
                      <a:t>31,5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6F7-46D6-8F11-CB1BCB09BEBF}"/>
                </c:ext>
              </c:extLst>
            </c:dLbl>
            <c:dLbl>
              <c:idx val="2"/>
              <c:tx>
                <c:rich>
                  <a:bodyPr/>
                  <a:lstStyle/>
                  <a:p>
                    <a:r>
                      <a:rPr lang="en-US"/>
                      <a:t>27,72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E6F7-46D6-8F11-CB1BCB09BEBF}"/>
                </c:ext>
              </c:extLst>
            </c:dLbl>
            <c:dLbl>
              <c:idx val="3"/>
              <c:tx>
                <c:rich>
                  <a:bodyPr/>
                  <a:lstStyle/>
                  <a:p>
                    <a:r>
                      <a:rPr lang="en-US"/>
                      <a:t>39,1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6F7-46D6-8F11-CB1BCB09BEBF}"/>
                </c:ext>
              </c:extLst>
            </c:dLbl>
            <c:dLbl>
              <c:idx val="4"/>
              <c:tx>
                <c:rich>
                  <a:bodyPr/>
                  <a:lstStyle/>
                  <a:p>
                    <a:r>
                      <a:rPr lang="en-US"/>
                      <a:t>38,23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E6F7-46D6-8F11-CB1BCB09BEB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2020</c:v>
                </c:pt>
                <c:pt idx="1">
                  <c:v>2021</c:v>
                </c:pt>
                <c:pt idx="2">
                  <c:v>2022</c:v>
                </c:pt>
                <c:pt idx="3">
                  <c:v>2023</c:v>
                </c:pt>
                <c:pt idx="4">
                  <c:v>2024</c:v>
                </c:pt>
                <c:pt idx="5">
                  <c:v>2025</c:v>
                </c:pt>
              </c:numCache>
            </c:numRef>
          </c:cat>
          <c:val>
            <c:numRef>
              <c:f>Sheet1!$B$2:$B$7</c:f>
              <c:numCache>
                <c:formatCode>General</c:formatCode>
                <c:ptCount val="6"/>
                <c:pt idx="0">
                  <c:v>28.53</c:v>
                </c:pt>
                <c:pt idx="1">
                  <c:v>31.5</c:v>
                </c:pt>
                <c:pt idx="2">
                  <c:v>27.72</c:v>
                </c:pt>
                <c:pt idx="3">
                  <c:v>36.61</c:v>
                </c:pt>
                <c:pt idx="4">
                  <c:v>38.229999999999997</c:v>
                </c:pt>
                <c:pt idx="5">
                  <c:v>38.42</c:v>
                </c:pt>
              </c:numCache>
            </c:numRef>
          </c:val>
          <c:extLst>
            <c:ext xmlns:c16="http://schemas.microsoft.com/office/drawing/2014/chart" uri="{C3380CC4-5D6E-409C-BE32-E72D297353CC}">
              <c16:uniqueId val="{00000007-E6F7-46D6-8F11-CB1BCB09BEBF}"/>
            </c:ext>
          </c:extLst>
        </c:ser>
        <c:dLbls>
          <c:dLblPos val="outEnd"/>
          <c:showLegendKey val="0"/>
          <c:showVal val="1"/>
          <c:showCatName val="0"/>
          <c:showSerName val="0"/>
          <c:showPercent val="0"/>
          <c:showBubbleSize val="0"/>
        </c:dLbls>
        <c:gapWidth val="150"/>
        <c:axId val="229394383"/>
        <c:axId val="198720959"/>
      </c:barChart>
      <c:catAx>
        <c:axId val="2293943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198720959"/>
        <c:crosses val="autoZero"/>
        <c:auto val="1"/>
        <c:lblAlgn val="ctr"/>
        <c:lblOffset val="100"/>
        <c:noMultiLvlLbl val="0"/>
      </c:catAx>
      <c:valAx>
        <c:axId val="1987209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2293943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Đầu tư theo ngành</c:v>
                </c:pt>
              </c:strCache>
            </c:strRef>
          </c:tx>
          <c:spPr>
            <a:ln>
              <a:solidFill>
                <a:schemeClr val="bg1"/>
              </a:solidFill>
            </a:ln>
          </c:spPr>
          <c:dPt>
            <c:idx val="0"/>
            <c:bubble3D val="0"/>
            <c:spPr>
              <a:solidFill>
                <a:srgbClr val="142640"/>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A6B7-460E-88D8-95A9832E1B20}"/>
              </c:ext>
            </c:extLst>
          </c:dPt>
          <c:dPt>
            <c:idx val="1"/>
            <c:bubble3D val="0"/>
            <c:spPr>
              <a:solidFill>
                <a:srgbClr val="1C95AB"/>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A6B7-460E-88D8-95A9832E1B20}"/>
              </c:ext>
            </c:extLst>
          </c:dPt>
          <c:dPt>
            <c:idx val="2"/>
            <c:bubble3D val="0"/>
            <c:spPr>
              <a:solidFill>
                <a:schemeClr val="accent5"/>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A6B7-460E-88D8-95A9832E1B20}"/>
              </c:ext>
            </c:extLst>
          </c:dPt>
          <c:dPt>
            <c:idx val="3"/>
            <c:bubble3D val="0"/>
            <c:spPr>
              <a:solidFill>
                <a:schemeClr val="tx2">
                  <a:lumMod val="40000"/>
                  <a:lumOff val="60000"/>
                </a:schemeClr>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A6B7-460E-88D8-95A9832E1B20}"/>
              </c:ext>
            </c:extLst>
          </c:dPt>
          <c:dPt>
            <c:idx val="4"/>
            <c:bubble3D val="0"/>
            <c:spPr>
              <a:solidFill>
                <a:srgbClr val="6CBAC9"/>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A6B7-460E-88D8-95A9832E1B20}"/>
              </c:ext>
            </c:extLst>
          </c:dPt>
          <c:dPt>
            <c:idx val="5"/>
            <c:bubble3D val="0"/>
            <c:spPr>
              <a:solidFill>
                <a:srgbClr val="C9D5D3"/>
              </a:solidFill>
              <a:ln>
                <a:solidFill>
                  <a:schemeClr val="bg1"/>
                </a:solid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A6B7-460E-88D8-95A9832E1B20}"/>
              </c:ext>
            </c:extLst>
          </c:dPt>
          <c:dLbls>
            <c:dLbl>
              <c:idx val="0"/>
              <c:layout>
                <c:manualLayout>
                  <c:x val="1.3200953974254189E-2"/>
                  <c:y val="4.0720908333318775E-2"/>
                </c:manualLayout>
              </c:layout>
              <c:tx>
                <c:rich>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r>
                      <a:rPr lang="en-US" sz="1100" dirty="0">
                        <a:latin typeface="Times New Roman" panose="02020603050405020304" pitchFamily="18" charset="0"/>
                        <a:cs typeface="Times New Roman" panose="02020603050405020304" pitchFamily="18" charset="0"/>
                      </a:rPr>
                      <a:t>60,74%</a:t>
                    </a:r>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6B7-460E-88D8-95A9832E1B20}"/>
                </c:ext>
              </c:extLst>
            </c:dLbl>
            <c:dLbl>
              <c:idx val="1"/>
              <c:layout>
                <c:manualLayout>
                  <c:x val="-8.6336408243654367E-3"/>
                  <c:y val="-2.7408283527461219E-2"/>
                </c:manualLayout>
              </c:layout>
              <c:tx>
                <c:rich>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r>
                      <a:rPr lang="en-US" sz="1100" dirty="0">
                        <a:solidFill>
                          <a:schemeClr val="tx2"/>
                        </a:solidFill>
                        <a:latin typeface="Times New Roman" panose="02020603050405020304" pitchFamily="18" charset="0"/>
                        <a:cs typeface="Times New Roman" panose="02020603050405020304" pitchFamily="18" charset="0"/>
                      </a:rPr>
                      <a:t>14,54%</a:t>
                    </a:r>
                    <a:endParaRPr lang="en-US" sz="1100" dirty="0">
                      <a:latin typeface="Times New Roman" panose="02020603050405020304" pitchFamily="18" charset="0"/>
                      <a:cs typeface="Times New Roman" panose="02020603050405020304" pitchFamily="18" charset="0"/>
                    </a:endParaRPr>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6B7-460E-88D8-95A9832E1B20}"/>
                </c:ext>
              </c:extLst>
            </c:dLbl>
            <c:dLbl>
              <c:idx val="2"/>
              <c:layout>
                <c:manualLayout>
                  <c:x val="-1.4098187122553694E-2"/>
                  <c:y val="5.7246033728810305E-2"/>
                </c:manualLayout>
              </c:layout>
              <c:tx>
                <c:rich>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r>
                      <a:rPr lang="en-US" sz="1100" dirty="0">
                        <a:latin typeface="Times New Roman" panose="02020603050405020304" pitchFamily="18" charset="0"/>
                        <a:cs typeface="Times New Roman" panose="02020603050405020304" pitchFamily="18" charset="0"/>
                      </a:rPr>
                      <a:t>8,47%</a:t>
                    </a:r>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6B7-460E-88D8-95A9832E1B20}"/>
                </c:ext>
              </c:extLst>
            </c:dLbl>
            <c:dLbl>
              <c:idx val="3"/>
              <c:layout>
                <c:manualLayout>
                  <c:x val="-4.4914868830313807E-2"/>
                  <c:y val="2.4577691045774815E-3"/>
                </c:manualLayout>
              </c:layout>
              <c:tx>
                <c:rich>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r>
                      <a:rPr lang="en-US" sz="1100" dirty="0">
                        <a:latin typeface="Times New Roman" panose="02020603050405020304" pitchFamily="18" charset="0"/>
                        <a:cs typeface="Times New Roman" panose="02020603050405020304" pitchFamily="18" charset="0"/>
                      </a:rPr>
                      <a:t>3,13%</a:t>
                    </a:r>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A6B7-460E-88D8-95A9832E1B20}"/>
                </c:ext>
              </c:extLst>
            </c:dLbl>
            <c:dLbl>
              <c:idx val="4"/>
              <c:layout>
                <c:manualLayout>
                  <c:x val="-1.7186400297416336E-3"/>
                  <c:y val="-4.9863641684239207E-2"/>
                </c:manualLayout>
              </c:layout>
              <c:tx>
                <c:rich>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r>
                      <a:rPr lang="en-US" sz="1100" dirty="0">
                        <a:latin typeface="Times New Roman" panose="02020603050405020304" pitchFamily="18" charset="0"/>
                        <a:cs typeface="Times New Roman" panose="02020603050405020304" pitchFamily="18" charset="0"/>
                      </a:rPr>
                      <a:t>2,37%</a:t>
                    </a:r>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A6B7-460E-88D8-95A9832E1B20}"/>
                </c:ext>
              </c:extLst>
            </c:dLbl>
            <c:dLbl>
              <c:idx val="5"/>
              <c:layout>
                <c:manualLayout>
                  <c:x val="6.337027269786133E-2"/>
                  <c:y val="-9.1388898109502452E-3"/>
                </c:manualLayout>
              </c:layout>
              <c:tx>
                <c:rich>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r>
                      <a:rPr lang="en-US" sz="1100" dirty="0">
                        <a:latin typeface="Times New Roman" panose="02020603050405020304" pitchFamily="18" charset="0"/>
                        <a:cs typeface="Times New Roman" panose="02020603050405020304" pitchFamily="18" charset="0"/>
                      </a:rPr>
                      <a:t>10,71%</a:t>
                    </a:r>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A6B7-460E-88D8-95A9832E1B20}"/>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Processing and manufacturing industry</c:v>
                </c:pt>
                <c:pt idx="1">
                  <c:v>Real estate</c:v>
                </c:pt>
                <c:pt idx="2">
                  <c:v>Manufacture</c:v>
                </c:pt>
                <c:pt idx="3">
                  <c:v>Service</c:v>
                </c:pt>
                <c:pt idx="4">
                  <c:v>Wholesale and retail</c:v>
                </c:pt>
                <c:pt idx="5">
                  <c:v>Others</c:v>
                </c:pt>
              </c:strCache>
            </c:strRef>
          </c:cat>
          <c:val>
            <c:numRef>
              <c:f>Sheet1!$B$2:$B$7</c:f>
              <c:numCache>
                <c:formatCode>0.00%</c:formatCode>
                <c:ptCount val="6"/>
                <c:pt idx="0">
                  <c:v>0.60799999999999998</c:v>
                </c:pt>
                <c:pt idx="1">
                  <c:v>0.1449</c:v>
                </c:pt>
                <c:pt idx="2">
                  <c:v>8.3699999999999997E-2</c:v>
                </c:pt>
                <c:pt idx="3">
                  <c:v>3.1699999999999999E-2</c:v>
                </c:pt>
                <c:pt idx="4">
                  <c:v>2.3800000000000002E-2</c:v>
                </c:pt>
                <c:pt idx="5">
                  <c:v>0.1079</c:v>
                </c:pt>
              </c:numCache>
            </c:numRef>
          </c:val>
          <c:extLst>
            <c:ext xmlns:c16="http://schemas.microsoft.com/office/drawing/2014/chart" uri="{C3380CC4-5D6E-409C-BE32-E72D297353CC}">
              <c16:uniqueId val="{0000000C-A6B7-460E-88D8-95A9832E1B20}"/>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l"/>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Times" panose="02020603050405020304" pitchFamily="18" charset="0"/>
              <a:ea typeface="+mn-ea"/>
              <a:cs typeface="Times"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Total number of projects</c:v>
                </c:pt>
              </c:strCache>
            </c:strRef>
          </c:tx>
          <c:spPr>
            <a:solidFill>
              <a:srgbClr val="D45474"/>
            </a:solidFill>
            <a:ln>
              <a:noFill/>
            </a:ln>
            <a:effectLst/>
          </c:spPr>
          <c:invertIfNegative val="0"/>
          <c:dLbls>
            <c:dLbl>
              <c:idx val="0"/>
              <c:tx>
                <c:rich>
                  <a:bodyPr/>
                  <a:lstStyle/>
                  <a:p>
                    <a:r>
                      <a:rPr lang="en-US" dirty="0"/>
                      <a:t>13.285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D432-4FD5-9369-771E165C5A08}"/>
                </c:ext>
              </c:extLst>
            </c:dLbl>
            <c:dLbl>
              <c:idx val="1"/>
              <c:tx>
                <c:rich>
                  <a:bodyPr/>
                  <a:lstStyle/>
                  <a:p>
                    <a:r>
                      <a:rPr lang="en-US" dirty="0"/>
                      <a:t>7.526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432-4FD5-9369-771E165C5A08}"/>
                </c:ext>
              </c:extLst>
            </c:dLbl>
            <c:dLbl>
              <c:idx val="2"/>
              <c:tx>
                <c:rich>
                  <a:bodyPr/>
                  <a:lstStyle/>
                  <a:p>
                    <a:r>
                      <a:rPr lang="en-US" dirty="0"/>
                      <a:t>4.348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432-4FD5-9369-771E165C5A08}"/>
                </c:ext>
              </c:extLst>
            </c:dLbl>
            <c:dLbl>
              <c:idx val="3"/>
              <c:tx>
                <c:rich>
                  <a:bodyPr/>
                  <a:lstStyle/>
                  <a:p>
                    <a:r>
                      <a:rPr lang="en-US" dirty="0"/>
                      <a:t>1.974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432-4FD5-9369-771E165C5A08}"/>
                </c:ext>
              </c:extLst>
            </c:dLbl>
            <c:dLbl>
              <c:idx val="4"/>
              <c:tx>
                <c:rich>
                  <a:bodyPr/>
                  <a:lstStyle/>
                  <a:p>
                    <a:r>
                      <a:rPr lang="en-US" dirty="0"/>
                      <a:t>584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D432-4FD5-9369-771E165C5A08}"/>
                </c:ext>
              </c:extLst>
            </c:dLbl>
            <c:dLbl>
              <c:idx val="5"/>
              <c:tx>
                <c:rich>
                  <a:bodyPr/>
                  <a:lstStyle/>
                  <a:p>
                    <a:r>
                      <a:rPr lang="en-US" dirty="0"/>
                      <a:t>1.194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432-4FD5-9369-771E165C5A08}"/>
                </c:ext>
              </c:extLst>
            </c:dLbl>
            <c:dLbl>
              <c:idx val="6"/>
              <c:tx>
                <c:rich>
                  <a:bodyPr/>
                  <a:lstStyle/>
                  <a:p>
                    <a:r>
                      <a:rPr lang="en-US" dirty="0"/>
                      <a:t>2.422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D432-4FD5-9369-771E165C5A08}"/>
                </c:ext>
              </c:extLst>
            </c:dLbl>
            <c:dLbl>
              <c:idx val="7"/>
              <c:tx>
                <c:rich>
                  <a:bodyPr/>
                  <a:lstStyle/>
                  <a:p>
                    <a:r>
                      <a:rPr lang="en-US" dirty="0"/>
                      <a:t>209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432-4FD5-9369-771E165C5A08}"/>
                </c:ext>
              </c:extLst>
            </c:dLbl>
            <c:dLbl>
              <c:idx val="8"/>
              <c:tx>
                <c:rich>
                  <a:bodyPr/>
                  <a:lstStyle/>
                  <a:p>
                    <a:r>
                      <a:rPr lang="en-US" dirty="0"/>
                      <a:t>208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D432-4FD5-9369-771E165C5A08}"/>
                </c:ext>
              </c:extLst>
            </c:dLbl>
            <c:dLbl>
              <c:idx val="9"/>
              <c:tx>
                <c:rich>
                  <a:bodyPr/>
                  <a:lstStyle/>
                  <a:p>
                    <a:r>
                      <a:rPr lang="en-US" dirty="0"/>
                      <a:t>1.466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D432-4FD5-9369-771E165C5A08}"/>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TP. Hồ Chí Minh</c:v>
                </c:pt>
                <c:pt idx="1">
                  <c:v>Hà Nội</c:v>
                </c:pt>
                <c:pt idx="2">
                  <c:v>Bình Dương</c:v>
                </c:pt>
                <c:pt idx="3">
                  <c:v>Đồng Nai</c:v>
                </c:pt>
                <c:pt idx="4">
                  <c:v>Bà Rịa - Vũng Tàu</c:v>
                </c:pt>
                <c:pt idx="5">
                  <c:v>Hải Phòng</c:v>
                </c:pt>
                <c:pt idx="6">
                  <c:v>Bắc Ninh</c:v>
                </c:pt>
                <c:pt idx="7">
                  <c:v>Thanh Hóa</c:v>
                </c:pt>
                <c:pt idx="8">
                  <c:v>Quảng Ninh</c:v>
                </c:pt>
                <c:pt idx="9">
                  <c:v>Long An</c:v>
                </c:pt>
              </c:strCache>
            </c:strRef>
          </c:cat>
          <c:val>
            <c:numRef>
              <c:f>Sheet1!$B$2:$B$11</c:f>
              <c:numCache>
                <c:formatCode>#,##0</c:formatCode>
                <c:ptCount val="10"/>
                <c:pt idx="0">
                  <c:v>12470</c:v>
                </c:pt>
                <c:pt idx="1">
                  <c:v>7387</c:v>
                </c:pt>
                <c:pt idx="2">
                  <c:v>4226</c:v>
                </c:pt>
                <c:pt idx="3">
                  <c:v>1907</c:v>
                </c:pt>
                <c:pt idx="4" formatCode="General">
                  <c:v>553</c:v>
                </c:pt>
                <c:pt idx="5" formatCode="General">
                  <c:v>1120</c:v>
                </c:pt>
                <c:pt idx="6">
                  <c:v>2172</c:v>
                </c:pt>
                <c:pt idx="7" formatCode="General">
                  <c:v>194</c:v>
                </c:pt>
                <c:pt idx="8">
                  <c:v>1396</c:v>
                </c:pt>
                <c:pt idx="9" formatCode="General">
                  <c:v>185</c:v>
                </c:pt>
              </c:numCache>
            </c:numRef>
          </c:val>
          <c:extLst>
            <c:ext xmlns:c16="http://schemas.microsoft.com/office/drawing/2014/chart" uri="{C3380CC4-5D6E-409C-BE32-E72D297353CC}">
              <c16:uniqueId val="{0000000A-D432-4FD5-9369-771E165C5A08}"/>
            </c:ext>
          </c:extLst>
        </c:ser>
        <c:ser>
          <c:idx val="1"/>
          <c:order val="1"/>
          <c:tx>
            <c:strRef>
              <c:f>Sheet1!$C$1</c:f>
              <c:strCache>
                <c:ptCount val="1"/>
                <c:pt idx="0">
                  <c:v>Total registered capital</c:v>
                </c:pt>
              </c:strCache>
            </c:strRef>
          </c:tx>
          <c:spPr>
            <a:solidFill>
              <a:srgbClr val="509774"/>
            </a:solidFill>
            <a:ln>
              <a:noFill/>
            </a:ln>
            <a:effectLst/>
          </c:spPr>
          <c:invertIfNegative val="0"/>
          <c:dLbls>
            <c:dLbl>
              <c:idx val="0"/>
              <c:tx>
                <c:rich>
                  <a:bodyPr/>
                  <a:lstStyle/>
                  <a:p>
                    <a:r>
                      <a:rPr lang="en-US" dirty="0"/>
                      <a:t>58,20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D432-4FD5-9369-771E165C5A08}"/>
                </c:ext>
              </c:extLst>
            </c:dLbl>
            <c:dLbl>
              <c:idx val="1"/>
              <c:tx>
                <c:rich>
                  <a:bodyPr/>
                  <a:lstStyle/>
                  <a:p>
                    <a:r>
                      <a:rPr lang="en-US" dirty="0"/>
                      <a:t>43,63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D432-4FD5-9369-771E165C5A08}"/>
                </c:ext>
              </c:extLst>
            </c:dLbl>
            <c:dLbl>
              <c:idx val="2"/>
              <c:tx>
                <c:rich>
                  <a:bodyPr/>
                  <a:lstStyle/>
                  <a:p>
                    <a:r>
                      <a:rPr lang="en-US" dirty="0"/>
                      <a:t>42,02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D432-4FD5-9369-771E165C5A08}"/>
                </c:ext>
              </c:extLst>
            </c:dLbl>
            <c:dLbl>
              <c:idx val="3"/>
              <c:tx>
                <c:rich>
                  <a:bodyPr/>
                  <a:lstStyle/>
                  <a:p>
                    <a:r>
                      <a:rPr lang="en-US" dirty="0"/>
                      <a:t>36,97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D432-4FD5-9369-771E165C5A08}"/>
                </c:ext>
              </c:extLst>
            </c:dLbl>
            <c:dLbl>
              <c:idx val="4"/>
              <c:tx>
                <c:rich>
                  <a:bodyPr/>
                  <a:lstStyle/>
                  <a:p>
                    <a:r>
                      <a:rPr lang="en-US" dirty="0"/>
                      <a:t>36,48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D432-4FD5-9369-771E165C5A08}"/>
                </c:ext>
              </c:extLst>
            </c:dLbl>
            <c:dLbl>
              <c:idx val="5"/>
              <c:tx>
                <c:rich>
                  <a:bodyPr/>
                  <a:lstStyle/>
                  <a:p>
                    <a:r>
                      <a:rPr lang="en-US" dirty="0"/>
                      <a:t>29,39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D432-4FD5-9369-771E165C5A08}"/>
                </c:ext>
              </c:extLst>
            </c:dLbl>
            <c:dLbl>
              <c:idx val="6"/>
              <c:tx>
                <c:rich>
                  <a:bodyPr/>
                  <a:lstStyle/>
                  <a:p>
                    <a:r>
                      <a:rPr lang="en-US" dirty="0"/>
                      <a:t>29,07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D432-4FD5-9369-771E165C5A08}"/>
                </c:ext>
              </c:extLst>
            </c:dLbl>
            <c:dLbl>
              <c:idx val="7"/>
              <c:tx>
                <c:rich>
                  <a:bodyPr/>
                  <a:lstStyle/>
                  <a:p>
                    <a:r>
                      <a:rPr lang="en-US" dirty="0"/>
                      <a:t>15,48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D432-4FD5-9369-771E165C5A08}"/>
                </c:ext>
              </c:extLst>
            </c:dLbl>
            <c:dLbl>
              <c:idx val="8"/>
              <c:tx>
                <c:rich>
                  <a:bodyPr/>
                  <a:lstStyle/>
                  <a:p>
                    <a:r>
                      <a:rPr lang="en-US" dirty="0"/>
                      <a:t>15,06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D432-4FD5-9369-771E165C5A08}"/>
                </c:ext>
              </c:extLst>
            </c:dLbl>
            <c:dLbl>
              <c:idx val="9"/>
              <c:tx>
                <c:rich>
                  <a:bodyPr/>
                  <a:lstStyle/>
                  <a:p>
                    <a:r>
                      <a:rPr lang="en-US" dirty="0"/>
                      <a:t>14,07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D432-4FD5-9369-771E165C5A08}"/>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TP. Hồ Chí Minh</c:v>
                </c:pt>
                <c:pt idx="1">
                  <c:v>Hà Nội</c:v>
                </c:pt>
                <c:pt idx="2">
                  <c:v>Bình Dương</c:v>
                </c:pt>
                <c:pt idx="3">
                  <c:v>Đồng Nai</c:v>
                </c:pt>
                <c:pt idx="4">
                  <c:v>Bà Rịa - Vũng Tàu</c:v>
                </c:pt>
                <c:pt idx="5">
                  <c:v>Hải Phòng</c:v>
                </c:pt>
                <c:pt idx="6">
                  <c:v>Bắc Ninh</c:v>
                </c:pt>
                <c:pt idx="7">
                  <c:v>Thanh Hóa</c:v>
                </c:pt>
                <c:pt idx="8">
                  <c:v>Quảng Ninh</c:v>
                </c:pt>
                <c:pt idx="9">
                  <c:v>Long An</c:v>
                </c:pt>
              </c:strCache>
            </c:strRef>
          </c:cat>
          <c:val>
            <c:numRef>
              <c:f>Sheet1!$C$2:$C$11</c:f>
              <c:numCache>
                <c:formatCode>_(* #,##0.00_);_(* \(#,##0.00\);_(* "-"??_);_(@_)</c:formatCode>
                <c:ptCount val="10"/>
                <c:pt idx="0">
                  <c:v>57636.549114049994</c:v>
                </c:pt>
                <c:pt idx="1">
                  <c:v>42040.30217725</c:v>
                </c:pt>
                <c:pt idx="2">
                  <c:v>40456.327738280001</c:v>
                </c:pt>
                <c:pt idx="3">
                  <c:v>36752.941103710007</c:v>
                </c:pt>
                <c:pt idx="4">
                  <c:v>34214.499030850006</c:v>
                </c:pt>
                <c:pt idx="5">
                  <c:v>28996.18392911</c:v>
                </c:pt>
                <c:pt idx="6">
                  <c:v>25000.276122979994</c:v>
                </c:pt>
                <c:pt idx="7">
                  <c:v>15074.894049</c:v>
                </c:pt>
                <c:pt idx="8">
                  <c:v>13601.035744409999</c:v>
                </c:pt>
                <c:pt idx="9">
                  <c:v>13024.64185824</c:v>
                </c:pt>
              </c:numCache>
            </c:numRef>
          </c:val>
          <c:extLst>
            <c:ext xmlns:c16="http://schemas.microsoft.com/office/drawing/2014/chart" uri="{C3380CC4-5D6E-409C-BE32-E72D297353CC}">
              <c16:uniqueId val="{00000015-D432-4FD5-9369-771E165C5A08}"/>
            </c:ext>
          </c:extLst>
        </c:ser>
        <c:dLbls>
          <c:dLblPos val="outEnd"/>
          <c:showLegendKey val="0"/>
          <c:showVal val="1"/>
          <c:showCatName val="0"/>
          <c:showSerName val="0"/>
          <c:showPercent val="0"/>
          <c:showBubbleSize val="0"/>
        </c:dLbls>
        <c:gapWidth val="219"/>
        <c:axId val="-1188775200"/>
        <c:axId val="-1188778464"/>
      </c:barChart>
      <c:catAx>
        <c:axId val="-11887752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1188778464"/>
        <c:crosses val="autoZero"/>
        <c:auto val="1"/>
        <c:lblAlgn val="ctr"/>
        <c:lblOffset val="100"/>
        <c:noMultiLvlLbl val="0"/>
      </c:catAx>
      <c:valAx>
        <c:axId val="-11887784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877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
          <c:y val="7.5558021385631405E-2"/>
          <c:w val="1"/>
          <c:h val="0.87811089315561797"/>
        </c:manualLayout>
      </c:layout>
      <c:barChart>
        <c:barDir val="col"/>
        <c:grouping val="clustered"/>
        <c:varyColors val="0"/>
        <c:ser>
          <c:idx val="0"/>
          <c:order val="0"/>
          <c:tx>
            <c:strRef>
              <c:f>Sheet1!$B$1</c:f>
              <c:strCache>
                <c:ptCount val="1"/>
                <c:pt idx="0">
                  <c:v>Total Capital</c:v>
                </c:pt>
              </c:strCache>
            </c:strRef>
          </c:tx>
          <c:spPr>
            <a:solidFill>
              <a:schemeClr val="accent6">
                <a:lumMod val="75000"/>
              </a:schemeClr>
            </a:solidFill>
            <a:ln>
              <a:solidFill>
                <a:schemeClr val="bg1"/>
              </a:solid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4886-4312-9151-3D9CC6A605AF}"/>
              </c:ext>
            </c:extLst>
          </c:dPt>
          <c:dPt>
            <c:idx val="1"/>
            <c:invertIfNegative val="0"/>
            <c:bubble3D val="0"/>
            <c:spPr>
              <a:solidFill>
                <a:schemeClr val="accent6">
                  <a:lumMod val="75000"/>
                </a:schemeClr>
              </a:solidFill>
              <a:ln>
                <a:noFill/>
              </a:ln>
              <a:effectLst/>
            </c:spPr>
            <c:extLst>
              <c:ext xmlns:c16="http://schemas.microsoft.com/office/drawing/2014/chart" uri="{C3380CC4-5D6E-409C-BE32-E72D297353CC}">
                <c16:uniqueId val="{00000003-4886-4312-9151-3D9CC6A605AF}"/>
              </c:ext>
            </c:extLst>
          </c:dPt>
          <c:dPt>
            <c:idx val="2"/>
            <c:invertIfNegative val="0"/>
            <c:bubble3D val="0"/>
            <c:spPr>
              <a:solidFill>
                <a:schemeClr val="accent6">
                  <a:lumMod val="75000"/>
                </a:schemeClr>
              </a:solidFill>
              <a:ln>
                <a:noFill/>
              </a:ln>
              <a:effectLst/>
            </c:spPr>
            <c:extLst>
              <c:ext xmlns:c16="http://schemas.microsoft.com/office/drawing/2014/chart" uri="{C3380CC4-5D6E-409C-BE32-E72D297353CC}">
                <c16:uniqueId val="{00000005-4886-4312-9151-3D9CC6A605AF}"/>
              </c:ext>
            </c:extLst>
          </c:dPt>
          <c:dPt>
            <c:idx val="3"/>
            <c:invertIfNegative val="0"/>
            <c:bubble3D val="0"/>
            <c:spPr>
              <a:solidFill>
                <a:schemeClr val="accent6">
                  <a:lumMod val="75000"/>
                </a:schemeClr>
              </a:solidFill>
              <a:ln>
                <a:noFill/>
              </a:ln>
              <a:effectLst/>
            </c:spPr>
            <c:extLst>
              <c:ext xmlns:c16="http://schemas.microsoft.com/office/drawing/2014/chart" uri="{C3380CC4-5D6E-409C-BE32-E72D297353CC}">
                <c16:uniqueId val="{00000007-4886-4312-9151-3D9CC6A605AF}"/>
              </c:ext>
            </c:extLst>
          </c:dPt>
          <c:dLbls>
            <c:dLbl>
              <c:idx val="0"/>
              <c:tx>
                <c:rich>
                  <a:bodyPr/>
                  <a:lstStyle/>
                  <a:p>
                    <a:r>
                      <a:rPr lang="en-US" dirty="0"/>
                      <a:t>92,01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886-4312-9151-3D9CC6A605AF}"/>
                </c:ext>
              </c:extLst>
            </c:dLbl>
            <c:dLbl>
              <c:idx val="1"/>
              <c:tx>
                <c:rich>
                  <a:bodyPr/>
                  <a:lstStyle/>
                  <a:p>
                    <a:r>
                      <a:rPr lang="en-US" dirty="0"/>
                      <a:t>83,13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4886-4312-9151-3D9CC6A605AF}"/>
                </c:ext>
              </c:extLst>
            </c:dLbl>
            <c:dLbl>
              <c:idx val="2"/>
              <c:tx>
                <c:rich>
                  <a:bodyPr/>
                  <a:lstStyle/>
                  <a:p>
                    <a:r>
                      <a:rPr lang="en-US" dirty="0"/>
                      <a:t>77,66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4886-4312-9151-3D9CC6A605AF}"/>
                </c:ext>
              </c:extLst>
            </c:dLbl>
            <c:dLbl>
              <c:idx val="3"/>
              <c:tx>
                <c:rich>
                  <a:bodyPr/>
                  <a:lstStyle/>
                  <a:p>
                    <a:r>
                      <a:rPr lang="en-US" dirty="0"/>
                      <a:t>30,83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4886-4312-9151-3D9CC6A605AF}"/>
                </c:ext>
              </c:extLst>
            </c:dLbl>
            <c:spPr>
              <a:noFill/>
              <a:ln>
                <a:noFill/>
              </a:ln>
              <a:effectLst/>
            </c:spPr>
            <c:txPr>
              <a:bodyPr rot="-5400000" spcFirstLastPara="1" vertOverflow="clip" horzOverflow="clip" vert="horz" wrap="square" lIns="38100" tIns="19050" rIns="38100" bIns="19050" anchor="ctr" anchorCtr="1">
                <a:spAutoFit/>
              </a:bodyPr>
              <a:lstStyle/>
              <a:p>
                <a:pPr>
                  <a:defRPr sz="800" b="1"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South Korea</c:v>
                </c:pt>
                <c:pt idx="1">
                  <c:v>Singapore</c:v>
                </c:pt>
                <c:pt idx="2">
                  <c:v>Japan</c:v>
                </c:pt>
                <c:pt idx="3">
                  <c:v>China</c:v>
                </c:pt>
              </c:strCache>
            </c:strRef>
          </c:cat>
          <c:val>
            <c:numRef>
              <c:f>Sheet1!$B$2:$B$5</c:f>
              <c:numCache>
                <c:formatCode>#,##0.00</c:formatCode>
                <c:ptCount val="4"/>
                <c:pt idx="0">
                  <c:v>88292.91</c:v>
                </c:pt>
                <c:pt idx="1">
                  <c:v>81126.710000000006</c:v>
                </c:pt>
                <c:pt idx="2">
                  <c:v>76865.67</c:v>
                </c:pt>
                <c:pt idx="3">
                  <c:v>29556.46</c:v>
                </c:pt>
              </c:numCache>
            </c:numRef>
          </c:val>
          <c:extLst>
            <c:ext xmlns:c16="http://schemas.microsoft.com/office/drawing/2014/chart" uri="{C3380CC4-5D6E-409C-BE32-E72D297353CC}">
              <c16:uniqueId val="{00000008-4886-4312-9151-3D9CC6A605AF}"/>
            </c:ext>
          </c:extLst>
        </c:ser>
        <c:ser>
          <c:idx val="1"/>
          <c:order val="1"/>
          <c:tx>
            <c:strRef>
              <c:f>Sheet1!$C$1</c:f>
              <c:strCache>
                <c:ptCount val="1"/>
                <c:pt idx="0">
                  <c:v>Number of FDI's projects</c:v>
                </c:pt>
              </c:strCache>
            </c:strRef>
          </c:tx>
          <c:spPr>
            <a:solidFill>
              <a:srgbClr val="D45474"/>
            </a:solidFill>
            <a:ln>
              <a:noFill/>
            </a:ln>
            <a:effectLst/>
          </c:spPr>
          <c:invertIfNegative val="0"/>
          <c:dLbls>
            <c:dLbl>
              <c:idx val="0"/>
              <c:tx>
                <c:rich>
                  <a:bodyPr/>
                  <a:lstStyle/>
                  <a:p>
                    <a:r>
                      <a:rPr lang="en-US" dirty="0"/>
                      <a:t>10.102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4886-4312-9151-3D9CC6A605AF}"/>
                </c:ext>
              </c:extLst>
            </c:dLbl>
            <c:dLbl>
              <c:idx val="1"/>
              <c:tx>
                <c:rich>
                  <a:bodyPr/>
                  <a:lstStyle/>
                  <a:p>
                    <a:r>
                      <a:rPr lang="en-US" dirty="0"/>
                      <a:t>3.914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4886-4312-9151-3D9CC6A605AF}"/>
                </c:ext>
              </c:extLst>
            </c:dLbl>
            <c:dLbl>
              <c:idx val="2"/>
              <c:tx>
                <c:rich>
                  <a:bodyPr/>
                  <a:lstStyle/>
                  <a:p>
                    <a:r>
                      <a:rPr lang="en-US" dirty="0"/>
                      <a:t>5.489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4886-4312-9151-3D9CC6A605AF}"/>
                </c:ext>
              </c:extLst>
            </c:dLbl>
            <c:dLbl>
              <c:idx val="3"/>
              <c:tx>
                <c:rich>
                  <a:bodyPr/>
                  <a:lstStyle/>
                  <a:p>
                    <a:r>
                      <a:rPr lang="en-US" dirty="0"/>
                      <a:t>5.111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4886-4312-9151-3D9CC6A605AF}"/>
                </c:ext>
              </c:extLst>
            </c:dLbl>
            <c:spPr>
              <a:noFill/>
              <a:ln>
                <a:noFill/>
              </a:ln>
              <a:effectLst/>
            </c:spPr>
            <c:txPr>
              <a:bodyPr rot="-5400000" spcFirstLastPara="1" vertOverflow="clip" horzOverflow="clip" vert="horz" wrap="square" lIns="38100" tIns="19050" rIns="38100" bIns="19050" anchor="ctr" anchorCtr="1">
                <a:spAutoFit/>
              </a:bodyPr>
              <a:lstStyle/>
              <a:p>
                <a:pPr>
                  <a:defRPr sz="800" b="1"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South Korea</c:v>
                </c:pt>
                <c:pt idx="1">
                  <c:v>Singapore</c:v>
                </c:pt>
                <c:pt idx="2">
                  <c:v>Japan</c:v>
                </c:pt>
                <c:pt idx="3">
                  <c:v>China</c:v>
                </c:pt>
              </c:strCache>
            </c:strRef>
          </c:cat>
          <c:val>
            <c:numRef>
              <c:f>Sheet1!$C$2:$C$5</c:f>
              <c:numCache>
                <c:formatCode>#,##0</c:formatCode>
                <c:ptCount val="4"/>
                <c:pt idx="0">
                  <c:v>10054</c:v>
                </c:pt>
                <c:pt idx="1">
                  <c:v>3806</c:v>
                </c:pt>
                <c:pt idx="2">
                  <c:v>5431</c:v>
                </c:pt>
                <c:pt idx="3">
                  <c:v>4922</c:v>
                </c:pt>
              </c:numCache>
            </c:numRef>
          </c:val>
          <c:extLst>
            <c:ext xmlns:c16="http://schemas.microsoft.com/office/drawing/2014/chart" uri="{C3380CC4-5D6E-409C-BE32-E72D297353CC}">
              <c16:uniqueId val="{0000000D-4886-4312-9151-3D9CC6A605AF}"/>
            </c:ext>
          </c:extLst>
        </c:ser>
        <c:dLbls>
          <c:dLblPos val="outEnd"/>
          <c:showLegendKey val="0"/>
          <c:showVal val="1"/>
          <c:showCatName val="0"/>
          <c:showSerName val="0"/>
          <c:showPercent val="0"/>
          <c:showBubbleSize val="0"/>
        </c:dLbls>
        <c:gapWidth val="444"/>
        <c:overlap val="-90"/>
        <c:axId val="-1188779552"/>
        <c:axId val="-1188768128"/>
      </c:barChart>
      <c:catAx>
        <c:axId val="-11887795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1188768128"/>
        <c:crosses val="autoZero"/>
        <c:auto val="1"/>
        <c:lblAlgn val="ctr"/>
        <c:lblOffset val="100"/>
        <c:noMultiLvlLbl val="0"/>
      </c:catAx>
      <c:valAx>
        <c:axId val="-1188768128"/>
        <c:scaling>
          <c:orientation val="minMax"/>
        </c:scaling>
        <c:delete val="1"/>
        <c:axPos val="l"/>
        <c:numFmt formatCode="#,##0.00" sourceLinked="1"/>
        <c:majorTickMark val="none"/>
        <c:minorTickMark val="none"/>
        <c:tickLblPos val="nextTo"/>
        <c:crossAx val="-1188779552"/>
        <c:crosses val="autoZero"/>
        <c:crossBetween val="between"/>
      </c:valAx>
      <c:spPr>
        <a:solidFill>
          <a:schemeClr val="bg1"/>
        </a:solid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Times" panose="02020603050405020304" pitchFamily="18" charset="0"/>
              <a:ea typeface="+mn-ea"/>
              <a:cs typeface="Times"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9525" cap="flat" cmpd="sng" algn="ctr">
      <a:no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Cumulative FDI (billion USD)</c:v>
                </c:pt>
              </c:strCache>
            </c:strRef>
          </c:tx>
          <c:spPr>
            <a:solidFill>
              <a:srgbClr val="105BAB"/>
            </a:solidFill>
            <a:ln>
              <a:noFill/>
            </a:ln>
            <a:effectLst/>
          </c:spPr>
          <c:invertIfNegative val="0"/>
          <c:cat>
            <c:numRef>
              <c:f>Sheet1!$A$2:$A$24</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Sheet1!$B$2:$B$24</c:f>
              <c:numCache>
                <c:formatCode>General</c:formatCode>
                <c:ptCount val="23"/>
                <c:pt idx="0">
                  <c:v>44.5</c:v>
                </c:pt>
                <c:pt idx="1">
                  <c:v>47.7</c:v>
                </c:pt>
                <c:pt idx="2">
                  <c:v>50.6</c:v>
                </c:pt>
                <c:pt idx="3">
                  <c:v>53.7</c:v>
                </c:pt>
                <c:pt idx="4">
                  <c:v>58.2</c:v>
                </c:pt>
                <c:pt idx="5">
                  <c:v>65.099999999999994</c:v>
                </c:pt>
                <c:pt idx="6">
                  <c:v>77.3</c:v>
                </c:pt>
                <c:pt idx="7">
                  <c:v>98.3</c:v>
                </c:pt>
                <c:pt idx="8">
                  <c:v>142.69999999999999</c:v>
                </c:pt>
                <c:pt idx="9">
                  <c:v>164.2</c:v>
                </c:pt>
                <c:pt idx="10" formatCode="#,##0">
                  <c:v>182.8</c:v>
                </c:pt>
                <c:pt idx="11">
                  <c:v>197.5</c:v>
                </c:pt>
                <c:pt idx="12">
                  <c:v>213.8</c:v>
                </c:pt>
                <c:pt idx="13">
                  <c:v>236.2</c:v>
                </c:pt>
                <c:pt idx="14">
                  <c:v>252.7</c:v>
                </c:pt>
                <c:pt idx="15">
                  <c:v>281.8</c:v>
                </c:pt>
                <c:pt idx="16">
                  <c:v>293.2</c:v>
                </c:pt>
                <c:pt idx="17">
                  <c:v>318.7</c:v>
                </c:pt>
                <c:pt idx="18">
                  <c:v>340.1</c:v>
                </c:pt>
                <c:pt idx="19">
                  <c:v>362.5</c:v>
                </c:pt>
                <c:pt idx="20">
                  <c:v>384</c:v>
                </c:pt>
                <c:pt idx="21">
                  <c:v>408.1</c:v>
                </c:pt>
                <c:pt idx="22">
                  <c:v>438.7</c:v>
                </c:pt>
              </c:numCache>
            </c:numRef>
          </c:val>
          <c:extLst>
            <c:ext xmlns:c16="http://schemas.microsoft.com/office/drawing/2014/chart" uri="{C3380CC4-5D6E-409C-BE32-E72D297353CC}">
              <c16:uniqueId val="{00000000-2ABC-4143-95DC-B80AE955AAA7}"/>
            </c:ext>
          </c:extLst>
        </c:ser>
        <c:dLbls>
          <c:showLegendKey val="0"/>
          <c:showVal val="0"/>
          <c:showCatName val="0"/>
          <c:showSerName val="0"/>
          <c:showPercent val="0"/>
          <c:showBubbleSize val="0"/>
        </c:dLbls>
        <c:gapWidth val="247"/>
        <c:overlap val="-27"/>
        <c:axId val="-856715136"/>
        <c:axId val="-856712960"/>
        <c:extLst>
          <c:ext xmlns:c15="http://schemas.microsoft.com/office/drawing/2012/chart" uri="{02D57815-91ED-43cb-92C2-25804820EDAC}">
            <c15:filteredBarSeries>
              <c15:ser>
                <c:idx val="1"/>
                <c:order val="1"/>
                <c:tx>
                  <c:strRef>
                    <c:extLst>
                      <c:ext uri="{02D57815-91ED-43cb-92C2-25804820EDAC}">
                        <c15:formulaRef>
                          <c15:sqref>Sheet1!$C$1</c15:sqref>
                        </c15:formulaRef>
                      </c:ext>
                    </c:extLst>
                    <c:strCache>
                      <c:ptCount val="1"/>
                      <c:pt idx="0">
                        <c:v>Series 2</c:v>
                      </c:pt>
                    </c:strCache>
                  </c:strRef>
                </c:tx>
                <c:spPr>
                  <a:solidFill>
                    <a:schemeClr val="accent2"/>
                  </a:solidFill>
                  <a:ln>
                    <a:noFill/>
                  </a:ln>
                  <a:effectLst/>
                </c:spPr>
                <c:invertIfNegative val="0"/>
                <c:cat>
                  <c:numRef>
                    <c:extLst>
                      <c:ext uri="{02D57815-91ED-43cb-92C2-25804820EDAC}">
                        <c15:formulaRef>
                          <c15:sqref>Sheet1!$A$2:$A$24</c15:sqref>
                        </c15:formulaRef>
                      </c:ext>
                    </c:extLst>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extLst>
                      <c:ext uri="{02D57815-91ED-43cb-92C2-25804820EDAC}">
                        <c15:formulaRef>
                          <c15:sqref>Sheet1!$C$2:$C$24</c15:sqref>
                        </c15:formulaRef>
                      </c:ext>
                    </c:extLst>
                    <c:numCache>
                      <c:formatCode>General</c:formatCode>
                      <c:ptCount val="23"/>
                      <c:pt idx="0">
                        <c:v>2.4</c:v>
                      </c:pt>
                      <c:pt idx="1">
                        <c:v>4.4000000000000004</c:v>
                      </c:pt>
                      <c:pt idx="2">
                        <c:v>1.8</c:v>
                      </c:pt>
                      <c:pt idx="3">
                        <c:v>2.8</c:v>
                      </c:pt>
                    </c:numCache>
                  </c:numRef>
                </c:val>
                <c:extLst>
                  <c:ext xmlns:c16="http://schemas.microsoft.com/office/drawing/2014/chart" uri="{C3380CC4-5D6E-409C-BE32-E72D297353CC}">
                    <c16:uniqueId val="{00000002-2ABC-4143-95DC-B80AE955AAA7}"/>
                  </c:ext>
                </c:extLst>
              </c15:ser>
            </c15:filteredBarSeries>
          </c:ext>
        </c:extLst>
      </c:barChart>
      <c:lineChart>
        <c:grouping val="standard"/>
        <c:varyColors val="0"/>
        <c:ser>
          <c:idx val="2"/>
          <c:order val="2"/>
          <c:tx>
            <c:strRef>
              <c:f>Sheet1!$D$1</c:f>
              <c:strCache>
                <c:ptCount val="1"/>
                <c:pt idx="0">
                  <c:v>Current GDP (billion USD)</c:v>
                </c:pt>
              </c:strCache>
            </c:strRef>
          </c:tx>
          <c:spPr>
            <a:ln w="22225" cap="rnd">
              <a:solidFill>
                <a:srgbClr val="CA1019"/>
              </a:solidFill>
              <a:round/>
            </a:ln>
            <a:effectLst/>
          </c:spPr>
          <c:marker>
            <c:symbol val="none"/>
          </c:marker>
          <c:cat>
            <c:numRef>
              <c:f>Sheet1!$A$2:$A$24</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Sheet1!$D$2:$D$24</c:f>
              <c:numCache>
                <c:formatCode>General</c:formatCode>
                <c:ptCount val="23"/>
                <c:pt idx="0">
                  <c:v>31.17</c:v>
                </c:pt>
                <c:pt idx="1">
                  <c:v>32.69</c:v>
                </c:pt>
                <c:pt idx="2">
                  <c:v>35.06</c:v>
                </c:pt>
                <c:pt idx="3">
                  <c:v>39.549999999999997</c:v>
                </c:pt>
                <c:pt idx="4">
                  <c:v>45.43</c:v>
                </c:pt>
                <c:pt idx="5">
                  <c:v>57.63</c:v>
                </c:pt>
                <c:pt idx="6">
                  <c:v>66.37</c:v>
                </c:pt>
                <c:pt idx="7">
                  <c:v>77.41</c:v>
                </c:pt>
                <c:pt idx="8">
                  <c:v>99.13</c:v>
                </c:pt>
                <c:pt idx="9">
                  <c:v>106</c:v>
                </c:pt>
                <c:pt idx="10">
                  <c:v>147.19999999999999</c:v>
                </c:pt>
                <c:pt idx="11">
                  <c:v>172.6</c:v>
                </c:pt>
                <c:pt idx="12">
                  <c:v>195.6</c:v>
                </c:pt>
                <c:pt idx="13">
                  <c:v>213.7</c:v>
                </c:pt>
                <c:pt idx="14">
                  <c:v>233.5</c:v>
                </c:pt>
                <c:pt idx="15">
                  <c:v>239.3</c:v>
                </c:pt>
                <c:pt idx="16">
                  <c:v>257.10000000000002</c:v>
                </c:pt>
                <c:pt idx="17">
                  <c:v>281.39999999999998</c:v>
                </c:pt>
                <c:pt idx="18">
                  <c:v>310.10000000000002</c:v>
                </c:pt>
                <c:pt idx="19">
                  <c:v>334.4</c:v>
                </c:pt>
                <c:pt idx="20">
                  <c:v>346.6</c:v>
                </c:pt>
                <c:pt idx="21">
                  <c:v>366.1</c:v>
                </c:pt>
                <c:pt idx="22">
                  <c:v>409</c:v>
                </c:pt>
              </c:numCache>
            </c:numRef>
          </c:val>
          <c:smooth val="0"/>
          <c:extLst>
            <c:ext xmlns:c16="http://schemas.microsoft.com/office/drawing/2014/chart" uri="{C3380CC4-5D6E-409C-BE32-E72D297353CC}">
              <c16:uniqueId val="{00000001-2ABC-4143-95DC-B80AE955AAA7}"/>
            </c:ext>
          </c:extLst>
        </c:ser>
        <c:dLbls>
          <c:showLegendKey val="0"/>
          <c:showVal val="0"/>
          <c:showCatName val="0"/>
          <c:showSerName val="0"/>
          <c:showPercent val="0"/>
          <c:showBubbleSize val="0"/>
        </c:dLbls>
        <c:marker val="1"/>
        <c:smooth val="0"/>
        <c:axId val="1519577808"/>
        <c:axId val="1519578288"/>
      </c:lineChart>
      <c:catAx>
        <c:axId val="-856715136"/>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856712960"/>
        <c:crosses val="autoZero"/>
        <c:auto val="1"/>
        <c:lblAlgn val="ctr"/>
        <c:lblOffset val="100"/>
        <c:noMultiLvlLbl val="0"/>
      </c:catAx>
      <c:valAx>
        <c:axId val="-856712960"/>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856715136"/>
        <c:crosses val="autoZero"/>
        <c:crossBetween val="between"/>
      </c:valAx>
      <c:valAx>
        <c:axId val="151957828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1519577808"/>
        <c:crosses val="max"/>
        <c:crossBetween val="between"/>
      </c:valAx>
      <c:catAx>
        <c:axId val="1519577808"/>
        <c:scaling>
          <c:orientation val="minMax"/>
        </c:scaling>
        <c:delete val="1"/>
        <c:axPos val="b"/>
        <c:numFmt formatCode="General" sourceLinked="1"/>
        <c:majorTickMark val="out"/>
        <c:minorTickMark val="none"/>
        <c:tickLblPos val="nextTo"/>
        <c:crossAx val="1519578288"/>
        <c:crosses val="autoZero"/>
        <c:auto val="1"/>
        <c:lblAlgn val="ctr"/>
        <c:lblOffset val="100"/>
        <c:noMultiLvlLbl val="0"/>
      </c:cat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Reversed" id="22">
  <a:schemeClr val="accent2"/>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21">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png"/><Relationship Id="rId1" Type="http://schemas.openxmlformats.org/officeDocument/2006/relationships/image" Target="../media/image51.jpg"/></Relationships>
</file>

<file path=ppt/diagrams/_rels/data3.xml.rels><?xml version="1.0" encoding="UTF-8" standalone="yes"?>
<Relationships xmlns="http://schemas.openxmlformats.org/package/2006/relationships"><Relationship Id="rId3" Type="http://schemas.openxmlformats.org/officeDocument/2006/relationships/image" Target="../media/image90.svg"/><Relationship Id="rId2" Type="http://schemas.openxmlformats.org/officeDocument/2006/relationships/image" Target="../media/image89.svg"/><Relationship Id="rId1" Type="http://schemas.openxmlformats.org/officeDocument/2006/relationships/image" Target="../media/image8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png"/><Relationship Id="rId1" Type="http://schemas.openxmlformats.org/officeDocument/2006/relationships/image" Target="../media/image51.jpg"/></Relationships>
</file>

<file path=ppt/diagrams/_rels/drawing3.xml.rels><?xml version="1.0" encoding="UTF-8" standalone="yes"?>
<Relationships xmlns="http://schemas.openxmlformats.org/package/2006/relationships"><Relationship Id="rId3" Type="http://schemas.openxmlformats.org/officeDocument/2006/relationships/image" Target="../media/image90.svg"/><Relationship Id="rId2" Type="http://schemas.openxmlformats.org/officeDocument/2006/relationships/image" Target="../media/image89.svg"/><Relationship Id="rId1" Type="http://schemas.openxmlformats.org/officeDocument/2006/relationships/image" Target="../media/image88.sv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77B2DA-8362-489D-B46A-2953F2734A9E}" type="doc">
      <dgm:prSet loTypeId="urn:microsoft.com/office/officeart/2005/8/layout/orgChart1" loCatId="hierarchy" qsTypeId="urn:microsoft.com/office/officeart/2005/8/quickstyle/simple2" qsCatId="simple" csTypeId="urn:microsoft.com/office/officeart/2005/8/colors/accent0_1" csCatId="mainScheme" phldr="1"/>
      <dgm:spPr/>
      <dgm:t>
        <a:bodyPr/>
        <a:lstStyle/>
        <a:p>
          <a:endParaRPr lang="en-US"/>
        </a:p>
      </dgm:t>
    </dgm:pt>
    <dgm:pt modelId="{8AFB332D-2ADE-45E0-8CFB-E39980DB42F9}">
      <dgm:prSet custT="1"/>
      <dgm:spPr/>
      <dgm:t>
        <a:bodyPr/>
        <a:lstStyle/>
        <a:p>
          <a:pPr rtl="0"/>
          <a:r>
            <a:rPr lang="en-US" sz="2400" b="1" dirty="0">
              <a:latin typeface="Times New Roman (Headings)"/>
              <a:cs typeface="Calibri" pitchFamily="34" charset="0"/>
            </a:rPr>
            <a:t>More than </a:t>
          </a:r>
          <a:r>
            <a:rPr lang="vi-VN" sz="2400" b="1" dirty="0">
              <a:latin typeface="Times New Roman (Headings)"/>
              <a:cs typeface="Calibri" pitchFamily="34" charset="0"/>
            </a:rPr>
            <a:t>10</a:t>
          </a:r>
          <a:r>
            <a:rPr lang="en-US" sz="2400" b="1" dirty="0">
              <a:latin typeface="Times New Roman (Headings)"/>
              <a:cs typeface="Calibri" pitchFamily="34" charset="0"/>
            </a:rPr>
            <a:t>2</a:t>
          </a:r>
          <a:r>
            <a:rPr lang="vi-VN" sz="2400" b="1" dirty="0">
              <a:latin typeface="Times New Roman (Headings)"/>
              <a:cs typeface="Calibri" pitchFamily="34" charset="0"/>
            </a:rPr>
            <a:t>,3</a:t>
          </a:r>
          <a:r>
            <a:rPr lang="en-US" sz="2400" b="1" dirty="0">
              <a:latin typeface="Times New Roman (Headings)"/>
              <a:cs typeface="Calibri" pitchFamily="34" charset="0"/>
            </a:rPr>
            <a:t> billion people (2025)</a:t>
          </a:r>
          <a:endParaRPr lang="en-US" sz="2400" dirty="0">
            <a:latin typeface="Times New Roman (Headings)"/>
            <a:cs typeface="Calibri" pitchFamily="34" charset="0"/>
          </a:endParaRPr>
        </a:p>
      </dgm:t>
    </dgm:pt>
    <dgm:pt modelId="{A50322A8-1A31-4090-9D2F-DD2ECE02E476}" type="parTrans" cxnId="{2FFF5988-8D3B-4A8D-8C76-A5D7F28062F3}">
      <dgm:prSet/>
      <dgm:spPr/>
      <dgm:t>
        <a:bodyPr/>
        <a:lstStyle/>
        <a:p>
          <a:endParaRPr lang="en-US"/>
        </a:p>
      </dgm:t>
    </dgm:pt>
    <dgm:pt modelId="{49BC4B1F-E28E-4E55-9738-C386A6E68289}" type="sibTrans" cxnId="{2FFF5988-8D3B-4A8D-8C76-A5D7F28062F3}">
      <dgm:prSet/>
      <dgm:spPr/>
      <dgm:t>
        <a:bodyPr/>
        <a:lstStyle/>
        <a:p>
          <a:endParaRPr lang="en-US"/>
        </a:p>
      </dgm:t>
    </dgm:pt>
    <dgm:pt modelId="{1F98D356-7530-47CA-B428-81F234796AB0}">
      <dgm:prSet custT="1"/>
      <dgm:spPr/>
      <dgm:t>
        <a:bodyPr/>
        <a:lstStyle/>
        <a:p>
          <a:pPr rtl="0"/>
          <a:r>
            <a:rPr lang="en-US" sz="2300" b="1" dirty="0">
              <a:latin typeface="Times New Roman (Headings)"/>
              <a:cs typeface="Calibri" pitchFamily="34" charset="0"/>
            </a:rPr>
            <a:t>67,4% population in the age of 15-64</a:t>
          </a:r>
          <a:endParaRPr lang="en-US" sz="2300" dirty="0">
            <a:latin typeface="Times New Roman (Headings)"/>
            <a:cs typeface="Calibri" pitchFamily="34" charset="0"/>
          </a:endParaRPr>
        </a:p>
      </dgm:t>
    </dgm:pt>
    <dgm:pt modelId="{4A1A8C95-4908-4713-833C-E6CA2DB320B0}" type="parTrans" cxnId="{800632AE-E388-4BF1-B408-49B5E9882147}">
      <dgm:prSet/>
      <dgm:spPr/>
      <dgm:t>
        <a:bodyPr/>
        <a:lstStyle/>
        <a:p>
          <a:endParaRPr lang="en-US"/>
        </a:p>
      </dgm:t>
    </dgm:pt>
    <dgm:pt modelId="{39F39D7F-B919-4878-B6E1-E27E691783C2}" type="sibTrans" cxnId="{800632AE-E388-4BF1-B408-49B5E9882147}">
      <dgm:prSet/>
      <dgm:spPr/>
      <dgm:t>
        <a:bodyPr/>
        <a:lstStyle/>
        <a:p>
          <a:endParaRPr lang="en-US"/>
        </a:p>
      </dgm:t>
    </dgm:pt>
    <dgm:pt modelId="{B8787247-3BE5-45C9-A431-8C60696A873F}" type="pres">
      <dgm:prSet presAssocID="{8977B2DA-8362-489D-B46A-2953F2734A9E}" presName="hierChild1" presStyleCnt="0">
        <dgm:presLayoutVars>
          <dgm:orgChart val="1"/>
          <dgm:chPref val="1"/>
          <dgm:dir/>
          <dgm:animOne val="branch"/>
          <dgm:animLvl val="lvl"/>
          <dgm:resizeHandles/>
        </dgm:presLayoutVars>
      </dgm:prSet>
      <dgm:spPr/>
    </dgm:pt>
    <dgm:pt modelId="{2257E9C7-0A0C-4CCC-882C-F296D07EEF9B}" type="pres">
      <dgm:prSet presAssocID="{8AFB332D-2ADE-45E0-8CFB-E39980DB42F9}" presName="hierRoot1" presStyleCnt="0">
        <dgm:presLayoutVars>
          <dgm:hierBranch val="init"/>
        </dgm:presLayoutVars>
      </dgm:prSet>
      <dgm:spPr/>
    </dgm:pt>
    <dgm:pt modelId="{78EA4166-9F97-4633-AF99-336334400260}" type="pres">
      <dgm:prSet presAssocID="{8AFB332D-2ADE-45E0-8CFB-E39980DB42F9}" presName="rootComposite1" presStyleCnt="0"/>
      <dgm:spPr/>
    </dgm:pt>
    <dgm:pt modelId="{C5EB5CAD-474B-4544-AAAD-42C19CD50427}" type="pres">
      <dgm:prSet presAssocID="{8AFB332D-2ADE-45E0-8CFB-E39980DB42F9}" presName="rootText1" presStyleLbl="node0" presStyleIdx="0" presStyleCnt="2">
        <dgm:presLayoutVars>
          <dgm:chPref val="3"/>
        </dgm:presLayoutVars>
      </dgm:prSet>
      <dgm:spPr/>
    </dgm:pt>
    <dgm:pt modelId="{81E997C8-B94D-4899-ABC6-75DF487E9106}" type="pres">
      <dgm:prSet presAssocID="{8AFB332D-2ADE-45E0-8CFB-E39980DB42F9}" presName="rootConnector1" presStyleLbl="node1" presStyleIdx="0" presStyleCnt="0"/>
      <dgm:spPr/>
    </dgm:pt>
    <dgm:pt modelId="{FBC53886-ACA8-45F1-AC6A-11690E113DA4}" type="pres">
      <dgm:prSet presAssocID="{8AFB332D-2ADE-45E0-8CFB-E39980DB42F9}" presName="hierChild2" presStyleCnt="0"/>
      <dgm:spPr/>
    </dgm:pt>
    <dgm:pt modelId="{D3B11FB0-D469-4200-A553-B0D366668F31}" type="pres">
      <dgm:prSet presAssocID="{8AFB332D-2ADE-45E0-8CFB-E39980DB42F9}" presName="hierChild3" presStyleCnt="0"/>
      <dgm:spPr/>
    </dgm:pt>
    <dgm:pt modelId="{C3497C84-CE0F-45C0-BC93-8E32B08B0190}" type="pres">
      <dgm:prSet presAssocID="{1F98D356-7530-47CA-B428-81F234796AB0}" presName="hierRoot1" presStyleCnt="0">
        <dgm:presLayoutVars>
          <dgm:hierBranch val="init"/>
        </dgm:presLayoutVars>
      </dgm:prSet>
      <dgm:spPr/>
    </dgm:pt>
    <dgm:pt modelId="{31BACCCC-774A-4B42-8E81-59BDE39FC44A}" type="pres">
      <dgm:prSet presAssocID="{1F98D356-7530-47CA-B428-81F234796AB0}" presName="rootComposite1" presStyleCnt="0"/>
      <dgm:spPr/>
    </dgm:pt>
    <dgm:pt modelId="{057A5B1A-2DC8-4052-B92C-D32AEBA8D0FE}" type="pres">
      <dgm:prSet presAssocID="{1F98D356-7530-47CA-B428-81F234796AB0}" presName="rootText1" presStyleLbl="node0" presStyleIdx="1" presStyleCnt="2">
        <dgm:presLayoutVars>
          <dgm:chPref val="3"/>
        </dgm:presLayoutVars>
      </dgm:prSet>
      <dgm:spPr/>
    </dgm:pt>
    <dgm:pt modelId="{AEA0861A-BEA6-48A5-B353-A0D13412E1E3}" type="pres">
      <dgm:prSet presAssocID="{1F98D356-7530-47CA-B428-81F234796AB0}" presName="rootConnector1" presStyleLbl="node1" presStyleIdx="0" presStyleCnt="0"/>
      <dgm:spPr/>
    </dgm:pt>
    <dgm:pt modelId="{84617076-2C05-43D7-87B4-FBF51162B502}" type="pres">
      <dgm:prSet presAssocID="{1F98D356-7530-47CA-B428-81F234796AB0}" presName="hierChild2" presStyleCnt="0"/>
      <dgm:spPr/>
    </dgm:pt>
    <dgm:pt modelId="{CFEDD502-3AEC-49FB-906D-F0CCA4C0DA99}" type="pres">
      <dgm:prSet presAssocID="{1F98D356-7530-47CA-B428-81F234796AB0}" presName="hierChild3" presStyleCnt="0"/>
      <dgm:spPr/>
    </dgm:pt>
  </dgm:ptLst>
  <dgm:cxnLst>
    <dgm:cxn modelId="{5033E306-E014-47FA-B63F-BD8BFD1E7CE3}" type="presOf" srcId="{1F98D356-7530-47CA-B428-81F234796AB0}" destId="{AEA0861A-BEA6-48A5-B353-A0D13412E1E3}" srcOrd="1" destOrd="0" presId="urn:microsoft.com/office/officeart/2005/8/layout/orgChart1"/>
    <dgm:cxn modelId="{F60EEB1A-0FCB-41F2-8D40-0B852425249A}" type="presOf" srcId="{1F98D356-7530-47CA-B428-81F234796AB0}" destId="{057A5B1A-2DC8-4052-B92C-D32AEBA8D0FE}" srcOrd="0" destOrd="0" presId="urn:microsoft.com/office/officeart/2005/8/layout/orgChart1"/>
    <dgm:cxn modelId="{3CC29C25-0367-4D8E-832B-B25753E618AC}" type="presOf" srcId="{8977B2DA-8362-489D-B46A-2953F2734A9E}" destId="{B8787247-3BE5-45C9-A431-8C60696A873F}" srcOrd="0" destOrd="0" presId="urn:microsoft.com/office/officeart/2005/8/layout/orgChart1"/>
    <dgm:cxn modelId="{2FFF5988-8D3B-4A8D-8C76-A5D7F28062F3}" srcId="{8977B2DA-8362-489D-B46A-2953F2734A9E}" destId="{8AFB332D-2ADE-45E0-8CFB-E39980DB42F9}" srcOrd="0" destOrd="0" parTransId="{A50322A8-1A31-4090-9D2F-DD2ECE02E476}" sibTransId="{49BC4B1F-E28E-4E55-9738-C386A6E68289}"/>
    <dgm:cxn modelId="{0B90E4A2-ACC3-4BC7-8465-61E5AA3D9991}" type="presOf" srcId="{8AFB332D-2ADE-45E0-8CFB-E39980DB42F9}" destId="{C5EB5CAD-474B-4544-AAAD-42C19CD50427}" srcOrd="0" destOrd="0" presId="urn:microsoft.com/office/officeart/2005/8/layout/orgChart1"/>
    <dgm:cxn modelId="{800632AE-E388-4BF1-B408-49B5E9882147}" srcId="{8977B2DA-8362-489D-B46A-2953F2734A9E}" destId="{1F98D356-7530-47CA-B428-81F234796AB0}" srcOrd="1" destOrd="0" parTransId="{4A1A8C95-4908-4713-833C-E6CA2DB320B0}" sibTransId="{39F39D7F-B919-4878-B6E1-E27E691783C2}"/>
    <dgm:cxn modelId="{1AEDEFCB-CE38-4915-94A5-B5E0D48132BA}" type="presOf" srcId="{8AFB332D-2ADE-45E0-8CFB-E39980DB42F9}" destId="{81E997C8-B94D-4899-ABC6-75DF487E9106}" srcOrd="1" destOrd="0" presId="urn:microsoft.com/office/officeart/2005/8/layout/orgChart1"/>
    <dgm:cxn modelId="{EB548A36-7C57-41BC-A483-380E91481C69}" type="presParOf" srcId="{B8787247-3BE5-45C9-A431-8C60696A873F}" destId="{2257E9C7-0A0C-4CCC-882C-F296D07EEF9B}" srcOrd="0" destOrd="0" presId="urn:microsoft.com/office/officeart/2005/8/layout/orgChart1"/>
    <dgm:cxn modelId="{8AC6AB85-10D1-447D-973B-989C6CC002C9}" type="presParOf" srcId="{2257E9C7-0A0C-4CCC-882C-F296D07EEF9B}" destId="{78EA4166-9F97-4633-AF99-336334400260}" srcOrd="0" destOrd="0" presId="urn:microsoft.com/office/officeart/2005/8/layout/orgChart1"/>
    <dgm:cxn modelId="{6D29A4C7-0E6D-4409-8145-9A17B3DFA3DA}" type="presParOf" srcId="{78EA4166-9F97-4633-AF99-336334400260}" destId="{C5EB5CAD-474B-4544-AAAD-42C19CD50427}" srcOrd="0" destOrd="0" presId="urn:microsoft.com/office/officeart/2005/8/layout/orgChart1"/>
    <dgm:cxn modelId="{BD42DC24-BEB5-404D-8901-CBD075B2AF01}" type="presParOf" srcId="{78EA4166-9F97-4633-AF99-336334400260}" destId="{81E997C8-B94D-4899-ABC6-75DF487E9106}" srcOrd="1" destOrd="0" presId="urn:microsoft.com/office/officeart/2005/8/layout/orgChart1"/>
    <dgm:cxn modelId="{5EC7DCF7-F7BE-4FAE-B635-6B51F98831A2}" type="presParOf" srcId="{2257E9C7-0A0C-4CCC-882C-F296D07EEF9B}" destId="{FBC53886-ACA8-45F1-AC6A-11690E113DA4}" srcOrd="1" destOrd="0" presId="urn:microsoft.com/office/officeart/2005/8/layout/orgChart1"/>
    <dgm:cxn modelId="{5D92F60C-81B2-43DE-AC7D-40375CB09914}" type="presParOf" srcId="{2257E9C7-0A0C-4CCC-882C-F296D07EEF9B}" destId="{D3B11FB0-D469-4200-A553-B0D366668F31}" srcOrd="2" destOrd="0" presId="urn:microsoft.com/office/officeart/2005/8/layout/orgChart1"/>
    <dgm:cxn modelId="{A616532D-238E-4685-A62A-A1FF8FF6B397}" type="presParOf" srcId="{B8787247-3BE5-45C9-A431-8C60696A873F}" destId="{C3497C84-CE0F-45C0-BC93-8E32B08B0190}" srcOrd="1" destOrd="0" presId="urn:microsoft.com/office/officeart/2005/8/layout/orgChart1"/>
    <dgm:cxn modelId="{6BAFFF49-3880-43DE-ACDD-F7F36F2E8B91}" type="presParOf" srcId="{C3497C84-CE0F-45C0-BC93-8E32B08B0190}" destId="{31BACCCC-774A-4B42-8E81-59BDE39FC44A}" srcOrd="0" destOrd="0" presId="urn:microsoft.com/office/officeart/2005/8/layout/orgChart1"/>
    <dgm:cxn modelId="{3E3CCD61-F6FF-4F06-A635-523195FB5C32}" type="presParOf" srcId="{31BACCCC-774A-4B42-8E81-59BDE39FC44A}" destId="{057A5B1A-2DC8-4052-B92C-D32AEBA8D0FE}" srcOrd="0" destOrd="0" presId="urn:microsoft.com/office/officeart/2005/8/layout/orgChart1"/>
    <dgm:cxn modelId="{904D46DA-0361-472A-929B-3A8812BD2EDC}" type="presParOf" srcId="{31BACCCC-774A-4B42-8E81-59BDE39FC44A}" destId="{AEA0861A-BEA6-48A5-B353-A0D13412E1E3}" srcOrd="1" destOrd="0" presId="urn:microsoft.com/office/officeart/2005/8/layout/orgChart1"/>
    <dgm:cxn modelId="{FE812AA4-29F0-4DDC-93B2-9D98EE18424B}" type="presParOf" srcId="{C3497C84-CE0F-45C0-BC93-8E32B08B0190}" destId="{84617076-2C05-43D7-87B4-FBF51162B502}" srcOrd="1" destOrd="0" presId="urn:microsoft.com/office/officeart/2005/8/layout/orgChart1"/>
    <dgm:cxn modelId="{5B7991E4-2E77-41CD-925F-63C65886C610}" type="presParOf" srcId="{C3497C84-CE0F-45C0-BC93-8E32B08B0190}" destId="{CFEDD502-3AEC-49FB-906D-F0CCA4C0DA9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E39DB0-F56E-4E70-937A-5082C7855A57}" type="doc">
      <dgm:prSet loTypeId="urn:microsoft.com/office/officeart/2011/layout/RadialPictureList" loCatId="picture" qsTypeId="urn:microsoft.com/office/officeart/2005/8/quickstyle/simple1" qsCatId="simple" csTypeId="urn:microsoft.com/office/officeart/2005/8/colors/accent1_2" csCatId="accent1" phldr="1"/>
      <dgm:spPr/>
      <dgm:t>
        <a:bodyPr/>
        <a:lstStyle/>
        <a:p>
          <a:endParaRPr lang="en-US"/>
        </a:p>
      </dgm:t>
    </dgm:pt>
    <dgm:pt modelId="{AA0BEA1D-6065-42DB-A266-7E650FBE41DB}">
      <dgm:prSet phldrT="[Text]" custT="1"/>
      <dgm:spPr/>
      <dgm:t>
        <a:bodyPr/>
        <a:lstStyle/>
        <a:p>
          <a:pPr>
            <a:lnSpc>
              <a:spcPct val="150000"/>
            </a:lnSpc>
          </a:pPr>
          <a:r>
            <a:rPr lang="en-US" sz="2000" b="1" dirty="0">
              <a:latin typeface="Times New Roman" panose="02020603050405020304" pitchFamily="18" charset="0"/>
              <a:cs typeface="Times New Roman" panose="02020603050405020304" pitchFamily="18" charset="0"/>
            </a:rPr>
            <a:t>VIET NAM INFRASTRUCTURE DEVELOPMENT</a:t>
          </a:r>
        </a:p>
      </dgm:t>
    </dgm:pt>
    <dgm:pt modelId="{8C493746-8B8E-4298-98B8-59551FCD870D}" type="parTrans" cxnId="{707C2361-D6C8-438F-8266-8C17654B9AC7}">
      <dgm:prSet/>
      <dgm:spPr/>
      <dgm:t>
        <a:bodyPr/>
        <a:lstStyle/>
        <a:p>
          <a:endParaRPr lang="en-US"/>
        </a:p>
      </dgm:t>
    </dgm:pt>
    <dgm:pt modelId="{A38E58B6-CB87-4B20-8079-BCAD5B5EB124}" type="sibTrans" cxnId="{707C2361-D6C8-438F-8266-8C17654B9AC7}">
      <dgm:prSet/>
      <dgm:spPr/>
      <dgm:t>
        <a:bodyPr/>
        <a:lstStyle/>
        <a:p>
          <a:endParaRPr lang="en-US"/>
        </a:p>
      </dgm:t>
    </dgm:pt>
    <dgm:pt modelId="{6D8374E2-3665-4C57-854E-457C49FD2A5F}">
      <dgm:prSet phldrT="[Text]" custT="1"/>
      <dgm:spPr/>
      <dgm:t>
        <a:bodyPr/>
        <a:lstStyle/>
        <a:p>
          <a:pPr>
            <a:lnSpc>
              <a:spcPct val="120000"/>
            </a:lnSpc>
            <a:buFont typeface="Arial" panose="020B0604020202020204" pitchFamily="34" charset="0"/>
            <a:buChar char="•"/>
          </a:pPr>
          <a:r>
            <a:rPr lang="en-US" sz="1400" b="1" dirty="0">
              <a:latin typeface="Times New Roman" panose="02020603050405020304" pitchFamily="18" charset="0"/>
              <a:cs typeface="Times New Roman" panose="02020603050405020304" pitchFamily="18" charset="0"/>
            </a:rPr>
            <a:t>NATIONAL PRIORITY PROJECTS</a:t>
          </a:r>
        </a:p>
        <a:p>
          <a:pPr>
            <a:lnSpc>
              <a:spcPct val="120000"/>
            </a:lnSpc>
            <a:buFont typeface="Arial" panose="020B0604020202020204" pitchFamily="34" charset="0"/>
            <a:buChar char="•"/>
          </a:pPr>
          <a:r>
            <a:rPr lang="en-US" sz="1400" b="0" i="1" dirty="0">
              <a:latin typeface="Times New Roman" panose="02020603050405020304" pitchFamily="18" charset="0"/>
              <a:cs typeface="Times New Roman" panose="02020603050405020304" pitchFamily="18" charset="0"/>
            </a:rPr>
            <a:t>- North – South Expressway</a:t>
          </a:r>
        </a:p>
        <a:p>
          <a:pPr>
            <a:lnSpc>
              <a:spcPct val="120000"/>
            </a:lnSpc>
            <a:buFont typeface="Arial" panose="020B0604020202020204" pitchFamily="34" charset="0"/>
            <a:buChar char="•"/>
          </a:pPr>
          <a:r>
            <a:rPr lang="en-US" sz="1400" b="0" i="1" dirty="0">
              <a:latin typeface="Times New Roman" panose="02020603050405020304" pitchFamily="18" charset="0"/>
              <a:cs typeface="Times New Roman" panose="02020603050405020304" pitchFamily="18" charset="0"/>
            </a:rPr>
            <a:t>- Long Thanh International Airport</a:t>
          </a:r>
        </a:p>
        <a:p>
          <a:pPr>
            <a:lnSpc>
              <a:spcPct val="120000"/>
            </a:lnSpc>
            <a:buFont typeface="Arial" panose="020B0604020202020204" pitchFamily="34" charset="0"/>
            <a:buChar char="•"/>
          </a:pPr>
          <a:r>
            <a:rPr lang="en-US" sz="1400" b="0" i="1" dirty="0">
              <a:latin typeface="Times New Roman" panose="02020603050405020304" pitchFamily="18" charset="0"/>
              <a:cs typeface="Times New Roman" panose="02020603050405020304" pitchFamily="18" charset="0"/>
            </a:rPr>
            <a:t>- </a:t>
          </a:r>
          <a:r>
            <a:rPr lang="en-US" sz="1400" b="0" i="1" dirty="0" err="1">
              <a:latin typeface="Times New Roman" panose="02020603050405020304" pitchFamily="18" charset="0"/>
              <a:cs typeface="Times New Roman" panose="02020603050405020304" pitchFamily="18" charset="0"/>
            </a:rPr>
            <a:t>Lach</a:t>
          </a:r>
          <a:r>
            <a:rPr lang="en-US" sz="1400" b="0" i="1" dirty="0">
              <a:latin typeface="Times New Roman" panose="02020603050405020304" pitchFamily="18" charset="0"/>
              <a:cs typeface="Times New Roman" panose="02020603050405020304" pitchFamily="18" charset="0"/>
            </a:rPr>
            <a:t> </a:t>
          </a:r>
          <a:r>
            <a:rPr lang="en-US" sz="1400" b="0" i="1" dirty="0" err="1">
              <a:latin typeface="Times New Roman" panose="02020603050405020304" pitchFamily="18" charset="0"/>
              <a:cs typeface="Times New Roman" panose="02020603050405020304" pitchFamily="18" charset="0"/>
            </a:rPr>
            <a:t>Huyen</a:t>
          </a:r>
          <a:r>
            <a:rPr lang="en-US" sz="1400" b="0" i="1" dirty="0">
              <a:latin typeface="Times New Roman" panose="02020603050405020304" pitchFamily="18" charset="0"/>
              <a:cs typeface="Times New Roman" panose="02020603050405020304" pitchFamily="18" charset="0"/>
            </a:rPr>
            <a:t> Port Upgrade</a:t>
          </a:r>
        </a:p>
        <a:p>
          <a:pPr>
            <a:lnSpc>
              <a:spcPct val="120000"/>
            </a:lnSpc>
            <a:buFont typeface="Arial" panose="020B0604020202020204" pitchFamily="34" charset="0"/>
            <a:buChar char="•"/>
          </a:pPr>
          <a:r>
            <a:rPr lang="en-US" sz="1400" b="0" i="1" dirty="0">
              <a:latin typeface="Times New Roman" panose="02020603050405020304" pitchFamily="18" charset="0"/>
              <a:cs typeface="Times New Roman" panose="02020603050405020304" pitchFamily="18" charset="0"/>
            </a:rPr>
            <a:t>-</a:t>
          </a:r>
          <a:r>
            <a:rPr lang="vi-VN" sz="1400" b="0" i="1" dirty="0">
              <a:latin typeface="Times New Roman" panose="02020603050405020304" pitchFamily="18" charset="0"/>
              <a:cs typeface="Times New Roman" panose="02020603050405020304" pitchFamily="18" charset="0"/>
            </a:rPr>
            <a:t> Cai Mep – Thi Vai Port Complex</a:t>
          </a:r>
          <a:endParaRPr lang="en-US" sz="1400" b="0" i="1" dirty="0">
            <a:latin typeface="Times New Roman" panose="02020603050405020304" pitchFamily="18" charset="0"/>
            <a:cs typeface="Times New Roman" panose="02020603050405020304" pitchFamily="18" charset="0"/>
          </a:endParaRPr>
        </a:p>
      </dgm:t>
    </dgm:pt>
    <dgm:pt modelId="{60BD9A74-A736-426E-AFE2-501A945341D7}" type="parTrans" cxnId="{49ECE727-8EF2-4E89-B66D-AEA1EE84A302}">
      <dgm:prSet/>
      <dgm:spPr/>
      <dgm:t>
        <a:bodyPr/>
        <a:lstStyle/>
        <a:p>
          <a:endParaRPr lang="en-US"/>
        </a:p>
      </dgm:t>
    </dgm:pt>
    <dgm:pt modelId="{6CDED21F-B1D6-49BE-9954-CF1507DD43F5}" type="sibTrans" cxnId="{49ECE727-8EF2-4E89-B66D-AEA1EE84A302}">
      <dgm:prSet/>
      <dgm:spPr/>
      <dgm:t>
        <a:bodyPr/>
        <a:lstStyle/>
        <a:p>
          <a:endParaRPr lang="en-US"/>
        </a:p>
      </dgm:t>
    </dgm:pt>
    <dgm:pt modelId="{E4F95F0B-29AC-4D12-91E1-AA2162EADD4F}">
      <dgm:prSet phldrT="[Text]" custT="1"/>
      <dgm:spPr/>
      <dgm:t>
        <a:bodyPr/>
        <a:lstStyle/>
        <a:p>
          <a:pPr>
            <a:lnSpc>
              <a:spcPct val="120000"/>
            </a:lnSpc>
          </a:pPr>
          <a:r>
            <a:rPr lang="en-US" sz="1500" b="1" dirty="0">
              <a:latin typeface="Times New Roman" panose="02020603050405020304" pitchFamily="18" charset="0"/>
              <a:cs typeface="Times New Roman" panose="02020603050405020304" pitchFamily="18" charset="0"/>
            </a:rPr>
            <a:t>SYNCHRONOUS INFRASTRUCTURE NETWORK</a:t>
          </a:r>
        </a:p>
        <a:p>
          <a:pPr>
            <a:lnSpc>
              <a:spcPct val="120000"/>
            </a:lnSpc>
          </a:pPr>
          <a:r>
            <a:rPr lang="en-US" sz="1500" i="1" dirty="0">
              <a:latin typeface="Times New Roman" panose="02020603050405020304" pitchFamily="18" charset="0"/>
              <a:cs typeface="Times New Roman" panose="02020603050405020304" pitchFamily="18" charset="0"/>
            </a:rPr>
            <a:t>- Road Infrastructure</a:t>
          </a:r>
        </a:p>
        <a:p>
          <a:pPr>
            <a:lnSpc>
              <a:spcPct val="120000"/>
            </a:lnSpc>
          </a:pPr>
          <a:r>
            <a:rPr lang="en-US" sz="1500" i="1" dirty="0">
              <a:latin typeface="Times New Roman" panose="02020603050405020304" pitchFamily="18" charset="0"/>
              <a:cs typeface="Times New Roman" panose="02020603050405020304" pitchFamily="18" charset="0"/>
            </a:rPr>
            <a:t>- Seaports</a:t>
          </a:r>
        </a:p>
        <a:p>
          <a:pPr>
            <a:lnSpc>
              <a:spcPct val="120000"/>
            </a:lnSpc>
          </a:pPr>
          <a:r>
            <a:rPr lang="en-US" sz="1500" i="1" dirty="0">
              <a:latin typeface="Times New Roman" panose="02020603050405020304" pitchFamily="18" charset="0"/>
              <a:cs typeface="Times New Roman" panose="02020603050405020304" pitchFamily="18" charset="0"/>
            </a:rPr>
            <a:t>- Digital Infrastructure</a:t>
          </a:r>
        </a:p>
      </dgm:t>
    </dgm:pt>
    <dgm:pt modelId="{54C5958E-D702-4E56-B499-19615433EB9D}" type="parTrans" cxnId="{AFF68182-AFF5-442F-A33E-15728169859C}">
      <dgm:prSet/>
      <dgm:spPr/>
      <dgm:t>
        <a:bodyPr/>
        <a:lstStyle/>
        <a:p>
          <a:endParaRPr lang="en-US"/>
        </a:p>
      </dgm:t>
    </dgm:pt>
    <dgm:pt modelId="{612CE39F-EBAE-49BE-A5C9-7B9120AD5BF3}" type="sibTrans" cxnId="{AFF68182-AFF5-442F-A33E-15728169859C}">
      <dgm:prSet/>
      <dgm:spPr/>
      <dgm:t>
        <a:bodyPr/>
        <a:lstStyle/>
        <a:p>
          <a:endParaRPr lang="en-US"/>
        </a:p>
      </dgm:t>
    </dgm:pt>
    <dgm:pt modelId="{D9C219FE-4EAB-4B63-ADAC-3EB1E2EA799C}">
      <dgm:prSet phldrT="[Text]" custT="1"/>
      <dgm:spPr/>
      <dgm:t>
        <a:bodyPr/>
        <a:lstStyle/>
        <a:p>
          <a:pPr>
            <a:lnSpc>
              <a:spcPct val="120000"/>
            </a:lnSpc>
          </a:pPr>
          <a:r>
            <a:rPr lang="en-US" sz="1600" b="1" dirty="0">
              <a:latin typeface="Times New Roman" panose="02020603050405020304" pitchFamily="18" charset="0"/>
              <a:cs typeface="Times New Roman" panose="02020603050405020304" pitchFamily="18" charset="0"/>
            </a:rPr>
            <a:t>SEAPORTS</a:t>
          </a:r>
        </a:p>
        <a:p>
          <a:pPr>
            <a:lnSpc>
              <a:spcPct val="120000"/>
            </a:lnSpc>
          </a:pPr>
          <a:r>
            <a:rPr lang="en-US" sz="1600" b="1" i="1"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11 Class-I Seaports.</a:t>
          </a:r>
        </a:p>
        <a:p>
          <a:pPr>
            <a:lnSpc>
              <a:spcPct val="120000"/>
            </a:lnSpc>
          </a:pPr>
          <a:r>
            <a:rPr lang="en-US" sz="1600" b="1" i="1"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Modern Container Terminals</a:t>
          </a:r>
        </a:p>
        <a:p>
          <a:pPr>
            <a:lnSpc>
              <a:spcPct val="120000"/>
            </a:lnSpc>
          </a:pPr>
          <a:r>
            <a:rPr lang="en-US" sz="1600" b="1" i="1" dirty="0">
              <a:latin typeface="Times New Roman" panose="02020603050405020304" pitchFamily="18" charset="0"/>
              <a:cs typeface="Times New Roman" panose="02020603050405020304" pitchFamily="18" charset="0"/>
            </a:rPr>
            <a:t>-</a:t>
          </a:r>
          <a:r>
            <a:rPr lang="en-US" sz="1600" i="1" dirty="0">
              <a:latin typeface="Times New Roman" panose="02020603050405020304" pitchFamily="18" charset="0"/>
              <a:cs typeface="Times New Roman" panose="02020603050405020304" pitchFamily="18" charset="0"/>
            </a:rPr>
            <a:t> International Connectivity</a:t>
          </a:r>
        </a:p>
      </dgm:t>
    </dgm:pt>
    <dgm:pt modelId="{FDB2CA36-4F18-40A0-972C-E0006650EF6A}" type="parTrans" cxnId="{8E95CB26-DDE8-4AAA-A74E-4ACEA392B15B}">
      <dgm:prSet/>
      <dgm:spPr/>
      <dgm:t>
        <a:bodyPr/>
        <a:lstStyle/>
        <a:p>
          <a:endParaRPr lang="en-US"/>
        </a:p>
      </dgm:t>
    </dgm:pt>
    <dgm:pt modelId="{E858CF3F-3EE0-4D9D-A7F2-8E86470FA5F8}" type="sibTrans" cxnId="{8E95CB26-DDE8-4AAA-A74E-4ACEA392B15B}">
      <dgm:prSet/>
      <dgm:spPr/>
      <dgm:t>
        <a:bodyPr/>
        <a:lstStyle/>
        <a:p>
          <a:endParaRPr lang="en-US"/>
        </a:p>
      </dgm:t>
    </dgm:pt>
    <dgm:pt modelId="{0B6834B9-142C-4031-9A57-A25466754DAC}" type="pres">
      <dgm:prSet presAssocID="{E6E39DB0-F56E-4E70-937A-5082C7855A57}" presName="Name0" presStyleCnt="0">
        <dgm:presLayoutVars>
          <dgm:chMax val="1"/>
          <dgm:chPref val="1"/>
          <dgm:dir/>
          <dgm:resizeHandles/>
        </dgm:presLayoutVars>
      </dgm:prSet>
      <dgm:spPr/>
    </dgm:pt>
    <dgm:pt modelId="{7A9731C3-5E0A-42A5-9F45-3C1CF4956B3F}" type="pres">
      <dgm:prSet presAssocID="{AA0BEA1D-6065-42DB-A266-7E650FBE41DB}" presName="Parent" presStyleLbl="node1" presStyleIdx="0" presStyleCnt="2" custScaleX="128914" custScaleY="122490" custLinFactNeighborX="-9141">
        <dgm:presLayoutVars>
          <dgm:chMax val="4"/>
          <dgm:chPref val="3"/>
        </dgm:presLayoutVars>
      </dgm:prSet>
      <dgm:spPr/>
    </dgm:pt>
    <dgm:pt modelId="{A21A0BB0-0CC1-4DA5-A9D4-6F2681F8C7BE}" type="pres">
      <dgm:prSet presAssocID="{6D8374E2-3665-4C57-854E-457C49FD2A5F}" presName="Accent" presStyleLbl="node1" presStyleIdx="1" presStyleCnt="2"/>
      <dgm:spPr/>
    </dgm:pt>
    <dgm:pt modelId="{613FCEB9-CA46-405B-BB63-5E4A5E48FDAD}" type="pres">
      <dgm:prSet presAssocID="{6D8374E2-3665-4C57-854E-457C49FD2A5F}" presName="Image1"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B2B0A4E3-A2A3-443D-8FF4-4C951F5FD62C}" type="pres">
      <dgm:prSet presAssocID="{6D8374E2-3665-4C57-854E-457C49FD2A5F}" presName="Child1" presStyleLbl="revTx" presStyleIdx="0" presStyleCnt="3" custScaleX="195806" custLinFactNeighborX="51409" custLinFactNeighborY="-543">
        <dgm:presLayoutVars>
          <dgm:chMax val="0"/>
          <dgm:chPref val="0"/>
          <dgm:bulletEnabled val="1"/>
        </dgm:presLayoutVars>
      </dgm:prSet>
      <dgm:spPr/>
    </dgm:pt>
    <dgm:pt modelId="{24350966-2017-4765-B72A-C6ACEA9E9580}" type="pres">
      <dgm:prSet presAssocID="{E4F95F0B-29AC-4D12-91E1-AA2162EADD4F}" presName="Image2" presStyleCnt="0"/>
      <dgm:spPr/>
    </dgm:pt>
    <dgm:pt modelId="{2FCF552F-7AAE-4DBD-A57A-8FDFF9C96CC2}" type="pres">
      <dgm:prSet presAssocID="{E4F95F0B-29AC-4D12-91E1-AA2162EADD4F}" presName="Imag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dgm:spPr>
    </dgm:pt>
    <dgm:pt modelId="{C6B9FC08-8878-4CC6-B867-E7616471F5D6}" type="pres">
      <dgm:prSet presAssocID="{E4F95F0B-29AC-4D12-91E1-AA2162EADD4F}" presName="Child2" presStyleLbl="revTx" presStyleIdx="1" presStyleCnt="3" custScaleX="237289" custLinFactNeighborX="66360" custLinFactNeighborY="1037">
        <dgm:presLayoutVars>
          <dgm:chMax val="0"/>
          <dgm:chPref val="0"/>
          <dgm:bulletEnabled val="1"/>
        </dgm:presLayoutVars>
      </dgm:prSet>
      <dgm:spPr/>
    </dgm:pt>
    <dgm:pt modelId="{7E67EC3B-5305-4A46-BF92-EBD04E0F203E}" type="pres">
      <dgm:prSet presAssocID="{D9C219FE-4EAB-4B63-ADAC-3EB1E2EA799C}" presName="Image3" presStyleCnt="0"/>
      <dgm:spPr/>
    </dgm:pt>
    <dgm:pt modelId="{FCBE2002-D131-467B-8CD5-8F6BC4F6FFD4}" type="pres">
      <dgm:prSet presAssocID="{D9C219FE-4EAB-4B63-ADAC-3EB1E2EA799C}"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38000" r="-38000"/>
          </a:stretch>
        </a:blipFill>
      </dgm:spPr>
    </dgm:pt>
    <dgm:pt modelId="{0B51FF1C-E66B-4446-BA89-DEA621251927}" type="pres">
      <dgm:prSet presAssocID="{D9C219FE-4EAB-4B63-ADAC-3EB1E2EA799C}" presName="Child3" presStyleLbl="revTx" presStyleIdx="2" presStyleCnt="3" custScaleX="205795" custLinFactNeighborX="51367" custLinFactNeighborY="518">
        <dgm:presLayoutVars>
          <dgm:chMax val="0"/>
          <dgm:chPref val="0"/>
          <dgm:bulletEnabled val="1"/>
        </dgm:presLayoutVars>
      </dgm:prSet>
      <dgm:spPr/>
    </dgm:pt>
  </dgm:ptLst>
  <dgm:cxnLst>
    <dgm:cxn modelId="{CDECB412-9B22-41BB-AF84-6D92D90C8366}" type="presOf" srcId="{AA0BEA1D-6065-42DB-A266-7E650FBE41DB}" destId="{7A9731C3-5E0A-42A5-9F45-3C1CF4956B3F}" srcOrd="0" destOrd="0" presId="urn:microsoft.com/office/officeart/2011/layout/RadialPictureList"/>
    <dgm:cxn modelId="{13F1831D-3404-4B0C-83B2-1C5C1230CCF7}" type="presOf" srcId="{6D8374E2-3665-4C57-854E-457C49FD2A5F}" destId="{B2B0A4E3-A2A3-443D-8FF4-4C951F5FD62C}" srcOrd="0" destOrd="0" presId="urn:microsoft.com/office/officeart/2011/layout/RadialPictureList"/>
    <dgm:cxn modelId="{8E95CB26-DDE8-4AAA-A74E-4ACEA392B15B}" srcId="{AA0BEA1D-6065-42DB-A266-7E650FBE41DB}" destId="{D9C219FE-4EAB-4B63-ADAC-3EB1E2EA799C}" srcOrd="2" destOrd="0" parTransId="{FDB2CA36-4F18-40A0-972C-E0006650EF6A}" sibTransId="{E858CF3F-3EE0-4D9D-A7F2-8E86470FA5F8}"/>
    <dgm:cxn modelId="{49ECE727-8EF2-4E89-B66D-AEA1EE84A302}" srcId="{AA0BEA1D-6065-42DB-A266-7E650FBE41DB}" destId="{6D8374E2-3665-4C57-854E-457C49FD2A5F}" srcOrd="0" destOrd="0" parTransId="{60BD9A74-A736-426E-AFE2-501A945341D7}" sibTransId="{6CDED21F-B1D6-49BE-9954-CF1507DD43F5}"/>
    <dgm:cxn modelId="{707C2361-D6C8-438F-8266-8C17654B9AC7}" srcId="{E6E39DB0-F56E-4E70-937A-5082C7855A57}" destId="{AA0BEA1D-6065-42DB-A266-7E650FBE41DB}" srcOrd="0" destOrd="0" parTransId="{8C493746-8B8E-4298-98B8-59551FCD870D}" sibTransId="{A38E58B6-CB87-4B20-8079-BCAD5B5EB124}"/>
    <dgm:cxn modelId="{DC68AC59-79AD-4075-B84C-4DC6BD5C64F7}" type="presOf" srcId="{E4F95F0B-29AC-4D12-91E1-AA2162EADD4F}" destId="{C6B9FC08-8878-4CC6-B867-E7616471F5D6}" srcOrd="0" destOrd="0" presId="urn:microsoft.com/office/officeart/2011/layout/RadialPictureList"/>
    <dgm:cxn modelId="{AFF68182-AFF5-442F-A33E-15728169859C}" srcId="{AA0BEA1D-6065-42DB-A266-7E650FBE41DB}" destId="{E4F95F0B-29AC-4D12-91E1-AA2162EADD4F}" srcOrd="1" destOrd="0" parTransId="{54C5958E-D702-4E56-B499-19615433EB9D}" sibTransId="{612CE39F-EBAE-49BE-A5C9-7B9120AD5BF3}"/>
    <dgm:cxn modelId="{D094C590-EE57-4430-88E9-EC0F7EDB39F9}" type="presOf" srcId="{E6E39DB0-F56E-4E70-937A-5082C7855A57}" destId="{0B6834B9-142C-4031-9A57-A25466754DAC}" srcOrd="0" destOrd="0" presId="urn:microsoft.com/office/officeart/2011/layout/RadialPictureList"/>
    <dgm:cxn modelId="{3534B1C2-1F6F-481F-825A-8FAA1304FD23}" type="presOf" srcId="{D9C219FE-4EAB-4B63-ADAC-3EB1E2EA799C}" destId="{0B51FF1C-E66B-4446-BA89-DEA621251927}" srcOrd="0" destOrd="0" presId="urn:microsoft.com/office/officeart/2011/layout/RadialPictureList"/>
    <dgm:cxn modelId="{5FDBCFBD-C25B-4C25-89E0-84F2A404C41D}" type="presParOf" srcId="{0B6834B9-142C-4031-9A57-A25466754DAC}" destId="{7A9731C3-5E0A-42A5-9F45-3C1CF4956B3F}" srcOrd="0" destOrd="0" presId="urn:microsoft.com/office/officeart/2011/layout/RadialPictureList"/>
    <dgm:cxn modelId="{6A0AA39C-0B4D-43B9-BF86-FF34D88D79BB}" type="presParOf" srcId="{0B6834B9-142C-4031-9A57-A25466754DAC}" destId="{A21A0BB0-0CC1-4DA5-A9D4-6F2681F8C7BE}" srcOrd="1" destOrd="0" presId="urn:microsoft.com/office/officeart/2011/layout/RadialPictureList"/>
    <dgm:cxn modelId="{573D529B-F690-4EC7-971A-57AC9DD3C2D3}" type="presParOf" srcId="{0B6834B9-142C-4031-9A57-A25466754DAC}" destId="{613FCEB9-CA46-405B-BB63-5E4A5E48FDAD}" srcOrd="2" destOrd="0" presId="urn:microsoft.com/office/officeart/2011/layout/RadialPictureList"/>
    <dgm:cxn modelId="{D842F451-A61A-48DF-8307-6BA07ED0EAE4}" type="presParOf" srcId="{0B6834B9-142C-4031-9A57-A25466754DAC}" destId="{B2B0A4E3-A2A3-443D-8FF4-4C951F5FD62C}" srcOrd="3" destOrd="0" presId="urn:microsoft.com/office/officeart/2011/layout/RadialPictureList"/>
    <dgm:cxn modelId="{23280573-8463-4B75-87A7-087842F8C3F8}" type="presParOf" srcId="{0B6834B9-142C-4031-9A57-A25466754DAC}" destId="{24350966-2017-4765-B72A-C6ACEA9E9580}" srcOrd="4" destOrd="0" presId="urn:microsoft.com/office/officeart/2011/layout/RadialPictureList"/>
    <dgm:cxn modelId="{7C52D32A-85AA-44A9-886E-29FF7E1D82D8}" type="presParOf" srcId="{24350966-2017-4765-B72A-C6ACEA9E9580}" destId="{2FCF552F-7AAE-4DBD-A57A-8FDFF9C96CC2}" srcOrd="0" destOrd="0" presId="urn:microsoft.com/office/officeart/2011/layout/RadialPictureList"/>
    <dgm:cxn modelId="{D2399CDB-0594-4C92-9DDE-7C74BB2894A2}" type="presParOf" srcId="{0B6834B9-142C-4031-9A57-A25466754DAC}" destId="{C6B9FC08-8878-4CC6-B867-E7616471F5D6}" srcOrd="5" destOrd="0" presId="urn:microsoft.com/office/officeart/2011/layout/RadialPictureList"/>
    <dgm:cxn modelId="{68747C3A-144B-4C4F-9C79-D081E72F2F94}" type="presParOf" srcId="{0B6834B9-142C-4031-9A57-A25466754DAC}" destId="{7E67EC3B-5305-4A46-BF92-EBD04E0F203E}" srcOrd="6" destOrd="0" presId="urn:microsoft.com/office/officeart/2011/layout/RadialPictureList"/>
    <dgm:cxn modelId="{8A0044D9-6CF2-4D36-B551-61ABE9640DAA}" type="presParOf" srcId="{7E67EC3B-5305-4A46-BF92-EBD04E0F203E}" destId="{FCBE2002-D131-467B-8CD5-8F6BC4F6FFD4}" srcOrd="0" destOrd="0" presId="urn:microsoft.com/office/officeart/2011/layout/RadialPictureList"/>
    <dgm:cxn modelId="{B8A9A380-2B0D-4712-B2B1-7CEAE8D4E8AF}" type="presParOf" srcId="{0B6834B9-142C-4031-9A57-A25466754DAC}" destId="{0B51FF1C-E66B-4446-BA89-DEA621251927}" srcOrd="7" destOrd="0" presId="urn:microsoft.com/office/officeart/2011/layout/RadialPictur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79A6C6-1274-493D-A3BB-F7D609F64EC5}" type="doc">
      <dgm:prSet loTypeId="urn:microsoft.com/office/officeart/2018/2/layout/IconVerticalSolidList" loCatId="icon" qsTypeId="urn:microsoft.com/office/officeart/2005/8/quickstyle/simple1" qsCatId="simple" csTypeId="urn:microsoft.com/office/officeart/2005/8/colors/accent3_1" csCatId="accent3" phldr="1"/>
      <dgm:spPr/>
      <dgm:t>
        <a:bodyPr/>
        <a:lstStyle/>
        <a:p>
          <a:endParaRPr lang="en-US"/>
        </a:p>
      </dgm:t>
    </dgm:pt>
    <dgm:pt modelId="{EDC97452-BF8F-44A7-B297-0E3EDACAE868}">
      <dgm:prSet phldrT="[Text]" custT="1"/>
      <dgm:spPr/>
      <dgm:t>
        <a:bodyPr/>
        <a:lstStyle/>
        <a:p>
          <a:pPr>
            <a:lnSpc>
              <a:spcPct val="100000"/>
            </a:lnSpc>
          </a:pPr>
          <a:r>
            <a:rPr lang="vi-VN" sz="1600" b="1" dirty="0">
              <a:latin typeface="Times New Roman (Headings)"/>
            </a:rPr>
            <a:t>Prioritize projects using advanced, new, high and clean technologies; modern governance; high added value; strong spillover effects and technology transfer; and intergration into global production and supply chains</a:t>
          </a:r>
        </a:p>
      </dgm:t>
    </dgm:pt>
    <dgm:pt modelId="{06F015EB-5FB7-468F-B681-47A4F79F5C26}" type="parTrans" cxnId="{6C21671A-8EE5-4F12-9603-60353A209625}">
      <dgm:prSet/>
      <dgm:spPr/>
      <dgm:t>
        <a:bodyPr/>
        <a:lstStyle/>
        <a:p>
          <a:endParaRPr lang="en-US" sz="1600"/>
        </a:p>
      </dgm:t>
    </dgm:pt>
    <dgm:pt modelId="{87572EF1-19CD-4D13-B8AF-90FE6074A559}" type="sibTrans" cxnId="{6C21671A-8EE5-4F12-9603-60353A209625}">
      <dgm:prSet/>
      <dgm:spPr/>
      <dgm:t>
        <a:bodyPr/>
        <a:lstStyle/>
        <a:p>
          <a:endParaRPr lang="en-US" sz="1600"/>
        </a:p>
      </dgm:t>
    </dgm:pt>
    <dgm:pt modelId="{0848528D-1107-43E6-8564-39ED8A0EA2AC}">
      <dgm:prSet phldrT="[Text]" custT="1"/>
      <dgm:spPr/>
      <dgm:t>
        <a:bodyPr/>
        <a:lstStyle/>
        <a:p>
          <a:pPr>
            <a:lnSpc>
              <a:spcPct val="100000"/>
            </a:lnSpc>
          </a:pPr>
          <a:r>
            <a:rPr lang="vi-VN" sz="1600" b="1" dirty="0">
              <a:latin typeface="Cambria" panose="02040503050406030204" pitchFamily="18" charset="0"/>
              <a:ea typeface="Cambria" panose="02040503050406030204" pitchFamily="18" charset="0"/>
              <a:cs typeface="Times" panose="02020603050405020304" pitchFamily="18" charset="0"/>
            </a:rPr>
            <a:t>Proactively attract and corporate with foreign investment selectively, prioritizing quality, efficiency, technology and environmental protection as key evaluation criteria</a:t>
          </a:r>
        </a:p>
      </dgm:t>
    </dgm:pt>
    <dgm:pt modelId="{846B4543-9EBF-41FA-A2FF-8A478D0D0160}" type="sibTrans" cxnId="{C9497427-345D-4947-8623-D3923B6A26F9}">
      <dgm:prSet custT="1"/>
      <dgm:spPr/>
      <dgm:t>
        <a:bodyPr/>
        <a:lstStyle/>
        <a:p>
          <a:endParaRPr lang="en-US" sz="1600"/>
        </a:p>
      </dgm:t>
    </dgm:pt>
    <dgm:pt modelId="{4D5EA961-5BAB-49DE-82C2-4ECC2E18C977}" type="parTrans" cxnId="{C9497427-345D-4947-8623-D3923B6A26F9}">
      <dgm:prSet/>
      <dgm:spPr/>
      <dgm:t>
        <a:bodyPr/>
        <a:lstStyle/>
        <a:p>
          <a:endParaRPr lang="en-US" sz="1600"/>
        </a:p>
      </dgm:t>
    </dgm:pt>
    <dgm:pt modelId="{D9AD7046-5A3F-48BA-9764-7F0D6891970C}">
      <dgm:prSet phldrT="[Text]" custT="1"/>
      <dgm:spPr/>
      <dgm:t>
        <a:bodyPr/>
        <a:lstStyle/>
        <a:p>
          <a:pPr>
            <a:lnSpc>
              <a:spcPct val="100000"/>
            </a:lnSpc>
          </a:pPr>
          <a:r>
            <a:rPr lang="vi-VN" sz="1600" b="1">
              <a:latin typeface="Cambria" panose="02040503050406030204" pitchFamily="18" charset="0"/>
              <a:ea typeface="Cambria" panose="02040503050406030204" pitchFamily="18" charset="0"/>
            </a:rPr>
            <a:t>The foreign-invested sector is an important component of the economy and should be encouraged, with conditions created for long-term development, cooperation, and healthy competition with other economic sectors</a:t>
          </a:r>
          <a:endParaRPr lang="vi-VN" sz="1600" b="1" dirty="0">
            <a:latin typeface="Cambria" panose="02040503050406030204" pitchFamily="18" charset="0"/>
            <a:ea typeface="Cambria" panose="02040503050406030204" pitchFamily="18" charset="0"/>
          </a:endParaRPr>
        </a:p>
      </dgm:t>
    </dgm:pt>
    <dgm:pt modelId="{3D02C6A9-ADE5-4380-A3BD-665A7BB25BBE}" type="sibTrans" cxnId="{647D6976-D452-4209-AEC5-E0DE3C5D54AC}">
      <dgm:prSet custT="1"/>
      <dgm:spPr/>
      <dgm:t>
        <a:bodyPr/>
        <a:lstStyle/>
        <a:p>
          <a:endParaRPr lang="en-US" sz="1600"/>
        </a:p>
      </dgm:t>
    </dgm:pt>
    <dgm:pt modelId="{F74982E0-C8B4-4224-9FDA-A3AC2CAAC382}" type="parTrans" cxnId="{647D6976-D452-4209-AEC5-E0DE3C5D54AC}">
      <dgm:prSet/>
      <dgm:spPr/>
      <dgm:t>
        <a:bodyPr/>
        <a:lstStyle/>
        <a:p>
          <a:endParaRPr lang="en-US" sz="1600"/>
        </a:p>
      </dgm:t>
    </dgm:pt>
    <dgm:pt modelId="{3E69F5A8-465E-4407-8FFC-1EE81448EB5C}" type="pres">
      <dgm:prSet presAssocID="{4C79A6C6-1274-493D-A3BB-F7D609F64EC5}" presName="root" presStyleCnt="0">
        <dgm:presLayoutVars>
          <dgm:dir/>
          <dgm:resizeHandles val="exact"/>
        </dgm:presLayoutVars>
      </dgm:prSet>
      <dgm:spPr/>
    </dgm:pt>
    <dgm:pt modelId="{830E43DA-C723-4142-B647-14D5E07546B5}" type="pres">
      <dgm:prSet presAssocID="{D9AD7046-5A3F-48BA-9764-7F0D6891970C}" presName="compNode" presStyleCnt="0"/>
      <dgm:spPr/>
    </dgm:pt>
    <dgm:pt modelId="{797842A8-0070-4A52-9ECA-81941F4C75C2}" type="pres">
      <dgm:prSet presAssocID="{D9AD7046-5A3F-48BA-9764-7F0D6891970C}" presName="bgRect" presStyleLbl="bgShp" presStyleIdx="0" presStyleCnt="3"/>
      <dgm:spPr/>
    </dgm:pt>
    <dgm:pt modelId="{F1BED942-5EF2-440F-87A0-8349D71D793E}" type="pres">
      <dgm:prSet presAssocID="{D9AD7046-5A3F-48BA-9764-7F0D6891970C}"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Ruble"/>
        </a:ext>
      </dgm:extLst>
    </dgm:pt>
    <dgm:pt modelId="{EE996351-CB87-4258-8DCF-BC3198899007}" type="pres">
      <dgm:prSet presAssocID="{D9AD7046-5A3F-48BA-9764-7F0D6891970C}" presName="spaceRect" presStyleCnt="0"/>
      <dgm:spPr/>
    </dgm:pt>
    <dgm:pt modelId="{A240FE33-121F-49F9-AF4E-05EDBF170296}" type="pres">
      <dgm:prSet presAssocID="{D9AD7046-5A3F-48BA-9764-7F0D6891970C}" presName="parTx" presStyleLbl="revTx" presStyleIdx="0" presStyleCnt="3">
        <dgm:presLayoutVars>
          <dgm:chMax val="0"/>
          <dgm:chPref val="0"/>
        </dgm:presLayoutVars>
      </dgm:prSet>
      <dgm:spPr/>
    </dgm:pt>
    <dgm:pt modelId="{10A7FE42-6B15-4F64-9DDB-EF8F571A0967}" type="pres">
      <dgm:prSet presAssocID="{3D02C6A9-ADE5-4380-A3BD-665A7BB25BBE}" presName="sibTrans" presStyleCnt="0"/>
      <dgm:spPr/>
    </dgm:pt>
    <dgm:pt modelId="{C5DFB81E-F738-45B6-8207-537D10E0B55F}" type="pres">
      <dgm:prSet presAssocID="{0848528D-1107-43E6-8564-39ED8A0EA2AC}" presName="compNode" presStyleCnt="0"/>
      <dgm:spPr/>
    </dgm:pt>
    <dgm:pt modelId="{B21ECD78-9830-4A5B-9790-9C6D4D5DF15C}" type="pres">
      <dgm:prSet presAssocID="{0848528D-1107-43E6-8564-39ED8A0EA2AC}" presName="bgRect" presStyleLbl="bgShp" presStyleIdx="1" presStyleCnt="3"/>
      <dgm:spPr/>
    </dgm:pt>
    <dgm:pt modelId="{533A2B00-624A-4391-AD6C-F358531A1DE6}" type="pres">
      <dgm:prSet presAssocID="{0848528D-1107-43E6-8564-39ED8A0EA2A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54666588-BB06-4A51-A4B5-5EEC8F8252DF}" type="pres">
      <dgm:prSet presAssocID="{0848528D-1107-43E6-8564-39ED8A0EA2AC}" presName="spaceRect" presStyleCnt="0"/>
      <dgm:spPr/>
    </dgm:pt>
    <dgm:pt modelId="{329E15DB-4617-4263-8E24-77858B4E69B3}" type="pres">
      <dgm:prSet presAssocID="{0848528D-1107-43E6-8564-39ED8A0EA2AC}" presName="parTx" presStyleLbl="revTx" presStyleIdx="1" presStyleCnt="3">
        <dgm:presLayoutVars>
          <dgm:chMax val="0"/>
          <dgm:chPref val="0"/>
        </dgm:presLayoutVars>
      </dgm:prSet>
      <dgm:spPr/>
    </dgm:pt>
    <dgm:pt modelId="{0D74043F-B675-40CF-ADB8-8EE95E84241D}" type="pres">
      <dgm:prSet presAssocID="{846B4543-9EBF-41FA-A2FF-8A478D0D0160}" presName="sibTrans" presStyleCnt="0"/>
      <dgm:spPr/>
    </dgm:pt>
    <dgm:pt modelId="{FFB924FF-5AA4-4466-850F-8BB0C8F8019D}" type="pres">
      <dgm:prSet presAssocID="{EDC97452-BF8F-44A7-B297-0E3EDACAE868}" presName="compNode" presStyleCnt="0"/>
      <dgm:spPr/>
    </dgm:pt>
    <dgm:pt modelId="{51C8F10D-9058-4C5B-8D44-CC0CBEECBC52}" type="pres">
      <dgm:prSet presAssocID="{EDC97452-BF8F-44A7-B297-0E3EDACAE868}" presName="bgRect" presStyleLbl="bgShp" presStyleIdx="2" presStyleCnt="3"/>
      <dgm:spPr/>
    </dgm:pt>
    <dgm:pt modelId="{DB2FA1BA-4910-4C73-8472-514A9069A545}" type="pres">
      <dgm:prSet presAssocID="{EDC97452-BF8F-44A7-B297-0E3EDACAE868}"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Robot"/>
        </a:ext>
      </dgm:extLst>
    </dgm:pt>
    <dgm:pt modelId="{D88472FF-49DD-442B-8D8D-4041DEF627EF}" type="pres">
      <dgm:prSet presAssocID="{EDC97452-BF8F-44A7-B297-0E3EDACAE868}" presName="spaceRect" presStyleCnt="0"/>
      <dgm:spPr/>
    </dgm:pt>
    <dgm:pt modelId="{B692CA31-338A-495E-ABF9-D5E2E3F37FF7}" type="pres">
      <dgm:prSet presAssocID="{EDC97452-BF8F-44A7-B297-0E3EDACAE868}" presName="parTx" presStyleLbl="revTx" presStyleIdx="2" presStyleCnt="3">
        <dgm:presLayoutVars>
          <dgm:chMax val="0"/>
          <dgm:chPref val="0"/>
        </dgm:presLayoutVars>
      </dgm:prSet>
      <dgm:spPr/>
    </dgm:pt>
  </dgm:ptLst>
  <dgm:cxnLst>
    <dgm:cxn modelId="{7FD06314-0FA9-4282-8F0D-E147D2E33212}" type="presOf" srcId="{D9AD7046-5A3F-48BA-9764-7F0D6891970C}" destId="{A240FE33-121F-49F9-AF4E-05EDBF170296}" srcOrd="0" destOrd="0" presId="urn:microsoft.com/office/officeart/2018/2/layout/IconVerticalSolidList"/>
    <dgm:cxn modelId="{6C21671A-8EE5-4F12-9603-60353A209625}" srcId="{4C79A6C6-1274-493D-A3BB-F7D609F64EC5}" destId="{EDC97452-BF8F-44A7-B297-0E3EDACAE868}" srcOrd="2" destOrd="0" parTransId="{06F015EB-5FB7-468F-B681-47A4F79F5C26}" sibTransId="{87572EF1-19CD-4D13-B8AF-90FE6074A559}"/>
    <dgm:cxn modelId="{C9497427-345D-4947-8623-D3923B6A26F9}" srcId="{4C79A6C6-1274-493D-A3BB-F7D609F64EC5}" destId="{0848528D-1107-43E6-8564-39ED8A0EA2AC}" srcOrd="1" destOrd="0" parTransId="{4D5EA961-5BAB-49DE-82C2-4ECC2E18C977}" sibTransId="{846B4543-9EBF-41FA-A2FF-8A478D0D0160}"/>
    <dgm:cxn modelId="{6FF7894C-4F2A-493E-A123-60F3D55279D8}" type="presOf" srcId="{0848528D-1107-43E6-8564-39ED8A0EA2AC}" destId="{329E15DB-4617-4263-8E24-77858B4E69B3}" srcOrd="0" destOrd="0" presId="urn:microsoft.com/office/officeart/2018/2/layout/IconVerticalSolidList"/>
    <dgm:cxn modelId="{29DCB254-C026-4F2E-BB3A-1CD4518DB481}" type="presOf" srcId="{4C79A6C6-1274-493D-A3BB-F7D609F64EC5}" destId="{3E69F5A8-465E-4407-8FFC-1EE81448EB5C}" srcOrd="0" destOrd="0" presId="urn:microsoft.com/office/officeart/2018/2/layout/IconVerticalSolidList"/>
    <dgm:cxn modelId="{647D6976-D452-4209-AEC5-E0DE3C5D54AC}" srcId="{4C79A6C6-1274-493D-A3BB-F7D609F64EC5}" destId="{D9AD7046-5A3F-48BA-9764-7F0D6891970C}" srcOrd="0" destOrd="0" parTransId="{F74982E0-C8B4-4224-9FDA-A3AC2CAAC382}" sibTransId="{3D02C6A9-ADE5-4380-A3BD-665A7BB25BBE}"/>
    <dgm:cxn modelId="{18EFDE58-67B7-4325-9B2E-43A259CB7BB8}" type="presOf" srcId="{EDC97452-BF8F-44A7-B297-0E3EDACAE868}" destId="{B692CA31-338A-495E-ABF9-D5E2E3F37FF7}" srcOrd="0" destOrd="0" presId="urn:microsoft.com/office/officeart/2018/2/layout/IconVerticalSolidList"/>
    <dgm:cxn modelId="{1E5B491C-6B3D-416C-A51A-200F3C6E1FE6}" type="presParOf" srcId="{3E69F5A8-465E-4407-8FFC-1EE81448EB5C}" destId="{830E43DA-C723-4142-B647-14D5E07546B5}" srcOrd="0" destOrd="0" presId="urn:microsoft.com/office/officeart/2018/2/layout/IconVerticalSolidList"/>
    <dgm:cxn modelId="{9F85DE5F-B22A-44A1-828C-E4C7F47D1E15}" type="presParOf" srcId="{830E43DA-C723-4142-B647-14D5E07546B5}" destId="{797842A8-0070-4A52-9ECA-81941F4C75C2}" srcOrd="0" destOrd="0" presId="urn:microsoft.com/office/officeart/2018/2/layout/IconVerticalSolidList"/>
    <dgm:cxn modelId="{F4C4E4B1-D625-48C6-9F86-DE96594D62DB}" type="presParOf" srcId="{830E43DA-C723-4142-B647-14D5E07546B5}" destId="{F1BED942-5EF2-440F-87A0-8349D71D793E}" srcOrd="1" destOrd="0" presId="urn:microsoft.com/office/officeart/2018/2/layout/IconVerticalSolidList"/>
    <dgm:cxn modelId="{CE3A2AE7-34CD-4199-8D47-A5D5154C1BC6}" type="presParOf" srcId="{830E43DA-C723-4142-B647-14D5E07546B5}" destId="{EE996351-CB87-4258-8DCF-BC3198899007}" srcOrd="2" destOrd="0" presId="urn:microsoft.com/office/officeart/2018/2/layout/IconVerticalSolidList"/>
    <dgm:cxn modelId="{B283283C-B270-4C1D-B4BE-382753FA866E}" type="presParOf" srcId="{830E43DA-C723-4142-B647-14D5E07546B5}" destId="{A240FE33-121F-49F9-AF4E-05EDBF170296}" srcOrd="3" destOrd="0" presId="urn:microsoft.com/office/officeart/2018/2/layout/IconVerticalSolidList"/>
    <dgm:cxn modelId="{64C6D3B9-DCBC-4190-8ABC-8418F8E5A720}" type="presParOf" srcId="{3E69F5A8-465E-4407-8FFC-1EE81448EB5C}" destId="{10A7FE42-6B15-4F64-9DDB-EF8F571A0967}" srcOrd="1" destOrd="0" presId="urn:microsoft.com/office/officeart/2018/2/layout/IconVerticalSolidList"/>
    <dgm:cxn modelId="{8D460F7D-C1C0-4899-83B3-F789F33675DD}" type="presParOf" srcId="{3E69F5A8-465E-4407-8FFC-1EE81448EB5C}" destId="{C5DFB81E-F738-45B6-8207-537D10E0B55F}" srcOrd="2" destOrd="0" presId="urn:microsoft.com/office/officeart/2018/2/layout/IconVerticalSolidList"/>
    <dgm:cxn modelId="{7E130E4C-2088-4D23-98A8-B0822C35AEA0}" type="presParOf" srcId="{C5DFB81E-F738-45B6-8207-537D10E0B55F}" destId="{B21ECD78-9830-4A5B-9790-9C6D4D5DF15C}" srcOrd="0" destOrd="0" presId="urn:microsoft.com/office/officeart/2018/2/layout/IconVerticalSolidList"/>
    <dgm:cxn modelId="{27BDA25A-E917-494F-947F-4B92090F77C4}" type="presParOf" srcId="{C5DFB81E-F738-45B6-8207-537D10E0B55F}" destId="{533A2B00-624A-4391-AD6C-F358531A1DE6}" srcOrd="1" destOrd="0" presId="urn:microsoft.com/office/officeart/2018/2/layout/IconVerticalSolidList"/>
    <dgm:cxn modelId="{7C9696C8-EFAD-4110-99A1-4E5E971C3820}" type="presParOf" srcId="{C5DFB81E-F738-45B6-8207-537D10E0B55F}" destId="{54666588-BB06-4A51-A4B5-5EEC8F8252DF}" srcOrd="2" destOrd="0" presId="urn:microsoft.com/office/officeart/2018/2/layout/IconVerticalSolidList"/>
    <dgm:cxn modelId="{B001D3A2-4DD3-4C54-B6F1-4B20F77A5923}" type="presParOf" srcId="{C5DFB81E-F738-45B6-8207-537D10E0B55F}" destId="{329E15DB-4617-4263-8E24-77858B4E69B3}" srcOrd="3" destOrd="0" presId="urn:microsoft.com/office/officeart/2018/2/layout/IconVerticalSolidList"/>
    <dgm:cxn modelId="{24B43A67-4DB7-4C92-93A9-5B05A8AF1FD6}" type="presParOf" srcId="{3E69F5A8-465E-4407-8FFC-1EE81448EB5C}" destId="{0D74043F-B675-40CF-ADB8-8EE95E84241D}" srcOrd="3" destOrd="0" presId="urn:microsoft.com/office/officeart/2018/2/layout/IconVerticalSolidList"/>
    <dgm:cxn modelId="{1BB2B635-8692-4D9E-85F4-237CDC6005CF}" type="presParOf" srcId="{3E69F5A8-465E-4407-8FFC-1EE81448EB5C}" destId="{FFB924FF-5AA4-4466-850F-8BB0C8F8019D}" srcOrd="4" destOrd="0" presId="urn:microsoft.com/office/officeart/2018/2/layout/IconVerticalSolidList"/>
    <dgm:cxn modelId="{CC8DE79E-795D-4FBD-BDD5-4C70C2888147}" type="presParOf" srcId="{FFB924FF-5AA4-4466-850F-8BB0C8F8019D}" destId="{51C8F10D-9058-4C5B-8D44-CC0CBEECBC52}" srcOrd="0" destOrd="0" presId="urn:microsoft.com/office/officeart/2018/2/layout/IconVerticalSolidList"/>
    <dgm:cxn modelId="{EBCB5929-CF58-4078-9904-7760F3B6EA3D}" type="presParOf" srcId="{FFB924FF-5AA4-4466-850F-8BB0C8F8019D}" destId="{DB2FA1BA-4910-4C73-8472-514A9069A545}" srcOrd="1" destOrd="0" presId="urn:microsoft.com/office/officeart/2018/2/layout/IconVerticalSolidList"/>
    <dgm:cxn modelId="{D4005BA1-70E5-49AF-8AF7-63A1DB98C1D9}" type="presParOf" srcId="{FFB924FF-5AA4-4466-850F-8BB0C8F8019D}" destId="{D88472FF-49DD-442B-8D8D-4041DEF627EF}" srcOrd="2" destOrd="0" presId="urn:microsoft.com/office/officeart/2018/2/layout/IconVerticalSolidList"/>
    <dgm:cxn modelId="{CC0598FF-8EC4-466B-BC4C-13B9C51D9F66}" type="presParOf" srcId="{FFB924FF-5AA4-4466-850F-8BB0C8F8019D}" destId="{B692CA31-338A-495E-ABF9-D5E2E3F37FF7}" srcOrd="3" destOrd="0" presId="urn:microsoft.com/office/officeart/2018/2/layout/IconVerticalSolid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FEAD7BA-1DE4-455D-8B0D-3D482015F84A}" type="doc">
      <dgm:prSet loTypeId="urn:microsoft.com/office/officeart/2005/8/layout/radial5" loCatId="relationship" qsTypeId="urn:microsoft.com/office/officeart/2005/8/quickstyle/simple1" qsCatId="simple" csTypeId="urn:microsoft.com/office/officeart/2005/8/colors/accent0_3" csCatId="mainScheme" phldr="1"/>
      <dgm:spPr/>
      <dgm:t>
        <a:bodyPr/>
        <a:lstStyle/>
        <a:p>
          <a:endParaRPr lang="en-US"/>
        </a:p>
      </dgm:t>
    </dgm:pt>
    <dgm:pt modelId="{34EA3614-A096-49F6-82DC-0B596C91B279}">
      <dgm:prSet phldrT="[Text]" custT="1"/>
      <dgm:spPr/>
      <dgm:t>
        <a:bodyPr/>
        <a:lstStyle/>
        <a:p>
          <a:r>
            <a:rPr lang="en-US" sz="1400" dirty="0">
              <a:latin typeface="Times New Roman" panose="02020603050405020304" pitchFamily="18" charset="0"/>
              <a:cs typeface="Times New Roman" panose="02020603050405020304" pitchFamily="18" charset="0"/>
            </a:rPr>
            <a:t>FDI inflows</a:t>
          </a:r>
        </a:p>
      </dgm:t>
    </dgm:pt>
    <dgm:pt modelId="{5FDF31D8-B750-4992-939F-4D7EB150DBB2}" type="parTrans" cxnId="{CA807D10-5FCF-4474-8082-2CB3DD188242}">
      <dgm:prSet/>
      <dgm:spPr/>
      <dgm:t>
        <a:bodyPr/>
        <a:lstStyle/>
        <a:p>
          <a:endParaRPr lang="en-US"/>
        </a:p>
      </dgm:t>
    </dgm:pt>
    <dgm:pt modelId="{028C74E7-9DD3-41AC-BA15-7BFFE4D5FC78}" type="sibTrans" cxnId="{CA807D10-5FCF-4474-8082-2CB3DD188242}">
      <dgm:prSet/>
      <dgm:spPr/>
      <dgm:t>
        <a:bodyPr/>
        <a:lstStyle/>
        <a:p>
          <a:endParaRPr lang="en-US"/>
        </a:p>
      </dgm:t>
    </dgm:pt>
    <dgm:pt modelId="{F5903694-8631-4836-9566-91D80AC6D071}">
      <dgm:prSet phldrT="[Text]" custT="1"/>
      <dgm:spPr/>
      <dgm:t>
        <a:bodyPr/>
        <a:lstStyle/>
        <a:p>
          <a:r>
            <a:rPr lang="en-US" sz="1200" dirty="0">
              <a:latin typeface="Times New Roman" panose="02020603050405020304" pitchFamily="18" charset="0"/>
              <a:cs typeface="Times New Roman" panose="02020603050405020304" pitchFamily="18" charset="0"/>
            </a:rPr>
            <a:t>1. Industrial real estate</a:t>
          </a:r>
        </a:p>
      </dgm:t>
    </dgm:pt>
    <dgm:pt modelId="{1AF39533-5D47-4F86-B723-8AE56BCB29C9}" type="parTrans" cxnId="{44D6266A-B826-41F7-837D-AF7E983E7118}">
      <dgm:prSet/>
      <dgm:spPr/>
      <dgm:t>
        <a:bodyPr/>
        <a:lstStyle/>
        <a:p>
          <a:endParaRPr lang="en-US"/>
        </a:p>
      </dgm:t>
    </dgm:pt>
    <dgm:pt modelId="{6F078E4A-ACD7-4E0D-A900-6DF7B6C77213}" type="sibTrans" cxnId="{44D6266A-B826-41F7-837D-AF7E983E7118}">
      <dgm:prSet/>
      <dgm:spPr/>
      <dgm:t>
        <a:bodyPr/>
        <a:lstStyle/>
        <a:p>
          <a:endParaRPr lang="en-US"/>
        </a:p>
      </dgm:t>
    </dgm:pt>
    <dgm:pt modelId="{6B7994D0-0BF6-499D-BABF-B757314BD8DF}">
      <dgm:prSet phldrT="[Text]" custT="1"/>
      <dgm:spPr/>
      <dgm:t>
        <a:bodyPr/>
        <a:lstStyle/>
        <a:p>
          <a:r>
            <a:rPr lang="en-US" sz="1200" dirty="0">
              <a:latin typeface="Times New Roman" panose="02020603050405020304" pitchFamily="18" charset="0"/>
              <a:cs typeface="Times New Roman" panose="02020603050405020304" pitchFamily="18" charset="0"/>
            </a:rPr>
            <a:t>2. Training</a:t>
          </a:r>
        </a:p>
      </dgm:t>
    </dgm:pt>
    <dgm:pt modelId="{2F1CC28A-295A-4FF3-A175-6D03807CB3DB}" type="parTrans" cxnId="{9F3BD37F-AEFF-42CF-A584-50B9825F7440}">
      <dgm:prSet/>
      <dgm:spPr/>
      <dgm:t>
        <a:bodyPr/>
        <a:lstStyle/>
        <a:p>
          <a:endParaRPr lang="en-US"/>
        </a:p>
      </dgm:t>
    </dgm:pt>
    <dgm:pt modelId="{1C69E1A7-243D-46FA-B203-4603FDDFC7BD}" type="sibTrans" cxnId="{9F3BD37F-AEFF-42CF-A584-50B9825F7440}">
      <dgm:prSet/>
      <dgm:spPr/>
      <dgm:t>
        <a:bodyPr/>
        <a:lstStyle/>
        <a:p>
          <a:endParaRPr lang="en-US"/>
        </a:p>
      </dgm:t>
    </dgm:pt>
    <dgm:pt modelId="{44FFBCAE-B178-4666-974D-EDC091AB449A}">
      <dgm:prSet phldrT="[Text]" custT="1"/>
      <dgm:spPr/>
      <dgm:t>
        <a:bodyPr/>
        <a:lstStyle/>
        <a:p>
          <a:r>
            <a:rPr lang="en-US" sz="1200" dirty="0">
              <a:latin typeface="Times New Roman" panose="02020603050405020304" pitchFamily="18" charset="0"/>
              <a:cs typeface="Times New Roman" panose="02020603050405020304" pitchFamily="18" charset="0"/>
            </a:rPr>
            <a:t>3. Energy</a:t>
          </a:r>
        </a:p>
      </dgm:t>
    </dgm:pt>
    <dgm:pt modelId="{1D8304BD-0321-4D20-B371-B6D2CA60A6CA}" type="parTrans" cxnId="{374E959B-2218-48CD-9CA0-A6BEBC5F5F92}">
      <dgm:prSet/>
      <dgm:spPr/>
      <dgm:t>
        <a:bodyPr/>
        <a:lstStyle/>
        <a:p>
          <a:endParaRPr lang="en-US"/>
        </a:p>
      </dgm:t>
    </dgm:pt>
    <dgm:pt modelId="{2FC07258-437E-48DE-A610-CBE5F9DE1007}" type="sibTrans" cxnId="{374E959B-2218-48CD-9CA0-A6BEBC5F5F92}">
      <dgm:prSet/>
      <dgm:spPr/>
      <dgm:t>
        <a:bodyPr/>
        <a:lstStyle/>
        <a:p>
          <a:endParaRPr lang="en-US"/>
        </a:p>
      </dgm:t>
    </dgm:pt>
    <dgm:pt modelId="{B85CA622-8B3A-4A98-A6A4-03F55461C920}">
      <dgm:prSet phldrT="[Text]" custT="1"/>
      <dgm:spPr/>
      <dgm:t>
        <a:bodyPr/>
        <a:lstStyle/>
        <a:p>
          <a:pPr rtl="0"/>
          <a:r>
            <a:rPr lang="en-US" sz="1200" dirty="0">
              <a:latin typeface="Times New Roman" panose="02020603050405020304" pitchFamily="18" charset="0"/>
              <a:cs typeface="Times New Roman" panose="02020603050405020304" pitchFamily="18" charset="0"/>
            </a:rPr>
            <a:t>4. Supporting industries development</a:t>
          </a:r>
        </a:p>
      </dgm:t>
    </dgm:pt>
    <dgm:pt modelId="{704BA788-35FD-43B5-9695-B5C69453C81D}" type="parTrans" cxnId="{CBDEF66A-9F51-451D-8B18-1E88866B59F9}">
      <dgm:prSet/>
      <dgm:spPr/>
      <dgm:t>
        <a:bodyPr/>
        <a:lstStyle/>
        <a:p>
          <a:endParaRPr lang="en-US"/>
        </a:p>
      </dgm:t>
    </dgm:pt>
    <dgm:pt modelId="{1D24B339-F752-4F05-8D87-F4CE0902B541}" type="sibTrans" cxnId="{CBDEF66A-9F51-451D-8B18-1E88866B59F9}">
      <dgm:prSet/>
      <dgm:spPr/>
      <dgm:t>
        <a:bodyPr/>
        <a:lstStyle/>
        <a:p>
          <a:endParaRPr lang="en-US"/>
        </a:p>
      </dgm:t>
    </dgm:pt>
    <dgm:pt modelId="{E9BE9E42-3DF3-4FB1-96DE-7185A8A46E3C}">
      <dgm:prSet phldrT="[Text]" custT="1"/>
      <dgm:spPr/>
      <dgm:t>
        <a:bodyPr/>
        <a:lstStyle/>
        <a:p>
          <a:r>
            <a:rPr lang="en-US" sz="1200" dirty="0">
              <a:latin typeface="Times New Roman" panose="02020603050405020304" pitchFamily="18" charset="0"/>
              <a:cs typeface="Times New Roman" panose="02020603050405020304" pitchFamily="18" charset="0"/>
            </a:rPr>
            <a:t>5. </a:t>
          </a:r>
          <a:r>
            <a:rPr lang="en-VN" sz="1200" dirty="0">
              <a:latin typeface="Times New Roman" panose="02020603050405020304" pitchFamily="18" charset="0"/>
              <a:cs typeface="Times New Roman" panose="02020603050405020304" pitchFamily="18" charset="0"/>
            </a:rPr>
            <a:t>Developing a more attractive and favorable institutional framework</a:t>
          </a:r>
          <a:endParaRPr lang="en-US" sz="1200" dirty="0">
            <a:latin typeface="Times New Roman" panose="02020603050405020304" pitchFamily="18" charset="0"/>
            <a:cs typeface="Times New Roman" panose="02020603050405020304" pitchFamily="18" charset="0"/>
          </a:endParaRPr>
        </a:p>
      </dgm:t>
    </dgm:pt>
    <dgm:pt modelId="{902C4F63-7358-48C9-ABBA-167768BD70AD}" type="parTrans" cxnId="{F60EACF2-1D1F-4F57-A5C9-6DDC304E816C}">
      <dgm:prSet/>
      <dgm:spPr/>
      <dgm:t>
        <a:bodyPr/>
        <a:lstStyle/>
        <a:p>
          <a:endParaRPr lang="en-US"/>
        </a:p>
      </dgm:t>
    </dgm:pt>
    <dgm:pt modelId="{8BAC6B36-2CB0-4D85-BCC6-812CCE74448D}" type="sibTrans" cxnId="{F60EACF2-1D1F-4F57-A5C9-6DDC304E816C}">
      <dgm:prSet/>
      <dgm:spPr/>
      <dgm:t>
        <a:bodyPr/>
        <a:lstStyle/>
        <a:p>
          <a:endParaRPr lang="en-US"/>
        </a:p>
      </dgm:t>
    </dgm:pt>
    <dgm:pt modelId="{2A2F669F-BFF5-4AEE-8D98-7CC89230288E}">
      <dgm:prSet phldrT="[Text]" custT="1"/>
      <dgm:spPr/>
      <dgm:t>
        <a:bodyPr/>
        <a:lstStyle/>
        <a:p>
          <a:r>
            <a:rPr lang="en-US" sz="1200" dirty="0">
              <a:latin typeface="Times New Roman" panose="02020603050405020304" pitchFamily="18" charset="0"/>
              <a:cs typeface="Times New Roman" panose="02020603050405020304" pitchFamily="18" charset="0"/>
            </a:rPr>
            <a:t>6. </a:t>
          </a:r>
          <a:r>
            <a:rPr lang="en-VN" sz="1200" dirty="0">
              <a:latin typeface="Times New Roman" panose="02020603050405020304" pitchFamily="18" charset="0"/>
              <a:cs typeface="Times New Roman" panose="02020603050405020304" pitchFamily="18" charset="0"/>
            </a:rPr>
            <a:t>Specialized task forces to resolve business difficulties</a:t>
          </a:r>
          <a:endParaRPr lang="en-US" sz="1200" dirty="0">
            <a:latin typeface="Times New Roman" panose="02020603050405020304" pitchFamily="18" charset="0"/>
            <a:cs typeface="Times New Roman" panose="02020603050405020304" pitchFamily="18" charset="0"/>
          </a:endParaRPr>
        </a:p>
      </dgm:t>
    </dgm:pt>
    <dgm:pt modelId="{CACC8E42-B48B-4CB9-A0EB-20BD6DB1022E}" type="parTrans" cxnId="{8D39BD80-00DF-4456-8A19-6F262A55A377}">
      <dgm:prSet/>
      <dgm:spPr/>
      <dgm:t>
        <a:bodyPr/>
        <a:lstStyle/>
        <a:p>
          <a:endParaRPr lang="en-US"/>
        </a:p>
      </dgm:t>
    </dgm:pt>
    <dgm:pt modelId="{1DCECEB6-CD3D-4ECB-8A2F-EBF10813ED53}" type="sibTrans" cxnId="{8D39BD80-00DF-4456-8A19-6F262A55A377}">
      <dgm:prSet/>
      <dgm:spPr/>
      <dgm:t>
        <a:bodyPr/>
        <a:lstStyle/>
        <a:p>
          <a:endParaRPr lang="en-US"/>
        </a:p>
      </dgm:t>
    </dgm:pt>
    <dgm:pt modelId="{CE6DD3D2-4721-40EB-BB32-8B83D8ECCD6D}" type="pres">
      <dgm:prSet presAssocID="{9FEAD7BA-1DE4-455D-8B0D-3D482015F84A}" presName="Name0" presStyleCnt="0">
        <dgm:presLayoutVars>
          <dgm:chMax val="1"/>
          <dgm:dir/>
          <dgm:animLvl val="ctr"/>
          <dgm:resizeHandles val="exact"/>
        </dgm:presLayoutVars>
      </dgm:prSet>
      <dgm:spPr/>
    </dgm:pt>
    <dgm:pt modelId="{D5012E85-7461-4D74-B0AC-CF2EEA7733C9}" type="pres">
      <dgm:prSet presAssocID="{34EA3614-A096-49F6-82DC-0B596C91B279}" presName="centerShape" presStyleLbl="node0" presStyleIdx="0" presStyleCnt="1"/>
      <dgm:spPr/>
    </dgm:pt>
    <dgm:pt modelId="{88F631A2-435D-4B1A-BF73-77DA3FBD0B41}" type="pres">
      <dgm:prSet presAssocID="{1AF39533-5D47-4F86-B723-8AE56BCB29C9}" presName="parTrans" presStyleLbl="sibTrans2D1" presStyleIdx="0" presStyleCnt="6"/>
      <dgm:spPr/>
    </dgm:pt>
    <dgm:pt modelId="{121BABCC-74F0-4192-9C47-22979F562420}" type="pres">
      <dgm:prSet presAssocID="{1AF39533-5D47-4F86-B723-8AE56BCB29C9}" presName="connectorText" presStyleLbl="sibTrans2D1" presStyleIdx="0" presStyleCnt="6"/>
      <dgm:spPr/>
    </dgm:pt>
    <dgm:pt modelId="{28906067-3E75-4AE2-AC55-0003EC4AD0A8}" type="pres">
      <dgm:prSet presAssocID="{F5903694-8631-4836-9566-91D80AC6D071}" presName="node" presStyleLbl="node1" presStyleIdx="0" presStyleCnt="6">
        <dgm:presLayoutVars>
          <dgm:bulletEnabled val="1"/>
        </dgm:presLayoutVars>
      </dgm:prSet>
      <dgm:spPr/>
    </dgm:pt>
    <dgm:pt modelId="{16373E7E-9968-4797-8C47-11EEC504B40E}" type="pres">
      <dgm:prSet presAssocID="{2F1CC28A-295A-4FF3-A175-6D03807CB3DB}" presName="parTrans" presStyleLbl="sibTrans2D1" presStyleIdx="1" presStyleCnt="6"/>
      <dgm:spPr/>
    </dgm:pt>
    <dgm:pt modelId="{B78F7EB2-0999-474E-A3AE-8506C4321442}" type="pres">
      <dgm:prSet presAssocID="{2F1CC28A-295A-4FF3-A175-6D03807CB3DB}" presName="connectorText" presStyleLbl="sibTrans2D1" presStyleIdx="1" presStyleCnt="6"/>
      <dgm:spPr/>
    </dgm:pt>
    <dgm:pt modelId="{2C297976-4551-4450-AFCB-0EF78A673B6B}" type="pres">
      <dgm:prSet presAssocID="{6B7994D0-0BF6-499D-BABF-B757314BD8DF}" presName="node" presStyleLbl="node1" presStyleIdx="1" presStyleCnt="6">
        <dgm:presLayoutVars>
          <dgm:bulletEnabled val="1"/>
        </dgm:presLayoutVars>
      </dgm:prSet>
      <dgm:spPr/>
    </dgm:pt>
    <dgm:pt modelId="{6784E8C0-C2B7-4627-A533-97F31339F439}" type="pres">
      <dgm:prSet presAssocID="{1D8304BD-0321-4D20-B371-B6D2CA60A6CA}" presName="parTrans" presStyleLbl="sibTrans2D1" presStyleIdx="2" presStyleCnt="6"/>
      <dgm:spPr/>
    </dgm:pt>
    <dgm:pt modelId="{7471C0D1-C3A6-45C0-8F21-FE0F0E5F89FC}" type="pres">
      <dgm:prSet presAssocID="{1D8304BD-0321-4D20-B371-B6D2CA60A6CA}" presName="connectorText" presStyleLbl="sibTrans2D1" presStyleIdx="2" presStyleCnt="6"/>
      <dgm:spPr/>
    </dgm:pt>
    <dgm:pt modelId="{2A450C3E-0945-4746-87F8-D56280EC7A77}" type="pres">
      <dgm:prSet presAssocID="{44FFBCAE-B178-4666-974D-EDC091AB449A}" presName="node" presStyleLbl="node1" presStyleIdx="2" presStyleCnt="6">
        <dgm:presLayoutVars>
          <dgm:bulletEnabled val="1"/>
        </dgm:presLayoutVars>
      </dgm:prSet>
      <dgm:spPr/>
    </dgm:pt>
    <dgm:pt modelId="{11E9BC67-6CD1-43F4-A23D-B256E5FF28C8}" type="pres">
      <dgm:prSet presAssocID="{704BA788-35FD-43B5-9695-B5C69453C81D}" presName="parTrans" presStyleLbl="sibTrans2D1" presStyleIdx="3" presStyleCnt="6"/>
      <dgm:spPr/>
    </dgm:pt>
    <dgm:pt modelId="{A8445472-4542-4BCC-BF8B-A1F542D75EB0}" type="pres">
      <dgm:prSet presAssocID="{704BA788-35FD-43B5-9695-B5C69453C81D}" presName="connectorText" presStyleLbl="sibTrans2D1" presStyleIdx="3" presStyleCnt="6"/>
      <dgm:spPr/>
    </dgm:pt>
    <dgm:pt modelId="{A6B70781-D03E-40B3-82D3-AD4B0CC1B6B8}" type="pres">
      <dgm:prSet presAssocID="{B85CA622-8B3A-4A98-A6A4-03F55461C920}" presName="node" presStyleLbl="node1" presStyleIdx="3" presStyleCnt="6">
        <dgm:presLayoutVars>
          <dgm:bulletEnabled val="1"/>
        </dgm:presLayoutVars>
      </dgm:prSet>
      <dgm:spPr/>
    </dgm:pt>
    <dgm:pt modelId="{2EBCA3F7-2DC5-40F4-AE4C-6520B2597587}" type="pres">
      <dgm:prSet presAssocID="{902C4F63-7358-48C9-ABBA-167768BD70AD}" presName="parTrans" presStyleLbl="sibTrans2D1" presStyleIdx="4" presStyleCnt="6"/>
      <dgm:spPr/>
    </dgm:pt>
    <dgm:pt modelId="{9AAA8465-C381-4F1B-9DF2-74BE4C6FC4C2}" type="pres">
      <dgm:prSet presAssocID="{902C4F63-7358-48C9-ABBA-167768BD70AD}" presName="connectorText" presStyleLbl="sibTrans2D1" presStyleIdx="4" presStyleCnt="6"/>
      <dgm:spPr/>
    </dgm:pt>
    <dgm:pt modelId="{49BDA7EE-B0DC-46F8-BE2F-391B6B4AD17D}" type="pres">
      <dgm:prSet presAssocID="{E9BE9E42-3DF3-4FB1-96DE-7185A8A46E3C}" presName="node" presStyleLbl="node1" presStyleIdx="4" presStyleCnt="6">
        <dgm:presLayoutVars>
          <dgm:bulletEnabled val="1"/>
        </dgm:presLayoutVars>
      </dgm:prSet>
      <dgm:spPr/>
    </dgm:pt>
    <dgm:pt modelId="{EC46CFB3-AA32-4043-A772-0D01A331E5E5}" type="pres">
      <dgm:prSet presAssocID="{CACC8E42-B48B-4CB9-A0EB-20BD6DB1022E}" presName="parTrans" presStyleLbl="sibTrans2D1" presStyleIdx="5" presStyleCnt="6"/>
      <dgm:spPr/>
    </dgm:pt>
    <dgm:pt modelId="{811C12AC-CF20-4A22-8CFB-D28993FD69D0}" type="pres">
      <dgm:prSet presAssocID="{CACC8E42-B48B-4CB9-A0EB-20BD6DB1022E}" presName="connectorText" presStyleLbl="sibTrans2D1" presStyleIdx="5" presStyleCnt="6"/>
      <dgm:spPr/>
    </dgm:pt>
    <dgm:pt modelId="{95552A38-413B-41DF-B72B-4955730CDBBF}" type="pres">
      <dgm:prSet presAssocID="{2A2F669F-BFF5-4AEE-8D98-7CC89230288E}" presName="node" presStyleLbl="node1" presStyleIdx="5" presStyleCnt="6">
        <dgm:presLayoutVars>
          <dgm:bulletEnabled val="1"/>
        </dgm:presLayoutVars>
      </dgm:prSet>
      <dgm:spPr/>
    </dgm:pt>
  </dgm:ptLst>
  <dgm:cxnLst>
    <dgm:cxn modelId="{7D6D0D07-97DC-4A66-BE64-3027B64DB710}" type="presOf" srcId="{2F1CC28A-295A-4FF3-A175-6D03807CB3DB}" destId="{16373E7E-9968-4797-8C47-11EEC504B40E}" srcOrd="0" destOrd="0" presId="urn:microsoft.com/office/officeart/2005/8/layout/radial5"/>
    <dgm:cxn modelId="{CA807D10-5FCF-4474-8082-2CB3DD188242}" srcId="{9FEAD7BA-1DE4-455D-8B0D-3D482015F84A}" destId="{34EA3614-A096-49F6-82DC-0B596C91B279}" srcOrd="0" destOrd="0" parTransId="{5FDF31D8-B750-4992-939F-4D7EB150DBB2}" sibTransId="{028C74E7-9DD3-41AC-BA15-7BFFE4D5FC78}"/>
    <dgm:cxn modelId="{563FCD1C-5640-474B-B72E-94864DDA9E20}" type="presOf" srcId="{44FFBCAE-B178-4666-974D-EDC091AB449A}" destId="{2A450C3E-0945-4746-87F8-D56280EC7A77}" srcOrd="0" destOrd="0" presId="urn:microsoft.com/office/officeart/2005/8/layout/radial5"/>
    <dgm:cxn modelId="{0A37B229-7C5A-4C53-BEEC-9246F184F65D}" type="presOf" srcId="{CACC8E42-B48B-4CB9-A0EB-20BD6DB1022E}" destId="{811C12AC-CF20-4A22-8CFB-D28993FD69D0}" srcOrd="1" destOrd="0" presId="urn:microsoft.com/office/officeart/2005/8/layout/radial5"/>
    <dgm:cxn modelId="{4B70AC36-4BAA-4E9D-8909-1EACD5187ADC}" type="presOf" srcId="{2A2F669F-BFF5-4AEE-8D98-7CC89230288E}" destId="{95552A38-413B-41DF-B72B-4955730CDBBF}" srcOrd="0" destOrd="0" presId="urn:microsoft.com/office/officeart/2005/8/layout/radial5"/>
    <dgm:cxn modelId="{7F472D5B-B8D3-4320-937E-0AC68CF6ED5C}" type="presOf" srcId="{9FEAD7BA-1DE4-455D-8B0D-3D482015F84A}" destId="{CE6DD3D2-4721-40EB-BB32-8B83D8ECCD6D}" srcOrd="0" destOrd="0" presId="urn:microsoft.com/office/officeart/2005/8/layout/radial5"/>
    <dgm:cxn modelId="{7A538D5D-CBFC-4FD1-A9D3-F9D8EA558836}" type="presOf" srcId="{1AF39533-5D47-4F86-B723-8AE56BCB29C9}" destId="{121BABCC-74F0-4192-9C47-22979F562420}" srcOrd="1" destOrd="0" presId="urn:microsoft.com/office/officeart/2005/8/layout/radial5"/>
    <dgm:cxn modelId="{B6120B66-F374-41CE-A76E-8E8B143C497B}" type="presOf" srcId="{CACC8E42-B48B-4CB9-A0EB-20BD6DB1022E}" destId="{EC46CFB3-AA32-4043-A772-0D01A331E5E5}" srcOrd="0" destOrd="0" presId="urn:microsoft.com/office/officeart/2005/8/layout/radial5"/>
    <dgm:cxn modelId="{C9C2FC46-59B1-45D7-A38F-CF24F36E35F9}" type="presOf" srcId="{902C4F63-7358-48C9-ABBA-167768BD70AD}" destId="{9AAA8465-C381-4F1B-9DF2-74BE4C6FC4C2}" srcOrd="1" destOrd="0" presId="urn:microsoft.com/office/officeart/2005/8/layout/radial5"/>
    <dgm:cxn modelId="{44D6266A-B826-41F7-837D-AF7E983E7118}" srcId="{34EA3614-A096-49F6-82DC-0B596C91B279}" destId="{F5903694-8631-4836-9566-91D80AC6D071}" srcOrd="0" destOrd="0" parTransId="{1AF39533-5D47-4F86-B723-8AE56BCB29C9}" sibTransId="{6F078E4A-ACD7-4E0D-A900-6DF7B6C77213}"/>
    <dgm:cxn modelId="{CBDEF66A-9F51-451D-8B18-1E88866B59F9}" srcId="{34EA3614-A096-49F6-82DC-0B596C91B279}" destId="{B85CA622-8B3A-4A98-A6A4-03F55461C920}" srcOrd="3" destOrd="0" parTransId="{704BA788-35FD-43B5-9695-B5C69453C81D}" sibTransId="{1D24B339-F752-4F05-8D87-F4CE0902B541}"/>
    <dgm:cxn modelId="{4EDA444C-4B13-4551-A41A-8CB8E473BA69}" type="presOf" srcId="{6B7994D0-0BF6-499D-BABF-B757314BD8DF}" destId="{2C297976-4551-4450-AFCB-0EF78A673B6B}" srcOrd="0" destOrd="0" presId="urn:microsoft.com/office/officeart/2005/8/layout/radial5"/>
    <dgm:cxn modelId="{34244D75-1561-4C70-B84B-9E3ED807217E}" type="presOf" srcId="{1AF39533-5D47-4F86-B723-8AE56BCB29C9}" destId="{88F631A2-435D-4B1A-BF73-77DA3FBD0B41}" srcOrd="0" destOrd="0" presId="urn:microsoft.com/office/officeart/2005/8/layout/radial5"/>
    <dgm:cxn modelId="{0D01F255-E134-4E04-932E-C7F43B9A1B33}" type="presOf" srcId="{2F1CC28A-295A-4FF3-A175-6D03807CB3DB}" destId="{B78F7EB2-0999-474E-A3AE-8506C4321442}" srcOrd="1" destOrd="0" presId="urn:microsoft.com/office/officeart/2005/8/layout/radial5"/>
    <dgm:cxn modelId="{9F3BD37F-AEFF-42CF-A584-50B9825F7440}" srcId="{34EA3614-A096-49F6-82DC-0B596C91B279}" destId="{6B7994D0-0BF6-499D-BABF-B757314BD8DF}" srcOrd="1" destOrd="0" parTransId="{2F1CC28A-295A-4FF3-A175-6D03807CB3DB}" sibTransId="{1C69E1A7-243D-46FA-B203-4603FDDFC7BD}"/>
    <dgm:cxn modelId="{10DE5180-7C72-49CA-B0B4-C9A743FA8DAE}" type="presOf" srcId="{B85CA622-8B3A-4A98-A6A4-03F55461C920}" destId="{A6B70781-D03E-40B3-82D3-AD4B0CC1B6B8}" srcOrd="0" destOrd="0" presId="urn:microsoft.com/office/officeart/2005/8/layout/radial5"/>
    <dgm:cxn modelId="{8D39BD80-00DF-4456-8A19-6F262A55A377}" srcId="{34EA3614-A096-49F6-82DC-0B596C91B279}" destId="{2A2F669F-BFF5-4AEE-8D98-7CC89230288E}" srcOrd="5" destOrd="0" parTransId="{CACC8E42-B48B-4CB9-A0EB-20BD6DB1022E}" sibTransId="{1DCECEB6-CD3D-4ECB-8A2F-EBF10813ED53}"/>
    <dgm:cxn modelId="{1483228B-20A6-4D49-8799-E04D05BD2278}" type="presOf" srcId="{704BA788-35FD-43B5-9695-B5C69453C81D}" destId="{11E9BC67-6CD1-43F4-A23D-B256E5FF28C8}" srcOrd="0" destOrd="0" presId="urn:microsoft.com/office/officeart/2005/8/layout/radial5"/>
    <dgm:cxn modelId="{71954596-159E-4E33-8D97-F654E907EEE5}" type="presOf" srcId="{1D8304BD-0321-4D20-B371-B6D2CA60A6CA}" destId="{6784E8C0-C2B7-4627-A533-97F31339F439}" srcOrd="0" destOrd="0" presId="urn:microsoft.com/office/officeart/2005/8/layout/radial5"/>
    <dgm:cxn modelId="{374E959B-2218-48CD-9CA0-A6BEBC5F5F92}" srcId="{34EA3614-A096-49F6-82DC-0B596C91B279}" destId="{44FFBCAE-B178-4666-974D-EDC091AB449A}" srcOrd="2" destOrd="0" parTransId="{1D8304BD-0321-4D20-B371-B6D2CA60A6CA}" sibTransId="{2FC07258-437E-48DE-A610-CBE5F9DE1007}"/>
    <dgm:cxn modelId="{6EF4A7A5-BD37-455E-BF74-38A2364FB373}" type="presOf" srcId="{E9BE9E42-3DF3-4FB1-96DE-7185A8A46E3C}" destId="{49BDA7EE-B0DC-46F8-BE2F-391B6B4AD17D}" srcOrd="0" destOrd="0" presId="urn:microsoft.com/office/officeart/2005/8/layout/radial5"/>
    <dgm:cxn modelId="{2F8811BC-B03A-44BA-BD59-01A355AD025F}" type="presOf" srcId="{34EA3614-A096-49F6-82DC-0B596C91B279}" destId="{D5012E85-7461-4D74-B0AC-CF2EEA7733C9}" srcOrd="0" destOrd="0" presId="urn:microsoft.com/office/officeart/2005/8/layout/radial5"/>
    <dgm:cxn modelId="{57A873E2-91D8-41ED-A010-4AE74605C201}" type="presOf" srcId="{704BA788-35FD-43B5-9695-B5C69453C81D}" destId="{A8445472-4542-4BCC-BF8B-A1F542D75EB0}" srcOrd="1" destOrd="0" presId="urn:microsoft.com/office/officeart/2005/8/layout/radial5"/>
    <dgm:cxn modelId="{27B638E7-8358-474F-8D8C-2899681DA96C}" type="presOf" srcId="{902C4F63-7358-48C9-ABBA-167768BD70AD}" destId="{2EBCA3F7-2DC5-40F4-AE4C-6520B2597587}" srcOrd="0" destOrd="0" presId="urn:microsoft.com/office/officeart/2005/8/layout/radial5"/>
    <dgm:cxn modelId="{E68482C9-A246-463A-B11E-077E814B96BA}" type="presOf" srcId="{1D8304BD-0321-4D20-B371-B6D2CA60A6CA}" destId="{7471C0D1-C3A6-45C0-8F21-FE0F0E5F89FC}" srcOrd="1" destOrd="0" presId="urn:microsoft.com/office/officeart/2005/8/layout/radial5"/>
    <dgm:cxn modelId="{F60EACF2-1D1F-4F57-A5C9-6DDC304E816C}" srcId="{34EA3614-A096-49F6-82DC-0B596C91B279}" destId="{E9BE9E42-3DF3-4FB1-96DE-7185A8A46E3C}" srcOrd="4" destOrd="0" parTransId="{902C4F63-7358-48C9-ABBA-167768BD70AD}" sibTransId="{8BAC6B36-2CB0-4D85-BCC6-812CCE74448D}"/>
    <dgm:cxn modelId="{8DE163F3-C55B-4B07-8965-BE89EE437B6D}" type="presOf" srcId="{F5903694-8631-4836-9566-91D80AC6D071}" destId="{28906067-3E75-4AE2-AC55-0003EC4AD0A8}" srcOrd="0" destOrd="0" presId="urn:microsoft.com/office/officeart/2005/8/layout/radial5"/>
    <dgm:cxn modelId="{2ED374E4-3D8A-4E3B-B60D-E2A60327C564}" type="presParOf" srcId="{CE6DD3D2-4721-40EB-BB32-8B83D8ECCD6D}" destId="{D5012E85-7461-4D74-B0AC-CF2EEA7733C9}" srcOrd="0" destOrd="0" presId="urn:microsoft.com/office/officeart/2005/8/layout/radial5"/>
    <dgm:cxn modelId="{A67D61CF-B454-4A5A-AC42-C55CA5AB15F3}" type="presParOf" srcId="{CE6DD3D2-4721-40EB-BB32-8B83D8ECCD6D}" destId="{88F631A2-435D-4B1A-BF73-77DA3FBD0B41}" srcOrd="1" destOrd="0" presId="urn:microsoft.com/office/officeart/2005/8/layout/radial5"/>
    <dgm:cxn modelId="{BC207843-3F71-4696-9124-29DAC4F4AD93}" type="presParOf" srcId="{88F631A2-435D-4B1A-BF73-77DA3FBD0B41}" destId="{121BABCC-74F0-4192-9C47-22979F562420}" srcOrd="0" destOrd="0" presId="urn:microsoft.com/office/officeart/2005/8/layout/radial5"/>
    <dgm:cxn modelId="{496C044E-1426-4405-87C3-9EE2D4856D9B}" type="presParOf" srcId="{CE6DD3D2-4721-40EB-BB32-8B83D8ECCD6D}" destId="{28906067-3E75-4AE2-AC55-0003EC4AD0A8}" srcOrd="2" destOrd="0" presId="urn:microsoft.com/office/officeart/2005/8/layout/radial5"/>
    <dgm:cxn modelId="{235D8BCC-AA26-43F1-A58A-84AE9B5D4999}" type="presParOf" srcId="{CE6DD3D2-4721-40EB-BB32-8B83D8ECCD6D}" destId="{16373E7E-9968-4797-8C47-11EEC504B40E}" srcOrd="3" destOrd="0" presId="urn:microsoft.com/office/officeart/2005/8/layout/radial5"/>
    <dgm:cxn modelId="{4D2715DD-9E88-4875-B115-7945F4505885}" type="presParOf" srcId="{16373E7E-9968-4797-8C47-11EEC504B40E}" destId="{B78F7EB2-0999-474E-A3AE-8506C4321442}" srcOrd="0" destOrd="0" presId="urn:microsoft.com/office/officeart/2005/8/layout/radial5"/>
    <dgm:cxn modelId="{B61AC5B4-12F6-4DC4-979B-237D1F532167}" type="presParOf" srcId="{CE6DD3D2-4721-40EB-BB32-8B83D8ECCD6D}" destId="{2C297976-4551-4450-AFCB-0EF78A673B6B}" srcOrd="4" destOrd="0" presId="urn:microsoft.com/office/officeart/2005/8/layout/radial5"/>
    <dgm:cxn modelId="{56AB0CB6-BCDE-4EB3-B952-39C12D75C37C}" type="presParOf" srcId="{CE6DD3D2-4721-40EB-BB32-8B83D8ECCD6D}" destId="{6784E8C0-C2B7-4627-A533-97F31339F439}" srcOrd="5" destOrd="0" presId="urn:microsoft.com/office/officeart/2005/8/layout/radial5"/>
    <dgm:cxn modelId="{232110A6-98AA-4D4F-A4A4-8AA3EB762988}" type="presParOf" srcId="{6784E8C0-C2B7-4627-A533-97F31339F439}" destId="{7471C0D1-C3A6-45C0-8F21-FE0F0E5F89FC}" srcOrd="0" destOrd="0" presId="urn:microsoft.com/office/officeart/2005/8/layout/radial5"/>
    <dgm:cxn modelId="{31E757DA-58A6-47C3-BFF4-FAB2D4A4BC7D}" type="presParOf" srcId="{CE6DD3D2-4721-40EB-BB32-8B83D8ECCD6D}" destId="{2A450C3E-0945-4746-87F8-D56280EC7A77}" srcOrd="6" destOrd="0" presId="urn:microsoft.com/office/officeart/2005/8/layout/radial5"/>
    <dgm:cxn modelId="{92C99D9E-0C13-437A-9DC2-E456213B81EF}" type="presParOf" srcId="{CE6DD3D2-4721-40EB-BB32-8B83D8ECCD6D}" destId="{11E9BC67-6CD1-43F4-A23D-B256E5FF28C8}" srcOrd="7" destOrd="0" presId="urn:microsoft.com/office/officeart/2005/8/layout/radial5"/>
    <dgm:cxn modelId="{B23D665E-47EB-4818-BF73-777F083DDE1B}" type="presParOf" srcId="{11E9BC67-6CD1-43F4-A23D-B256E5FF28C8}" destId="{A8445472-4542-4BCC-BF8B-A1F542D75EB0}" srcOrd="0" destOrd="0" presId="urn:microsoft.com/office/officeart/2005/8/layout/radial5"/>
    <dgm:cxn modelId="{9CF30A12-8E98-47E2-8CD9-1B5449864D26}" type="presParOf" srcId="{CE6DD3D2-4721-40EB-BB32-8B83D8ECCD6D}" destId="{A6B70781-D03E-40B3-82D3-AD4B0CC1B6B8}" srcOrd="8" destOrd="0" presId="urn:microsoft.com/office/officeart/2005/8/layout/radial5"/>
    <dgm:cxn modelId="{D4CBA696-62BA-4C09-96A0-B2F343C8EF10}" type="presParOf" srcId="{CE6DD3D2-4721-40EB-BB32-8B83D8ECCD6D}" destId="{2EBCA3F7-2DC5-40F4-AE4C-6520B2597587}" srcOrd="9" destOrd="0" presId="urn:microsoft.com/office/officeart/2005/8/layout/radial5"/>
    <dgm:cxn modelId="{CFFE5C4E-E855-4BD4-9A33-51E087800514}" type="presParOf" srcId="{2EBCA3F7-2DC5-40F4-AE4C-6520B2597587}" destId="{9AAA8465-C381-4F1B-9DF2-74BE4C6FC4C2}" srcOrd="0" destOrd="0" presId="urn:microsoft.com/office/officeart/2005/8/layout/radial5"/>
    <dgm:cxn modelId="{D0254CA6-D6FA-4EFB-82AA-85E2D21B8E03}" type="presParOf" srcId="{CE6DD3D2-4721-40EB-BB32-8B83D8ECCD6D}" destId="{49BDA7EE-B0DC-46F8-BE2F-391B6B4AD17D}" srcOrd="10" destOrd="0" presId="urn:microsoft.com/office/officeart/2005/8/layout/radial5"/>
    <dgm:cxn modelId="{8DC4A754-8440-462B-9771-C7822CD0A3EE}" type="presParOf" srcId="{CE6DD3D2-4721-40EB-BB32-8B83D8ECCD6D}" destId="{EC46CFB3-AA32-4043-A772-0D01A331E5E5}" srcOrd="11" destOrd="0" presId="urn:microsoft.com/office/officeart/2005/8/layout/radial5"/>
    <dgm:cxn modelId="{4BF12568-5E80-403B-9D58-5600327ACDFD}" type="presParOf" srcId="{EC46CFB3-AA32-4043-A772-0D01A331E5E5}" destId="{811C12AC-CF20-4A22-8CFB-D28993FD69D0}" srcOrd="0" destOrd="0" presId="urn:microsoft.com/office/officeart/2005/8/layout/radial5"/>
    <dgm:cxn modelId="{EBFB1A88-A28F-4D7C-BA2B-FB7BCBF52953}" type="presParOf" srcId="{CE6DD3D2-4721-40EB-BB32-8B83D8ECCD6D}" destId="{95552A38-413B-41DF-B72B-4955730CDBBF}"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034B219-872B-46E4-9AE2-9C5B3E14C07D}" type="doc">
      <dgm:prSet loTypeId="urn:microsoft.com/office/officeart/2005/8/layout/chevron2" loCatId="list" qsTypeId="urn:microsoft.com/office/officeart/2005/8/quickstyle/simple2" qsCatId="simple" csTypeId="urn:microsoft.com/office/officeart/2005/8/colors/colorful3" csCatId="colorful" phldr="1"/>
      <dgm:spPr/>
      <dgm:t>
        <a:bodyPr/>
        <a:lstStyle/>
        <a:p>
          <a:endParaRPr lang="en-US"/>
        </a:p>
      </dgm:t>
    </dgm:pt>
    <dgm:pt modelId="{044F50EF-B05D-4572-ACDA-FEB044AD746C}">
      <dgm:prSet phldrT="[Text]"/>
      <dgm:spPr>
        <a:solidFill>
          <a:srgbClr val="0070C0"/>
        </a:solidFill>
      </dgm:spPr>
      <dgm:t>
        <a:bodyPr/>
        <a:lstStyle/>
        <a:p>
          <a:r>
            <a:rPr lang="en-US" dirty="0"/>
            <a:t>1</a:t>
          </a:r>
        </a:p>
      </dgm:t>
    </dgm:pt>
    <dgm:pt modelId="{5D5A915E-7742-49B0-95E8-19BA9D892663}" type="parTrans" cxnId="{0BDF902A-5253-4020-AE7F-F6C88CCA1B5E}">
      <dgm:prSet/>
      <dgm:spPr/>
      <dgm:t>
        <a:bodyPr/>
        <a:lstStyle/>
        <a:p>
          <a:endParaRPr lang="en-US"/>
        </a:p>
      </dgm:t>
    </dgm:pt>
    <dgm:pt modelId="{688118A7-9ED4-47CB-AC17-14B218446879}" type="sibTrans" cxnId="{0BDF902A-5253-4020-AE7F-F6C88CCA1B5E}">
      <dgm:prSet/>
      <dgm:spPr/>
      <dgm:t>
        <a:bodyPr/>
        <a:lstStyle/>
        <a:p>
          <a:endParaRPr lang="en-US"/>
        </a:p>
      </dgm:t>
    </dgm:pt>
    <dgm:pt modelId="{5B77699D-1675-4EFD-863B-D7898EFE8F78}">
      <dgm:prSet phldrT="[Text]"/>
      <dgm:spPr>
        <a:solidFill>
          <a:srgbClr val="C00000"/>
        </a:solidFill>
      </dgm:spPr>
      <dgm:t>
        <a:bodyPr/>
        <a:lstStyle/>
        <a:p>
          <a:r>
            <a:rPr lang="en-US" dirty="0"/>
            <a:t>2</a:t>
          </a:r>
        </a:p>
      </dgm:t>
    </dgm:pt>
    <dgm:pt modelId="{1390EB30-2376-4D8D-AE26-337B9EDBD7DE}" type="parTrans" cxnId="{5712465C-0265-45FF-BE12-7BBF9DAA6272}">
      <dgm:prSet/>
      <dgm:spPr/>
      <dgm:t>
        <a:bodyPr/>
        <a:lstStyle/>
        <a:p>
          <a:endParaRPr lang="en-US"/>
        </a:p>
      </dgm:t>
    </dgm:pt>
    <dgm:pt modelId="{1F3EDC00-742D-4262-9114-EA67B2A3508B}" type="sibTrans" cxnId="{5712465C-0265-45FF-BE12-7BBF9DAA6272}">
      <dgm:prSet/>
      <dgm:spPr/>
      <dgm:t>
        <a:bodyPr/>
        <a:lstStyle/>
        <a:p>
          <a:endParaRPr lang="en-US"/>
        </a:p>
      </dgm:t>
    </dgm:pt>
    <dgm:pt modelId="{0E54852E-F6BC-421F-9F10-EFBB5E260C63}">
      <dgm:prSet phldrT="[Text]" custT="1"/>
      <dgm:spPr>
        <a:ln>
          <a:solidFill>
            <a:srgbClr val="A70D14"/>
          </a:solidFill>
        </a:ln>
      </dgm:spPr>
      <dgm:t>
        <a:bodyPr/>
        <a:lstStyle/>
        <a:p>
          <a:r>
            <a:rPr lang="en-US" sz="1500" dirty="0">
              <a:latin typeface="Times New Roman" panose="02020603050405020304" pitchFamily="18" charset="0"/>
              <a:cs typeface="Times New Roman" panose="02020603050405020304" pitchFamily="18" charset="0"/>
            </a:rPr>
            <a:t>Prioritize projects with new, high, and green technologies; modern governance systems; strong spillover effects; technology transfer and integration into global supply and value chains</a:t>
          </a:r>
        </a:p>
      </dgm:t>
    </dgm:pt>
    <dgm:pt modelId="{0018C3B9-1103-4E33-AE59-66E41AEEEF99}" type="parTrans" cxnId="{D48902DB-EEC7-42E0-8241-CA39DC7ABF16}">
      <dgm:prSet/>
      <dgm:spPr/>
      <dgm:t>
        <a:bodyPr/>
        <a:lstStyle/>
        <a:p>
          <a:endParaRPr lang="en-US"/>
        </a:p>
      </dgm:t>
    </dgm:pt>
    <dgm:pt modelId="{6F39098A-C811-4E22-9CFF-DB533A14F721}" type="sibTrans" cxnId="{D48902DB-EEC7-42E0-8241-CA39DC7ABF16}">
      <dgm:prSet/>
      <dgm:spPr/>
      <dgm:t>
        <a:bodyPr/>
        <a:lstStyle/>
        <a:p>
          <a:endParaRPr lang="en-US"/>
        </a:p>
      </dgm:t>
    </dgm:pt>
    <dgm:pt modelId="{49177F56-0BDA-AC48-96B3-2C1E47C6EA54}">
      <dgm:prSet phldrT="[Text]" custT="1"/>
      <dgm:spPr>
        <a:ln>
          <a:solidFill>
            <a:srgbClr val="105BAB"/>
          </a:solidFill>
        </a:ln>
      </dgm:spPr>
      <dgm:t>
        <a:bodyPr/>
        <a:lstStyle/>
        <a:p>
          <a:r>
            <a:rPr lang="en-VN" sz="1500" dirty="0">
              <a:latin typeface="Times New Roman" panose="02020603050405020304" pitchFamily="18" charset="0"/>
              <a:cs typeface="Times New Roman" panose="02020603050405020304" pitchFamily="18" charset="0"/>
            </a:rPr>
            <a:t>Proactively and selectively attract and integrate foreign investment based on quality, eficiency, technological advancement, and enviromental frendliness</a:t>
          </a:r>
          <a:endParaRPr lang="en-US" sz="1500" dirty="0">
            <a:latin typeface="Times New Roman" panose="02020603050405020304" pitchFamily="18" charset="0"/>
            <a:cs typeface="Times New Roman" panose="02020603050405020304" pitchFamily="18" charset="0"/>
          </a:endParaRPr>
        </a:p>
      </dgm:t>
    </dgm:pt>
    <dgm:pt modelId="{47EABFF7-BBCA-5A49-B8BB-1510A3E3C39A}" type="parTrans" cxnId="{7C174CE1-34B6-BD46-824E-1EAAA67C641E}">
      <dgm:prSet/>
      <dgm:spPr/>
      <dgm:t>
        <a:bodyPr/>
        <a:lstStyle/>
        <a:p>
          <a:endParaRPr lang="en-US"/>
        </a:p>
      </dgm:t>
    </dgm:pt>
    <dgm:pt modelId="{9AA56090-58C6-4344-B655-13C25B00F40F}" type="sibTrans" cxnId="{7C174CE1-34B6-BD46-824E-1EAAA67C641E}">
      <dgm:prSet/>
      <dgm:spPr/>
      <dgm:t>
        <a:bodyPr/>
        <a:lstStyle/>
        <a:p>
          <a:endParaRPr lang="en-US"/>
        </a:p>
      </dgm:t>
    </dgm:pt>
    <dgm:pt modelId="{F15F8F74-FE37-43CC-A189-2824C3B760D1}" type="pres">
      <dgm:prSet presAssocID="{1034B219-872B-46E4-9AE2-9C5B3E14C07D}" presName="linearFlow" presStyleCnt="0">
        <dgm:presLayoutVars>
          <dgm:dir/>
          <dgm:animLvl val="lvl"/>
          <dgm:resizeHandles val="exact"/>
        </dgm:presLayoutVars>
      </dgm:prSet>
      <dgm:spPr/>
    </dgm:pt>
    <dgm:pt modelId="{B50F9B30-473C-402F-8663-68674A2527CF}" type="pres">
      <dgm:prSet presAssocID="{044F50EF-B05D-4572-ACDA-FEB044AD746C}" presName="composite" presStyleCnt="0"/>
      <dgm:spPr/>
    </dgm:pt>
    <dgm:pt modelId="{DF3CAD75-B354-4F56-BCA2-3512A7BA3A6F}" type="pres">
      <dgm:prSet presAssocID="{044F50EF-B05D-4572-ACDA-FEB044AD746C}" presName="parentText" presStyleLbl="alignNode1" presStyleIdx="0" presStyleCnt="2">
        <dgm:presLayoutVars>
          <dgm:chMax val="1"/>
          <dgm:bulletEnabled val="1"/>
        </dgm:presLayoutVars>
      </dgm:prSet>
      <dgm:spPr/>
    </dgm:pt>
    <dgm:pt modelId="{EF49F9F8-43D0-49F8-85EA-8108710EFD5F}" type="pres">
      <dgm:prSet presAssocID="{044F50EF-B05D-4572-ACDA-FEB044AD746C}" presName="descendantText" presStyleLbl="alignAcc1" presStyleIdx="0" presStyleCnt="2" custScaleY="149108">
        <dgm:presLayoutVars>
          <dgm:bulletEnabled val="1"/>
        </dgm:presLayoutVars>
      </dgm:prSet>
      <dgm:spPr/>
    </dgm:pt>
    <dgm:pt modelId="{CD935D4D-6DC1-45A4-BF92-F3DA33D82E53}" type="pres">
      <dgm:prSet presAssocID="{688118A7-9ED4-47CB-AC17-14B218446879}" presName="sp" presStyleCnt="0"/>
      <dgm:spPr/>
    </dgm:pt>
    <dgm:pt modelId="{145E274E-A869-49CA-9E46-A94241242941}" type="pres">
      <dgm:prSet presAssocID="{5B77699D-1675-4EFD-863B-D7898EFE8F78}" presName="composite" presStyleCnt="0"/>
      <dgm:spPr/>
    </dgm:pt>
    <dgm:pt modelId="{331FA191-79A1-4980-9368-2D8388901E05}" type="pres">
      <dgm:prSet presAssocID="{5B77699D-1675-4EFD-863B-D7898EFE8F78}" presName="parentText" presStyleLbl="alignNode1" presStyleIdx="1" presStyleCnt="2">
        <dgm:presLayoutVars>
          <dgm:chMax val="1"/>
          <dgm:bulletEnabled val="1"/>
        </dgm:presLayoutVars>
      </dgm:prSet>
      <dgm:spPr/>
    </dgm:pt>
    <dgm:pt modelId="{1053274D-8258-4F04-85E8-1D8894DAC3DF}" type="pres">
      <dgm:prSet presAssocID="{5B77699D-1675-4EFD-863B-D7898EFE8F78}" presName="descendantText" presStyleLbl="alignAcc1" presStyleIdx="1" presStyleCnt="2" custScaleY="191981">
        <dgm:presLayoutVars>
          <dgm:bulletEnabled val="1"/>
        </dgm:presLayoutVars>
      </dgm:prSet>
      <dgm:spPr/>
    </dgm:pt>
  </dgm:ptLst>
  <dgm:cxnLst>
    <dgm:cxn modelId="{0BDF902A-5253-4020-AE7F-F6C88CCA1B5E}" srcId="{1034B219-872B-46E4-9AE2-9C5B3E14C07D}" destId="{044F50EF-B05D-4572-ACDA-FEB044AD746C}" srcOrd="0" destOrd="0" parTransId="{5D5A915E-7742-49B0-95E8-19BA9D892663}" sibTransId="{688118A7-9ED4-47CB-AC17-14B218446879}"/>
    <dgm:cxn modelId="{5712465C-0265-45FF-BE12-7BBF9DAA6272}" srcId="{1034B219-872B-46E4-9AE2-9C5B3E14C07D}" destId="{5B77699D-1675-4EFD-863B-D7898EFE8F78}" srcOrd="1" destOrd="0" parTransId="{1390EB30-2376-4D8D-AE26-337B9EDBD7DE}" sibTransId="{1F3EDC00-742D-4262-9114-EA67B2A3508B}"/>
    <dgm:cxn modelId="{FB8A444C-30FF-4786-A4A2-1BC161D2131A}" type="presOf" srcId="{5B77699D-1675-4EFD-863B-D7898EFE8F78}" destId="{331FA191-79A1-4980-9368-2D8388901E05}" srcOrd="0" destOrd="0" presId="urn:microsoft.com/office/officeart/2005/8/layout/chevron2"/>
    <dgm:cxn modelId="{9E0CCD87-D388-6143-A41F-0CDF07475371}" type="presOf" srcId="{49177F56-0BDA-AC48-96B3-2C1E47C6EA54}" destId="{EF49F9F8-43D0-49F8-85EA-8108710EFD5F}" srcOrd="0" destOrd="0" presId="urn:microsoft.com/office/officeart/2005/8/layout/chevron2"/>
    <dgm:cxn modelId="{A8CA3794-9C55-B64F-BAB5-DAB5F17AAC9B}" type="presOf" srcId="{0E54852E-F6BC-421F-9F10-EFBB5E260C63}" destId="{1053274D-8258-4F04-85E8-1D8894DAC3DF}" srcOrd="0" destOrd="0" presId="urn:microsoft.com/office/officeart/2005/8/layout/chevron2"/>
    <dgm:cxn modelId="{A18DD88C-CE4A-451A-A716-1EAAC0088033}" type="presOf" srcId="{044F50EF-B05D-4572-ACDA-FEB044AD746C}" destId="{DF3CAD75-B354-4F56-BCA2-3512A7BA3A6F}" srcOrd="0" destOrd="0" presId="urn:microsoft.com/office/officeart/2005/8/layout/chevron2"/>
    <dgm:cxn modelId="{9A441ABB-FC6D-4A93-88CC-321BD3931024}" type="presOf" srcId="{1034B219-872B-46E4-9AE2-9C5B3E14C07D}" destId="{F15F8F74-FE37-43CC-A189-2824C3B760D1}" srcOrd="0" destOrd="0" presId="urn:microsoft.com/office/officeart/2005/8/layout/chevron2"/>
    <dgm:cxn modelId="{7C174CE1-34B6-BD46-824E-1EAAA67C641E}" srcId="{044F50EF-B05D-4572-ACDA-FEB044AD746C}" destId="{49177F56-0BDA-AC48-96B3-2C1E47C6EA54}" srcOrd="0" destOrd="0" parTransId="{47EABFF7-BBCA-5A49-B8BB-1510A3E3C39A}" sibTransId="{9AA56090-58C6-4344-B655-13C25B00F40F}"/>
    <dgm:cxn modelId="{D48902DB-EEC7-42E0-8241-CA39DC7ABF16}" srcId="{5B77699D-1675-4EFD-863B-D7898EFE8F78}" destId="{0E54852E-F6BC-421F-9F10-EFBB5E260C63}" srcOrd="0" destOrd="0" parTransId="{0018C3B9-1103-4E33-AE59-66E41AEEEF99}" sibTransId="{6F39098A-C811-4E22-9CFF-DB533A14F721}"/>
    <dgm:cxn modelId="{4D188D39-D023-4BB2-B017-2B781C6CF0CC}" type="presParOf" srcId="{F15F8F74-FE37-43CC-A189-2824C3B760D1}" destId="{B50F9B30-473C-402F-8663-68674A2527CF}" srcOrd="0" destOrd="0" presId="urn:microsoft.com/office/officeart/2005/8/layout/chevron2"/>
    <dgm:cxn modelId="{71F69A96-8185-468D-9969-17311425E5DC}" type="presParOf" srcId="{B50F9B30-473C-402F-8663-68674A2527CF}" destId="{DF3CAD75-B354-4F56-BCA2-3512A7BA3A6F}" srcOrd="0" destOrd="0" presId="urn:microsoft.com/office/officeart/2005/8/layout/chevron2"/>
    <dgm:cxn modelId="{E2B97F5A-C8BE-46A2-8286-63E35DD3944E}" type="presParOf" srcId="{B50F9B30-473C-402F-8663-68674A2527CF}" destId="{EF49F9F8-43D0-49F8-85EA-8108710EFD5F}" srcOrd="1" destOrd="0" presId="urn:microsoft.com/office/officeart/2005/8/layout/chevron2"/>
    <dgm:cxn modelId="{2DEC808A-450D-4044-BD02-F5FCB80ADFFB}" type="presParOf" srcId="{F15F8F74-FE37-43CC-A189-2824C3B760D1}" destId="{CD935D4D-6DC1-45A4-BF92-F3DA33D82E53}" srcOrd="1" destOrd="0" presId="urn:microsoft.com/office/officeart/2005/8/layout/chevron2"/>
    <dgm:cxn modelId="{64FD7118-9B40-4538-BF64-56E3C38AA9EE}" type="presParOf" srcId="{F15F8F74-FE37-43CC-A189-2824C3B760D1}" destId="{145E274E-A869-49CA-9E46-A94241242941}" srcOrd="2" destOrd="0" presId="urn:microsoft.com/office/officeart/2005/8/layout/chevron2"/>
    <dgm:cxn modelId="{ECDC2352-D742-458B-888F-B328BE1FF24F}" type="presParOf" srcId="{145E274E-A869-49CA-9E46-A94241242941}" destId="{331FA191-79A1-4980-9368-2D8388901E05}" srcOrd="0" destOrd="0" presId="urn:microsoft.com/office/officeart/2005/8/layout/chevron2"/>
    <dgm:cxn modelId="{76B240CE-ED8C-43FE-9241-0B2128CDB84E}" type="presParOf" srcId="{145E274E-A869-49CA-9E46-A94241242941}" destId="{1053274D-8258-4F04-85E8-1D8894DAC3DF}"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38E0BAF4-6C2A-4EDC-9957-563882350A4C}" type="doc">
      <dgm:prSet loTypeId="urn:microsoft.com/office/officeart/2005/8/layout/radial4" loCatId="relationship" qsTypeId="urn:microsoft.com/office/officeart/2005/8/quickstyle/simple1" qsCatId="simple" csTypeId="urn:microsoft.com/office/officeart/2005/8/colors/colorful2" csCatId="colorful" phldr="1"/>
      <dgm:spPr/>
      <dgm:t>
        <a:bodyPr/>
        <a:lstStyle/>
        <a:p>
          <a:endParaRPr lang="en-US"/>
        </a:p>
      </dgm:t>
    </dgm:pt>
    <dgm:pt modelId="{B6B5741A-4718-416A-94AF-CE4D35AB3093}">
      <dgm:prSet phldrT="[Text]"/>
      <dgm:spPr>
        <a:solidFill>
          <a:srgbClr val="D45474"/>
        </a:solidFill>
      </dgm:spPr>
      <dgm:t>
        <a:bodyPr/>
        <a:lstStyle/>
        <a:p>
          <a:pPr algn="l"/>
          <a:r>
            <a:rPr lang="en-US" dirty="0">
              <a:latin typeface="Times New Roman" panose="02020603050405020304" pitchFamily="18" charset="0"/>
              <a:cs typeface="Times New Roman" panose="02020603050405020304" pitchFamily="18" charset="0"/>
            </a:rPr>
            <a:t>- Establish open-door mechanisms </a:t>
          </a:r>
        </a:p>
        <a:p>
          <a:pPr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 Strengthen decentralization </a:t>
          </a:r>
        </a:p>
        <a:p>
          <a:pPr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 Clarify and diversify investment forms </a:t>
          </a:r>
        </a:p>
        <a:p>
          <a:pPr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 Supplement investment incentives and support policies </a:t>
          </a:r>
        </a:p>
      </dgm:t>
    </dgm:pt>
    <dgm:pt modelId="{A5ADD3EC-AB53-4E64-81AC-959EA5FA748C}" type="parTrans" cxnId="{90349896-E9F2-4011-B511-900E615D6B96}">
      <dgm:prSet/>
      <dgm:spPr/>
      <dgm:t>
        <a:bodyPr/>
        <a:lstStyle/>
        <a:p>
          <a:endParaRPr lang="en-US"/>
        </a:p>
      </dgm:t>
    </dgm:pt>
    <dgm:pt modelId="{E617C089-8E58-41B1-900F-F4E86AB7F90B}" type="sibTrans" cxnId="{90349896-E9F2-4011-B511-900E615D6B96}">
      <dgm:prSet/>
      <dgm:spPr/>
      <dgm:t>
        <a:bodyPr/>
        <a:lstStyle/>
        <a:p>
          <a:endParaRPr lang="en-US"/>
        </a:p>
      </dgm:t>
    </dgm:pt>
    <dgm:pt modelId="{00885BF7-E7F3-4380-912C-FDD14C4288B9}">
      <dgm:prSet phldrT="[Text]" custT="1"/>
      <dgm:spPr>
        <a:solidFill>
          <a:srgbClr val="406850"/>
        </a:solidFill>
      </dgm:spPr>
      <dgm:t>
        <a:bodyPr/>
        <a:lstStyle/>
        <a:p>
          <a:r>
            <a:rPr lang="en-US" sz="1700" b="1" dirty="0">
              <a:latin typeface="Times New Roman" panose="02020603050405020304" pitchFamily="18" charset="0"/>
              <a:cs typeface="Times New Roman" panose="02020603050405020304" pitchFamily="18" charset="0"/>
            </a:rPr>
            <a:t>Law on Investment (June 17, 2020)</a:t>
          </a:r>
        </a:p>
      </dgm:t>
    </dgm:pt>
    <dgm:pt modelId="{A17C322A-C519-4702-B8FC-47D0256E1F2C}" type="parTrans" cxnId="{9F111C40-86CF-4B0F-921F-BF6DDBBC8281}">
      <dgm:prSet/>
      <dgm:spPr>
        <a:solidFill>
          <a:srgbClr val="406850"/>
        </a:solidFill>
      </dgm:spPr>
      <dgm:t>
        <a:bodyPr/>
        <a:lstStyle/>
        <a:p>
          <a:endParaRPr lang="en-US"/>
        </a:p>
      </dgm:t>
    </dgm:pt>
    <dgm:pt modelId="{46F8D7E6-AC7B-46C5-8425-0E0C7987951D}" type="sibTrans" cxnId="{9F111C40-86CF-4B0F-921F-BF6DDBBC8281}">
      <dgm:prSet/>
      <dgm:spPr/>
      <dgm:t>
        <a:bodyPr/>
        <a:lstStyle/>
        <a:p>
          <a:endParaRPr lang="en-US"/>
        </a:p>
      </dgm:t>
    </dgm:pt>
    <dgm:pt modelId="{829ACC3F-B4A3-4B11-9A97-A42D66420BDA}">
      <dgm:prSet phldrT="[Text]" custT="1"/>
      <dgm:spPr>
        <a:solidFill>
          <a:srgbClr val="441C50"/>
        </a:solidFill>
      </dgm:spPr>
      <dgm:t>
        <a:bodyPr/>
        <a:lstStyle/>
        <a:p>
          <a:r>
            <a:rPr lang="en-US" sz="1700" b="1" dirty="0">
              <a:latin typeface="Times New Roman" panose="02020603050405020304" pitchFamily="18" charset="0"/>
              <a:cs typeface="Times New Roman" panose="02020603050405020304" pitchFamily="18" charset="0"/>
            </a:rPr>
            <a:t>Law on Enterprises (June 17,2020)</a:t>
          </a:r>
        </a:p>
      </dgm:t>
    </dgm:pt>
    <dgm:pt modelId="{F155C664-4BBB-4C2E-8A4A-27C8D9F80472}" type="parTrans" cxnId="{129E78D2-4E61-49A2-AA57-261F2FB98DBF}">
      <dgm:prSet/>
      <dgm:spPr>
        <a:solidFill>
          <a:srgbClr val="441C50"/>
        </a:solidFill>
      </dgm:spPr>
      <dgm:t>
        <a:bodyPr/>
        <a:lstStyle/>
        <a:p>
          <a:endParaRPr lang="en-US"/>
        </a:p>
      </dgm:t>
    </dgm:pt>
    <dgm:pt modelId="{2CCA7CF1-B35F-4E95-813E-46EF6878ED97}" type="sibTrans" cxnId="{129E78D2-4E61-49A2-AA57-261F2FB98DBF}">
      <dgm:prSet/>
      <dgm:spPr/>
      <dgm:t>
        <a:bodyPr/>
        <a:lstStyle/>
        <a:p>
          <a:endParaRPr lang="en-US"/>
        </a:p>
      </dgm:t>
    </dgm:pt>
    <dgm:pt modelId="{FF26BEB0-0F05-45EB-8C47-3EF63D20FC84}">
      <dgm:prSet phldrT="[Text]" custT="1"/>
      <dgm:spPr>
        <a:solidFill>
          <a:srgbClr val="3C5474"/>
        </a:solidFill>
      </dgm:spPr>
      <dgm:t>
        <a:bodyPr/>
        <a:lstStyle/>
        <a:p>
          <a:r>
            <a:rPr lang="en-VN" sz="1700" b="1" dirty="0">
              <a:latin typeface="Times New Roman" panose="02020603050405020304" pitchFamily="18" charset="0"/>
              <a:cs typeface="Times New Roman" panose="02020603050405020304" pitchFamily="18" charset="0"/>
            </a:rPr>
            <a:t>Law on public-private partnership investment (June 18,2020)</a:t>
          </a:r>
          <a:endParaRPr lang="en-US" sz="1700" b="1" dirty="0">
            <a:latin typeface="Times New Roman" panose="02020603050405020304" pitchFamily="18" charset="0"/>
            <a:cs typeface="Times New Roman" panose="02020603050405020304" pitchFamily="18" charset="0"/>
          </a:endParaRPr>
        </a:p>
      </dgm:t>
    </dgm:pt>
    <dgm:pt modelId="{07BC4CC0-85A5-42B2-82CC-5C922D59A635}" type="parTrans" cxnId="{7A49383C-B177-48D4-8F9E-D2F3EBD750D3}">
      <dgm:prSet/>
      <dgm:spPr>
        <a:solidFill>
          <a:srgbClr val="3C5474"/>
        </a:solidFill>
      </dgm:spPr>
      <dgm:t>
        <a:bodyPr/>
        <a:lstStyle/>
        <a:p>
          <a:endParaRPr lang="en-US"/>
        </a:p>
      </dgm:t>
    </dgm:pt>
    <dgm:pt modelId="{C3DFCF63-A64D-4614-866D-CC04D7E16969}" type="sibTrans" cxnId="{7A49383C-B177-48D4-8F9E-D2F3EBD750D3}">
      <dgm:prSet/>
      <dgm:spPr/>
      <dgm:t>
        <a:bodyPr/>
        <a:lstStyle/>
        <a:p>
          <a:endParaRPr lang="en-US"/>
        </a:p>
      </dgm:t>
    </dgm:pt>
    <dgm:pt modelId="{0F3EF2D1-39F6-4376-A66A-CDABCD8D918F}" type="pres">
      <dgm:prSet presAssocID="{38E0BAF4-6C2A-4EDC-9957-563882350A4C}" presName="cycle" presStyleCnt="0">
        <dgm:presLayoutVars>
          <dgm:chMax val="1"/>
          <dgm:dir/>
          <dgm:animLvl val="ctr"/>
          <dgm:resizeHandles val="exact"/>
        </dgm:presLayoutVars>
      </dgm:prSet>
      <dgm:spPr/>
    </dgm:pt>
    <dgm:pt modelId="{0F8C7163-262E-4B60-A22E-8066CB8CC0A0}" type="pres">
      <dgm:prSet presAssocID="{B6B5741A-4718-416A-94AF-CE4D35AB3093}" presName="centerShape" presStyleLbl="node0" presStyleIdx="0" presStyleCnt="1" custScaleX="318761" custScaleY="88250"/>
      <dgm:spPr>
        <a:prstGeom prst="snip2SameRect">
          <a:avLst/>
        </a:prstGeom>
      </dgm:spPr>
    </dgm:pt>
    <dgm:pt modelId="{4C1243EC-692D-4F52-BB45-E4AA1F9C5FC1}" type="pres">
      <dgm:prSet presAssocID="{A17C322A-C519-4702-B8FC-47D0256E1F2C}" presName="parTrans" presStyleLbl="bgSibTrans2D1" presStyleIdx="0" presStyleCnt="3"/>
      <dgm:spPr/>
    </dgm:pt>
    <dgm:pt modelId="{61340630-BAB7-4D2E-8A38-6A3699AD607A}" type="pres">
      <dgm:prSet presAssocID="{00885BF7-E7F3-4380-912C-FDD14C4288B9}" presName="node" presStyleLbl="node1" presStyleIdx="0" presStyleCnt="3" custRadScaleRad="117843" custRadScaleInc="10234">
        <dgm:presLayoutVars>
          <dgm:bulletEnabled val="1"/>
        </dgm:presLayoutVars>
      </dgm:prSet>
      <dgm:spPr>
        <a:prstGeom prst="ellipse">
          <a:avLst/>
        </a:prstGeom>
      </dgm:spPr>
    </dgm:pt>
    <dgm:pt modelId="{54F5F64F-D589-4591-8BFE-5F871D2AF5E9}" type="pres">
      <dgm:prSet presAssocID="{F155C664-4BBB-4C2E-8A4A-27C8D9F80472}" presName="parTrans" presStyleLbl="bgSibTrans2D1" presStyleIdx="1" presStyleCnt="3" custScaleX="114332"/>
      <dgm:spPr/>
    </dgm:pt>
    <dgm:pt modelId="{F8171701-B465-465A-BE0E-B2AF5FB2348E}" type="pres">
      <dgm:prSet presAssocID="{829ACC3F-B4A3-4B11-9A97-A42D66420BDA}" presName="node" presStyleLbl="node1" presStyleIdx="1" presStyleCnt="3" custRadScaleRad="82756">
        <dgm:presLayoutVars>
          <dgm:bulletEnabled val="1"/>
        </dgm:presLayoutVars>
      </dgm:prSet>
      <dgm:spPr>
        <a:prstGeom prst="ellipse">
          <a:avLst/>
        </a:prstGeom>
      </dgm:spPr>
    </dgm:pt>
    <dgm:pt modelId="{17EA91C2-E4B9-45F9-BAEE-190CDCBF8D1B}" type="pres">
      <dgm:prSet presAssocID="{07BC4CC0-85A5-42B2-82CC-5C922D59A635}" presName="parTrans" presStyleLbl="bgSibTrans2D1" presStyleIdx="2" presStyleCnt="3"/>
      <dgm:spPr/>
    </dgm:pt>
    <dgm:pt modelId="{AF7BCBF0-027A-45AA-8E2C-0D845617CB1B}" type="pres">
      <dgm:prSet presAssocID="{FF26BEB0-0F05-45EB-8C47-3EF63D20FC84}" presName="node" presStyleLbl="node1" presStyleIdx="2" presStyleCnt="3" custScaleX="104675" custRadScaleRad="113598" custRadScaleInc="-11543">
        <dgm:presLayoutVars>
          <dgm:bulletEnabled val="1"/>
        </dgm:presLayoutVars>
      </dgm:prSet>
      <dgm:spPr>
        <a:prstGeom prst="ellipse">
          <a:avLst/>
        </a:prstGeom>
      </dgm:spPr>
    </dgm:pt>
  </dgm:ptLst>
  <dgm:cxnLst>
    <dgm:cxn modelId="{5696770D-7B0B-4EA4-8C3B-3E10225A5E23}" type="presOf" srcId="{38E0BAF4-6C2A-4EDC-9957-563882350A4C}" destId="{0F3EF2D1-39F6-4376-A66A-CDABCD8D918F}" srcOrd="0" destOrd="0" presId="urn:microsoft.com/office/officeart/2005/8/layout/radial4"/>
    <dgm:cxn modelId="{36854038-BF02-4CC3-9350-AF3992763560}" type="presOf" srcId="{00885BF7-E7F3-4380-912C-FDD14C4288B9}" destId="{61340630-BAB7-4D2E-8A38-6A3699AD607A}" srcOrd="0" destOrd="0" presId="urn:microsoft.com/office/officeart/2005/8/layout/radial4"/>
    <dgm:cxn modelId="{7A49383C-B177-48D4-8F9E-D2F3EBD750D3}" srcId="{B6B5741A-4718-416A-94AF-CE4D35AB3093}" destId="{FF26BEB0-0F05-45EB-8C47-3EF63D20FC84}" srcOrd="2" destOrd="0" parTransId="{07BC4CC0-85A5-42B2-82CC-5C922D59A635}" sibTransId="{C3DFCF63-A64D-4614-866D-CC04D7E16969}"/>
    <dgm:cxn modelId="{9F111C40-86CF-4B0F-921F-BF6DDBBC8281}" srcId="{B6B5741A-4718-416A-94AF-CE4D35AB3093}" destId="{00885BF7-E7F3-4380-912C-FDD14C4288B9}" srcOrd="0" destOrd="0" parTransId="{A17C322A-C519-4702-B8FC-47D0256E1F2C}" sibTransId="{46F8D7E6-AC7B-46C5-8425-0E0C7987951D}"/>
    <dgm:cxn modelId="{E005B75D-FC62-4E87-AEC8-913ED8FDF8B2}" type="presOf" srcId="{A17C322A-C519-4702-B8FC-47D0256E1F2C}" destId="{4C1243EC-692D-4F52-BB45-E4AA1F9C5FC1}" srcOrd="0" destOrd="0" presId="urn:microsoft.com/office/officeart/2005/8/layout/radial4"/>
    <dgm:cxn modelId="{90349896-E9F2-4011-B511-900E615D6B96}" srcId="{38E0BAF4-6C2A-4EDC-9957-563882350A4C}" destId="{B6B5741A-4718-416A-94AF-CE4D35AB3093}" srcOrd="0" destOrd="0" parTransId="{A5ADD3EC-AB53-4E64-81AC-959EA5FA748C}" sibTransId="{E617C089-8E58-41B1-900F-F4E86AB7F90B}"/>
    <dgm:cxn modelId="{80CB2699-8FBF-4183-842C-3FFDAB4C799E}" type="presOf" srcId="{F155C664-4BBB-4C2E-8A4A-27C8D9F80472}" destId="{54F5F64F-D589-4591-8BFE-5F871D2AF5E9}" srcOrd="0" destOrd="0" presId="urn:microsoft.com/office/officeart/2005/8/layout/radial4"/>
    <dgm:cxn modelId="{94C3B5A0-C87C-453C-BA8B-44960402084A}" type="presOf" srcId="{B6B5741A-4718-416A-94AF-CE4D35AB3093}" destId="{0F8C7163-262E-4B60-A22E-8066CB8CC0A0}" srcOrd="0" destOrd="0" presId="urn:microsoft.com/office/officeart/2005/8/layout/radial4"/>
    <dgm:cxn modelId="{1FC1F4AC-2EF9-49ED-9836-FA8785FC0FCE}" type="presOf" srcId="{FF26BEB0-0F05-45EB-8C47-3EF63D20FC84}" destId="{AF7BCBF0-027A-45AA-8E2C-0D845617CB1B}" srcOrd="0" destOrd="0" presId="urn:microsoft.com/office/officeart/2005/8/layout/radial4"/>
    <dgm:cxn modelId="{540AC4B1-E612-48EA-93AA-9C8C436D4845}" type="presOf" srcId="{829ACC3F-B4A3-4B11-9A97-A42D66420BDA}" destId="{F8171701-B465-465A-BE0E-B2AF5FB2348E}" srcOrd="0" destOrd="0" presId="urn:microsoft.com/office/officeart/2005/8/layout/radial4"/>
    <dgm:cxn modelId="{234425C8-4BAC-4D94-938A-90C8EC424235}" type="presOf" srcId="{07BC4CC0-85A5-42B2-82CC-5C922D59A635}" destId="{17EA91C2-E4B9-45F9-BAEE-190CDCBF8D1B}" srcOrd="0" destOrd="0" presId="urn:microsoft.com/office/officeart/2005/8/layout/radial4"/>
    <dgm:cxn modelId="{129E78D2-4E61-49A2-AA57-261F2FB98DBF}" srcId="{B6B5741A-4718-416A-94AF-CE4D35AB3093}" destId="{829ACC3F-B4A3-4B11-9A97-A42D66420BDA}" srcOrd="1" destOrd="0" parTransId="{F155C664-4BBB-4C2E-8A4A-27C8D9F80472}" sibTransId="{2CCA7CF1-B35F-4E95-813E-46EF6878ED97}"/>
    <dgm:cxn modelId="{182D2C5A-5BA0-4B90-9C29-891D84BA554B}" type="presParOf" srcId="{0F3EF2D1-39F6-4376-A66A-CDABCD8D918F}" destId="{0F8C7163-262E-4B60-A22E-8066CB8CC0A0}" srcOrd="0" destOrd="0" presId="urn:microsoft.com/office/officeart/2005/8/layout/radial4"/>
    <dgm:cxn modelId="{A94A9E2B-E6BC-4BF2-82D1-D7F62B65FBC5}" type="presParOf" srcId="{0F3EF2D1-39F6-4376-A66A-CDABCD8D918F}" destId="{4C1243EC-692D-4F52-BB45-E4AA1F9C5FC1}" srcOrd="1" destOrd="0" presId="urn:microsoft.com/office/officeart/2005/8/layout/radial4"/>
    <dgm:cxn modelId="{F36EF508-D57F-4783-9C5B-96A95E858B4A}" type="presParOf" srcId="{0F3EF2D1-39F6-4376-A66A-CDABCD8D918F}" destId="{61340630-BAB7-4D2E-8A38-6A3699AD607A}" srcOrd="2" destOrd="0" presId="urn:microsoft.com/office/officeart/2005/8/layout/radial4"/>
    <dgm:cxn modelId="{5A66DFCC-44EB-4DE4-BDC4-1E3D904A8B2C}" type="presParOf" srcId="{0F3EF2D1-39F6-4376-A66A-CDABCD8D918F}" destId="{54F5F64F-D589-4591-8BFE-5F871D2AF5E9}" srcOrd="3" destOrd="0" presId="urn:microsoft.com/office/officeart/2005/8/layout/radial4"/>
    <dgm:cxn modelId="{C3038CD6-64ED-4F81-8A9F-BE25A387A706}" type="presParOf" srcId="{0F3EF2D1-39F6-4376-A66A-CDABCD8D918F}" destId="{F8171701-B465-465A-BE0E-B2AF5FB2348E}" srcOrd="4" destOrd="0" presId="urn:microsoft.com/office/officeart/2005/8/layout/radial4"/>
    <dgm:cxn modelId="{5D4A710C-B2B8-4552-AF12-4BFA8AE3B0AE}" type="presParOf" srcId="{0F3EF2D1-39F6-4376-A66A-CDABCD8D918F}" destId="{17EA91C2-E4B9-45F9-BAEE-190CDCBF8D1B}" srcOrd="5" destOrd="0" presId="urn:microsoft.com/office/officeart/2005/8/layout/radial4"/>
    <dgm:cxn modelId="{37369682-FD53-4F8B-9F1D-54CD6131F705}" type="presParOf" srcId="{0F3EF2D1-39F6-4376-A66A-CDABCD8D918F}" destId="{AF7BCBF0-027A-45AA-8E2C-0D845617CB1B}"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EB5CAD-474B-4544-AAAD-42C19CD50427}">
      <dsp:nvSpPr>
        <dsp:cNvPr id="0" name=""/>
        <dsp:cNvSpPr/>
      </dsp:nvSpPr>
      <dsp:spPr>
        <a:xfrm>
          <a:off x="1065" y="442337"/>
          <a:ext cx="1998854" cy="999427"/>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b="1" kern="1200" dirty="0">
              <a:latin typeface="Times New Roman (Headings)"/>
              <a:cs typeface="Calibri" pitchFamily="34" charset="0"/>
            </a:rPr>
            <a:t>More than </a:t>
          </a:r>
          <a:r>
            <a:rPr lang="vi-VN" sz="2400" b="1" kern="1200" dirty="0">
              <a:latin typeface="Times New Roman (Headings)"/>
              <a:cs typeface="Calibri" pitchFamily="34" charset="0"/>
            </a:rPr>
            <a:t>10</a:t>
          </a:r>
          <a:r>
            <a:rPr lang="en-US" sz="2400" b="1" kern="1200" dirty="0">
              <a:latin typeface="Times New Roman (Headings)"/>
              <a:cs typeface="Calibri" pitchFamily="34" charset="0"/>
            </a:rPr>
            <a:t>2</a:t>
          </a:r>
          <a:r>
            <a:rPr lang="vi-VN" sz="2400" b="1" kern="1200" dirty="0">
              <a:latin typeface="Times New Roman (Headings)"/>
              <a:cs typeface="Calibri" pitchFamily="34" charset="0"/>
            </a:rPr>
            <a:t>,3</a:t>
          </a:r>
          <a:r>
            <a:rPr lang="en-US" sz="2400" b="1" kern="1200" dirty="0">
              <a:latin typeface="Times New Roman (Headings)"/>
              <a:cs typeface="Calibri" pitchFamily="34" charset="0"/>
            </a:rPr>
            <a:t> billion people (2025)</a:t>
          </a:r>
          <a:endParaRPr lang="en-US" sz="2400" kern="1200" dirty="0">
            <a:latin typeface="Times New Roman (Headings)"/>
            <a:cs typeface="Calibri" pitchFamily="34" charset="0"/>
          </a:endParaRPr>
        </a:p>
      </dsp:txBody>
      <dsp:txXfrm>
        <a:off x="1065" y="442337"/>
        <a:ext cx="1998854" cy="999427"/>
      </dsp:txXfrm>
    </dsp:sp>
    <dsp:sp modelId="{057A5B1A-2DC8-4052-B92C-D32AEBA8D0FE}">
      <dsp:nvSpPr>
        <dsp:cNvPr id="0" name=""/>
        <dsp:cNvSpPr/>
      </dsp:nvSpPr>
      <dsp:spPr>
        <a:xfrm>
          <a:off x="2419679" y="442337"/>
          <a:ext cx="1998854" cy="999427"/>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rtl="0">
            <a:lnSpc>
              <a:spcPct val="90000"/>
            </a:lnSpc>
            <a:spcBef>
              <a:spcPct val="0"/>
            </a:spcBef>
            <a:spcAft>
              <a:spcPct val="35000"/>
            </a:spcAft>
            <a:buNone/>
          </a:pPr>
          <a:r>
            <a:rPr lang="en-US" sz="2300" b="1" kern="1200" dirty="0">
              <a:latin typeface="Times New Roman (Headings)"/>
              <a:cs typeface="Calibri" pitchFamily="34" charset="0"/>
            </a:rPr>
            <a:t>67,4% population in the age of 15-64</a:t>
          </a:r>
          <a:endParaRPr lang="en-US" sz="2300" kern="1200" dirty="0">
            <a:latin typeface="Times New Roman (Headings)"/>
            <a:cs typeface="Calibri" pitchFamily="34" charset="0"/>
          </a:endParaRPr>
        </a:p>
      </dsp:txBody>
      <dsp:txXfrm>
        <a:off x="2419679" y="442337"/>
        <a:ext cx="1998854" cy="9994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9731C3-5E0A-42A5-9F45-3C1CF4956B3F}">
      <dsp:nvSpPr>
        <dsp:cNvPr id="0" name=""/>
        <dsp:cNvSpPr/>
      </dsp:nvSpPr>
      <dsp:spPr>
        <a:xfrm>
          <a:off x="2044384" y="1197318"/>
          <a:ext cx="3479737" cy="330649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150000"/>
            </a:lnSpc>
            <a:spcBef>
              <a:spcPct val="0"/>
            </a:spcBef>
            <a:spcAft>
              <a:spcPct val="35000"/>
            </a:spcAft>
            <a:buNone/>
          </a:pPr>
          <a:r>
            <a:rPr lang="en-US" sz="2000" b="1" kern="1200" dirty="0">
              <a:latin typeface="Times New Roman" panose="02020603050405020304" pitchFamily="18" charset="0"/>
              <a:cs typeface="Times New Roman" panose="02020603050405020304" pitchFamily="18" charset="0"/>
            </a:rPr>
            <a:t>VIET NAM INFRASTRUCTURE DEVELOPMENT</a:t>
          </a:r>
        </a:p>
      </dsp:txBody>
      <dsp:txXfrm>
        <a:off x="2553980" y="1681544"/>
        <a:ext cx="2460545" cy="2338047"/>
      </dsp:txXfrm>
    </dsp:sp>
    <dsp:sp modelId="{A21A0BB0-0CC1-4DA5-A9D4-6F2681F8C7BE}">
      <dsp:nvSpPr>
        <dsp:cNvPr id="0" name=""/>
        <dsp:cNvSpPr/>
      </dsp:nvSpPr>
      <dsp:spPr>
        <a:xfrm>
          <a:off x="1289383" y="0"/>
          <a:ext cx="5441283" cy="5672208"/>
        </a:xfrm>
        <a:prstGeom prst="blockArc">
          <a:avLst>
            <a:gd name="adj1" fmla="val 17527788"/>
            <a:gd name="adj2" fmla="val 4119114"/>
            <a:gd name="adj3" fmla="val 575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3FCEB9-CA46-405B-BB63-5E4A5E48FDAD}">
      <dsp:nvSpPr>
        <dsp:cNvPr id="0" name=""/>
        <dsp:cNvSpPr/>
      </dsp:nvSpPr>
      <dsp:spPr>
        <a:xfrm>
          <a:off x="5295948" y="478167"/>
          <a:ext cx="1446008" cy="144641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B0A4E3-A2A3-443D-8FF4-4C951F5FD62C}">
      <dsp:nvSpPr>
        <dsp:cNvPr id="0" name=""/>
        <dsp:cNvSpPr/>
      </dsp:nvSpPr>
      <dsp:spPr>
        <a:xfrm>
          <a:off x="6919498" y="493821"/>
          <a:ext cx="3789901" cy="1399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l" defTabSz="622300">
            <a:lnSpc>
              <a:spcPct val="120000"/>
            </a:lnSpc>
            <a:spcBef>
              <a:spcPct val="0"/>
            </a:spcBef>
            <a:spcAft>
              <a:spcPct val="10000"/>
            </a:spcAft>
            <a:buFont typeface="Arial" panose="020B0604020202020204" pitchFamily="34" charset="0"/>
            <a:buNone/>
          </a:pPr>
          <a:r>
            <a:rPr lang="en-US" sz="1400" b="1" kern="1200" dirty="0">
              <a:latin typeface="Times New Roman" panose="02020603050405020304" pitchFamily="18" charset="0"/>
              <a:cs typeface="Times New Roman" panose="02020603050405020304" pitchFamily="18" charset="0"/>
            </a:rPr>
            <a:t>NATIONAL PRIORITY PROJECTS</a:t>
          </a:r>
        </a:p>
        <a:p>
          <a:pPr marL="0" lvl="0" indent="0" algn="l" defTabSz="622300">
            <a:lnSpc>
              <a:spcPct val="120000"/>
            </a:lnSpc>
            <a:spcBef>
              <a:spcPct val="0"/>
            </a:spcBef>
            <a:spcAft>
              <a:spcPct val="10000"/>
            </a:spcAft>
            <a:buFont typeface="Arial" panose="020B0604020202020204" pitchFamily="34" charset="0"/>
            <a:buNone/>
          </a:pPr>
          <a:r>
            <a:rPr lang="en-US" sz="1400" b="0" i="1" kern="1200" dirty="0">
              <a:latin typeface="Times New Roman" panose="02020603050405020304" pitchFamily="18" charset="0"/>
              <a:cs typeface="Times New Roman" panose="02020603050405020304" pitchFamily="18" charset="0"/>
            </a:rPr>
            <a:t>- North – South Expressway</a:t>
          </a:r>
        </a:p>
        <a:p>
          <a:pPr marL="0" lvl="0" indent="0" algn="l" defTabSz="622300">
            <a:lnSpc>
              <a:spcPct val="120000"/>
            </a:lnSpc>
            <a:spcBef>
              <a:spcPct val="0"/>
            </a:spcBef>
            <a:spcAft>
              <a:spcPct val="10000"/>
            </a:spcAft>
            <a:buFont typeface="Arial" panose="020B0604020202020204" pitchFamily="34" charset="0"/>
            <a:buNone/>
          </a:pPr>
          <a:r>
            <a:rPr lang="en-US" sz="1400" b="0" i="1" kern="1200" dirty="0">
              <a:latin typeface="Times New Roman" panose="02020603050405020304" pitchFamily="18" charset="0"/>
              <a:cs typeface="Times New Roman" panose="02020603050405020304" pitchFamily="18" charset="0"/>
            </a:rPr>
            <a:t>- Long Thanh International Airport</a:t>
          </a:r>
        </a:p>
        <a:p>
          <a:pPr marL="0" lvl="0" indent="0" algn="l" defTabSz="622300">
            <a:lnSpc>
              <a:spcPct val="120000"/>
            </a:lnSpc>
            <a:spcBef>
              <a:spcPct val="0"/>
            </a:spcBef>
            <a:spcAft>
              <a:spcPct val="10000"/>
            </a:spcAft>
            <a:buFont typeface="Arial" panose="020B0604020202020204" pitchFamily="34" charset="0"/>
            <a:buNone/>
          </a:pPr>
          <a:r>
            <a:rPr lang="en-US" sz="1400" b="0" i="1" kern="1200" dirty="0">
              <a:latin typeface="Times New Roman" panose="02020603050405020304" pitchFamily="18" charset="0"/>
              <a:cs typeface="Times New Roman" panose="02020603050405020304" pitchFamily="18" charset="0"/>
            </a:rPr>
            <a:t>- </a:t>
          </a:r>
          <a:r>
            <a:rPr lang="en-US" sz="1400" b="0" i="1" kern="1200" dirty="0" err="1">
              <a:latin typeface="Times New Roman" panose="02020603050405020304" pitchFamily="18" charset="0"/>
              <a:cs typeface="Times New Roman" panose="02020603050405020304" pitchFamily="18" charset="0"/>
            </a:rPr>
            <a:t>Lach</a:t>
          </a:r>
          <a:r>
            <a:rPr lang="en-US" sz="1400" b="0" i="1" kern="1200" dirty="0">
              <a:latin typeface="Times New Roman" panose="02020603050405020304" pitchFamily="18" charset="0"/>
              <a:cs typeface="Times New Roman" panose="02020603050405020304" pitchFamily="18" charset="0"/>
            </a:rPr>
            <a:t> </a:t>
          </a:r>
          <a:r>
            <a:rPr lang="en-US" sz="1400" b="0" i="1" kern="1200" dirty="0" err="1">
              <a:latin typeface="Times New Roman" panose="02020603050405020304" pitchFamily="18" charset="0"/>
              <a:cs typeface="Times New Roman" panose="02020603050405020304" pitchFamily="18" charset="0"/>
            </a:rPr>
            <a:t>Huyen</a:t>
          </a:r>
          <a:r>
            <a:rPr lang="en-US" sz="1400" b="0" i="1" kern="1200" dirty="0">
              <a:latin typeface="Times New Roman" panose="02020603050405020304" pitchFamily="18" charset="0"/>
              <a:cs typeface="Times New Roman" panose="02020603050405020304" pitchFamily="18" charset="0"/>
            </a:rPr>
            <a:t> Port Upgrade</a:t>
          </a:r>
        </a:p>
        <a:p>
          <a:pPr marL="0" lvl="0" indent="0" algn="l" defTabSz="622300">
            <a:lnSpc>
              <a:spcPct val="120000"/>
            </a:lnSpc>
            <a:spcBef>
              <a:spcPct val="0"/>
            </a:spcBef>
            <a:spcAft>
              <a:spcPct val="10000"/>
            </a:spcAft>
            <a:buFont typeface="Arial" panose="020B0604020202020204" pitchFamily="34" charset="0"/>
            <a:buNone/>
          </a:pPr>
          <a:r>
            <a:rPr lang="en-US" sz="1400" b="0" i="1" kern="1200" dirty="0">
              <a:latin typeface="Times New Roman" panose="02020603050405020304" pitchFamily="18" charset="0"/>
              <a:cs typeface="Times New Roman" panose="02020603050405020304" pitchFamily="18" charset="0"/>
            </a:rPr>
            <a:t>-</a:t>
          </a:r>
          <a:r>
            <a:rPr lang="vi-VN" sz="1400" b="0" i="1" kern="1200" dirty="0">
              <a:latin typeface="Times New Roman" panose="02020603050405020304" pitchFamily="18" charset="0"/>
              <a:cs typeface="Times New Roman" panose="02020603050405020304" pitchFamily="18" charset="0"/>
            </a:rPr>
            <a:t> Cai Mep – Thi Vai Port Complex</a:t>
          </a:r>
          <a:endParaRPr lang="en-US" sz="1400" b="0" i="1" kern="1200" dirty="0">
            <a:latin typeface="Times New Roman" panose="02020603050405020304" pitchFamily="18" charset="0"/>
            <a:cs typeface="Times New Roman" panose="02020603050405020304" pitchFamily="18" charset="0"/>
          </a:endParaRPr>
        </a:p>
      </dsp:txBody>
      <dsp:txXfrm>
        <a:off x="6919498" y="493821"/>
        <a:ext cx="3789901" cy="1399900"/>
      </dsp:txXfrm>
    </dsp:sp>
    <dsp:sp modelId="{2FCF552F-7AAE-4DBD-A57A-8FDFF9C96CC2}">
      <dsp:nvSpPr>
        <dsp:cNvPr id="0" name=""/>
        <dsp:cNvSpPr/>
      </dsp:nvSpPr>
      <dsp:spPr>
        <a:xfrm>
          <a:off x="5854835" y="2123674"/>
          <a:ext cx="1446008" cy="1446413"/>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B9FC08-8878-4CC6-B867-E7616471F5D6}">
      <dsp:nvSpPr>
        <dsp:cNvPr id="0" name=""/>
        <dsp:cNvSpPr/>
      </dsp:nvSpPr>
      <dsp:spPr>
        <a:xfrm>
          <a:off x="7374372" y="2158611"/>
          <a:ext cx="4592820" cy="1399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l" defTabSz="666750">
            <a:lnSpc>
              <a:spcPct val="120000"/>
            </a:lnSpc>
            <a:spcBef>
              <a:spcPct val="0"/>
            </a:spcBef>
            <a:spcAft>
              <a:spcPct val="10000"/>
            </a:spcAft>
            <a:buNone/>
          </a:pPr>
          <a:r>
            <a:rPr lang="en-US" sz="1500" b="1" kern="1200" dirty="0">
              <a:latin typeface="Times New Roman" panose="02020603050405020304" pitchFamily="18" charset="0"/>
              <a:cs typeface="Times New Roman" panose="02020603050405020304" pitchFamily="18" charset="0"/>
            </a:rPr>
            <a:t>SYNCHRONOUS INFRASTRUCTURE NETWORK</a:t>
          </a:r>
        </a:p>
        <a:p>
          <a:pPr marL="0" lvl="0" indent="0" algn="l" defTabSz="666750">
            <a:lnSpc>
              <a:spcPct val="120000"/>
            </a:lnSpc>
            <a:spcBef>
              <a:spcPct val="0"/>
            </a:spcBef>
            <a:spcAft>
              <a:spcPct val="10000"/>
            </a:spcAft>
            <a:buNone/>
          </a:pPr>
          <a:r>
            <a:rPr lang="en-US" sz="1500" i="1" kern="1200" dirty="0">
              <a:latin typeface="Times New Roman" panose="02020603050405020304" pitchFamily="18" charset="0"/>
              <a:cs typeface="Times New Roman" panose="02020603050405020304" pitchFamily="18" charset="0"/>
            </a:rPr>
            <a:t>- Road Infrastructure</a:t>
          </a:r>
        </a:p>
        <a:p>
          <a:pPr marL="0" lvl="0" indent="0" algn="l" defTabSz="666750">
            <a:lnSpc>
              <a:spcPct val="120000"/>
            </a:lnSpc>
            <a:spcBef>
              <a:spcPct val="0"/>
            </a:spcBef>
            <a:spcAft>
              <a:spcPct val="10000"/>
            </a:spcAft>
            <a:buNone/>
          </a:pPr>
          <a:r>
            <a:rPr lang="en-US" sz="1500" i="1" kern="1200" dirty="0">
              <a:latin typeface="Times New Roman" panose="02020603050405020304" pitchFamily="18" charset="0"/>
              <a:cs typeface="Times New Roman" panose="02020603050405020304" pitchFamily="18" charset="0"/>
            </a:rPr>
            <a:t>- Seaports</a:t>
          </a:r>
        </a:p>
        <a:p>
          <a:pPr marL="0" lvl="0" indent="0" algn="l" defTabSz="666750">
            <a:lnSpc>
              <a:spcPct val="120000"/>
            </a:lnSpc>
            <a:spcBef>
              <a:spcPct val="0"/>
            </a:spcBef>
            <a:spcAft>
              <a:spcPct val="10000"/>
            </a:spcAft>
            <a:buNone/>
          </a:pPr>
          <a:r>
            <a:rPr lang="en-US" sz="1500" i="1" kern="1200" dirty="0">
              <a:latin typeface="Times New Roman" panose="02020603050405020304" pitchFamily="18" charset="0"/>
              <a:cs typeface="Times New Roman" panose="02020603050405020304" pitchFamily="18" charset="0"/>
            </a:rPr>
            <a:t>- Digital Infrastructure</a:t>
          </a:r>
        </a:p>
      </dsp:txBody>
      <dsp:txXfrm>
        <a:off x="7374372" y="2158611"/>
        <a:ext cx="4592820" cy="1399900"/>
      </dsp:txXfrm>
    </dsp:sp>
    <dsp:sp modelId="{FCBE2002-D131-467B-8CD5-8F6BC4F6FFD4}">
      <dsp:nvSpPr>
        <dsp:cNvPr id="0" name=""/>
        <dsp:cNvSpPr/>
      </dsp:nvSpPr>
      <dsp:spPr>
        <a:xfrm>
          <a:off x="5295948" y="3792438"/>
          <a:ext cx="1446008" cy="1446413"/>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8000" r="-38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B51FF1C-E66B-4446-BA89-DEA621251927}">
      <dsp:nvSpPr>
        <dsp:cNvPr id="0" name=""/>
        <dsp:cNvSpPr/>
      </dsp:nvSpPr>
      <dsp:spPr>
        <a:xfrm>
          <a:off x="6822014" y="3829185"/>
          <a:ext cx="3983242" cy="1399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l" defTabSz="711200">
            <a:lnSpc>
              <a:spcPct val="120000"/>
            </a:lnSpc>
            <a:spcBef>
              <a:spcPct val="0"/>
            </a:spcBef>
            <a:spcAft>
              <a:spcPct val="10000"/>
            </a:spcAft>
            <a:buNone/>
          </a:pPr>
          <a:r>
            <a:rPr lang="en-US" sz="1600" b="1" kern="1200" dirty="0">
              <a:latin typeface="Times New Roman" panose="02020603050405020304" pitchFamily="18" charset="0"/>
              <a:cs typeface="Times New Roman" panose="02020603050405020304" pitchFamily="18" charset="0"/>
            </a:rPr>
            <a:t>SEAPORTS</a:t>
          </a:r>
        </a:p>
        <a:p>
          <a:pPr marL="0" lvl="0" indent="0" algn="l" defTabSz="711200">
            <a:lnSpc>
              <a:spcPct val="120000"/>
            </a:lnSpc>
            <a:spcBef>
              <a:spcPct val="0"/>
            </a:spcBef>
            <a:spcAft>
              <a:spcPct val="10000"/>
            </a:spcAft>
            <a:buNone/>
          </a:pPr>
          <a:r>
            <a:rPr lang="en-US" sz="1600" b="1" i="1" kern="1200" dirty="0">
              <a:latin typeface="Times New Roman" panose="02020603050405020304" pitchFamily="18" charset="0"/>
              <a:cs typeface="Times New Roman" panose="02020603050405020304" pitchFamily="18" charset="0"/>
            </a:rPr>
            <a:t>- </a:t>
          </a:r>
          <a:r>
            <a:rPr lang="en-US" sz="1600" i="1" kern="1200" dirty="0">
              <a:latin typeface="Times New Roman" panose="02020603050405020304" pitchFamily="18" charset="0"/>
              <a:cs typeface="Times New Roman" panose="02020603050405020304" pitchFamily="18" charset="0"/>
            </a:rPr>
            <a:t>11 Class-I Seaports.</a:t>
          </a:r>
        </a:p>
        <a:p>
          <a:pPr marL="0" lvl="0" indent="0" algn="l" defTabSz="711200">
            <a:lnSpc>
              <a:spcPct val="120000"/>
            </a:lnSpc>
            <a:spcBef>
              <a:spcPct val="0"/>
            </a:spcBef>
            <a:spcAft>
              <a:spcPct val="10000"/>
            </a:spcAft>
            <a:buNone/>
          </a:pPr>
          <a:r>
            <a:rPr lang="en-US" sz="1600" b="1" i="1" kern="1200" dirty="0">
              <a:latin typeface="Times New Roman" panose="02020603050405020304" pitchFamily="18" charset="0"/>
              <a:cs typeface="Times New Roman" panose="02020603050405020304" pitchFamily="18" charset="0"/>
            </a:rPr>
            <a:t>- </a:t>
          </a:r>
          <a:r>
            <a:rPr lang="en-US" sz="1600" i="1" kern="1200" dirty="0">
              <a:latin typeface="Times New Roman" panose="02020603050405020304" pitchFamily="18" charset="0"/>
              <a:cs typeface="Times New Roman" panose="02020603050405020304" pitchFamily="18" charset="0"/>
            </a:rPr>
            <a:t>Modern Container Terminals</a:t>
          </a:r>
        </a:p>
        <a:p>
          <a:pPr marL="0" lvl="0" indent="0" algn="l" defTabSz="711200">
            <a:lnSpc>
              <a:spcPct val="120000"/>
            </a:lnSpc>
            <a:spcBef>
              <a:spcPct val="0"/>
            </a:spcBef>
            <a:spcAft>
              <a:spcPct val="10000"/>
            </a:spcAft>
            <a:buNone/>
          </a:pPr>
          <a:r>
            <a:rPr lang="en-US" sz="1600" b="1" i="1" kern="1200" dirty="0">
              <a:latin typeface="Times New Roman" panose="02020603050405020304" pitchFamily="18" charset="0"/>
              <a:cs typeface="Times New Roman" panose="02020603050405020304" pitchFamily="18" charset="0"/>
            </a:rPr>
            <a:t>-</a:t>
          </a:r>
          <a:r>
            <a:rPr lang="en-US" sz="1600" i="1" kern="1200" dirty="0">
              <a:latin typeface="Times New Roman" panose="02020603050405020304" pitchFamily="18" charset="0"/>
              <a:cs typeface="Times New Roman" panose="02020603050405020304" pitchFamily="18" charset="0"/>
            </a:rPr>
            <a:t> International Connectivity</a:t>
          </a:r>
        </a:p>
      </dsp:txBody>
      <dsp:txXfrm>
        <a:off x="6822014" y="3829185"/>
        <a:ext cx="3983242" cy="13999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7842A8-0070-4A52-9ECA-81941F4C75C2}">
      <dsp:nvSpPr>
        <dsp:cNvPr id="0" name=""/>
        <dsp:cNvSpPr/>
      </dsp:nvSpPr>
      <dsp:spPr>
        <a:xfrm>
          <a:off x="0" y="491"/>
          <a:ext cx="8704834" cy="114900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BED942-5EF2-440F-87A0-8349D71D793E}">
      <dsp:nvSpPr>
        <dsp:cNvPr id="0" name=""/>
        <dsp:cNvSpPr/>
      </dsp:nvSpPr>
      <dsp:spPr>
        <a:xfrm>
          <a:off x="347575" y="259018"/>
          <a:ext cx="631954" cy="6319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40FE33-121F-49F9-AF4E-05EDBF170296}">
      <dsp:nvSpPr>
        <dsp:cNvPr id="0" name=""/>
        <dsp:cNvSpPr/>
      </dsp:nvSpPr>
      <dsp:spPr>
        <a:xfrm>
          <a:off x="1327105" y="491"/>
          <a:ext cx="7377728" cy="1149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03" tIns="121603" rIns="121603" bIns="121603" numCol="1" spcCol="1270" anchor="ctr" anchorCtr="0">
          <a:noAutofit/>
        </a:bodyPr>
        <a:lstStyle/>
        <a:p>
          <a:pPr marL="0" lvl="0" indent="0" algn="l" defTabSz="711200">
            <a:lnSpc>
              <a:spcPct val="100000"/>
            </a:lnSpc>
            <a:spcBef>
              <a:spcPct val="0"/>
            </a:spcBef>
            <a:spcAft>
              <a:spcPct val="35000"/>
            </a:spcAft>
            <a:buNone/>
          </a:pPr>
          <a:r>
            <a:rPr lang="vi-VN" sz="1600" b="1" kern="1200">
              <a:latin typeface="Cambria" panose="02040503050406030204" pitchFamily="18" charset="0"/>
              <a:ea typeface="Cambria" panose="02040503050406030204" pitchFamily="18" charset="0"/>
            </a:rPr>
            <a:t>The foreign-invested sector is an important component of the economy and should be encouraged, with conditions created for long-term development, cooperation, and healthy competition with other economic sectors</a:t>
          </a:r>
          <a:endParaRPr lang="vi-VN" sz="1600" b="1" kern="1200" dirty="0">
            <a:latin typeface="Cambria" panose="02040503050406030204" pitchFamily="18" charset="0"/>
            <a:ea typeface="Cambria" panose="02040503050406030204" pitchFamily="18" charset="0"/>
          </a:endParaRPr>
        </a:p>
      </dsp:txBody>
      <dsp:txXfrm>
        <a:off x="1327105" y="491"/>
        <a:ext cx="7377728" cy="1149008"/>
      </dsp:txXfrm>
    </dsp:sp>
    <dsp:sp modelId="{B21ECD78-9830-4A5B-9790-9C6D4D5DF15C}">
      <dsp:nvSpPr>
        <dsp:cNvPr id="0" name=""/>
        <dsp:cNvSpPr/>
      </dsp:nvSpPr>
      <dsp:spPr>
        <a:xfrm>
          <a:off x="0" y="1436752"/>
          <a:ext cx="8704834" cy="114900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3A2B00-624A-4391-AD6C-F358531A1DE6}">
      <dsp:nvSpPr>
        <dsp:cNvPr id="0" name=""/>
        <dsp:cNvSpPr/>
      </dsp:nvSpPr>
      <dsp:spPr>
        <a:xfrm>
          <a:off x="347575" y="1695279"/>
          <a:ext cx="631954" cy="6319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9E15DB-4617-4263-8E24-77858B4E69B3}">
      <dsp:nvSpPr>
        <dsp:cNvPr id="0" name=""/>
        <dsp:cNvSpPr/>
      </dsp:nvSpPr>
      <dsp:spPr>
        <a:xfrm>
          <a:off x="1327105" y="1436752"/>
          <a:ext cx="7377728" cy="1149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03" tIns="121603" rIns="121603" bIns="121603" numCol="1" spcCol="1270" anchor="ctr" anchorCtr="0">
          <a:noAutofit/>
        </a:bodyPr>
        <a:lstStyle/>
        <a:p>
          <a:pPr marL="0" lvl="0" indent="0" algn="l" defTabSz="711200">
            <a:lnSpc>
              <a:spcPct val="100000"/>
            </a:lnSpc>
            <a:spcBef>
              <a:spcPct val="0"/>
            </a:spcBef>
            <a:spcAft>
              <a:spcPct val="35000"/>
            </a:spcAft>
            <a:buNone/>
          </a:pPr>
          <a:r>
            <a:rPr lang="vi-VN" sz="1600" b="1" kern="1200" dirty="0">
              <a:latin typeface="Cambria" panose="02040503050406030204" pitchFamily="18" charset="0"/>
              <a:ea typeface="Cambria" panose="02040503050406030204" pitchFamily="18" charset="0"/>
              <a:cs typeface="Times" panose="02020603050405020304" pitchFamily="18" charset="0"/>
            </a:rPr>
            <a:t>Proactively attract and corporate with foreign investment selectively, prioritizing quality, efficiency, technology and environmental protection as key evaluation criteria</a:t>
          </a:r>
        </a:p>
      </dsp:txBody>
      <dsp:txXfrm>
        <a:off x="1327105" y="1436752"/>
        <a:ext cx="7377728" cy="1149008"/>
      </dsp:txXfrm>
    </dsp:sp>
    <dsp:sp modelId="{51C8F10D-9058-4C5B-8D44-CC0CBEECBC52}">
      <dsp:nvSpPr>
        <dsp:cNvPr id="0" name=""/>
        <dsp:cNvSpPr/>
      </dsp:nvSpPr>
      <dsp:spPr>
        <a:xfrm>
          <a:off x="0" y="2873013"/>
          <a:ext cx="8704834" cy="114900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2FA1BA-4910-4C73-8472-514A9069A545}">
      <dsp:nvSpPr>
        <dsp:cNvPr id="0" name=""/>
        <dsp:cNvSpPr/>
      </dsp:nvSpPr>
      <dsp:spPr>
        <a:xfrm>
          <a:off x="347575" y="3131540"/>
          <a:ext cx="631954" cy="6319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92CA31-338A-495E-ABF9-D5E2E3F37FF7}">
      <dsp:nvSpPr>
        <dsp:cNvPr id="0" name=""/>
        <dsp:cNvSpPr/>
      </dsp:nvSpPr>
      <dsp:spPr>
        <a:xfrm>
          <a:off x="1327105" y="2873013"/>
          <a:ext cx="7377728" cy="1149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03" tIns="121603" rIns="121603" bIns="121603" numCol="1" spcCol="1270" anchor="ctr" anchorCtr="0">
          <a:noAutofit/>
        </a:bodyPr>
        <a:lstStyle/>
        <a:p>
          <a:pPr marL="0" lvl="0" indent="0" algn="l" defTabSz="711200">
            <a:lnSpc>
              <a:spcPct val="100000"/>
            </a:lnSpc>
            <a:spcBef>
              <a:spcPct val="0"/>
            </a:spcBef>
            <a:spcAft>
              <a:spcPct val="35000"/>
            </a:spcAft>
            <a:buNone/>
          </a:pPr>
          <a:r>
            <a:rPr lang="vi-VN" sz="1600" b="1" kern="1200" dirty="0">
              <a:latin typeface="Times New Roman (Headings)"/>
            </a:rPr>
            <a:t>Prioritize projects using advanced, new, high and clean technologies; modern governance; high added value; strong spillover effects and technology transfer; and intergration into global production and supply chains</a:t>
          </a:r>
        </a:p>
      </dsp:txBody>
      <dsp:txXfrm>
        <a:off x="1327105" y="2873013"/>
        <a:ext cx="7377728" cy="11490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012E85-7461-4D74-B0AC-CF2EEA7733C9}">
      <dsp:nvSpPr>
        <dsp:cNvPr id="0" name=""/>
        <dsp:cNvSpPr/>
      </dsp:nvSpPr>
      <dsp:spPr>
        <a:xfrm>
          <a:off x="1934256" y="1769701"/>
          <a:ext cx="1262778" cy="1262778"/>
        </a:xfrm>
        <a:prstGeom prst="ellipse">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FDI inflows</a:t>
          </a:r>
        </a:p>
      </dsp:txBody>
      <dsp:txXfrm>
        <a:off x="2119186" y="1954631"/>
        <a:ext cx="892918" cy="892918"/>
      </dsp:txXfrm>
    </dsp:sp>
    <dsp:sp modelId="{88F631A2-435D-4B1A-BF73-77DA3FBD0B41}">
      <dsp:nvSpPr>
        <dsp:cNvPr id="0" name=""/>
        <dsp:cNvSpPr/>
      </dsp:nvSpPr>
      <dsp:spPr>
        <a:xfrm rot="16200000">
          <a:off x="2431816" y="1310097"/>
          <a:ext cx="267657" cy="42934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471965" y="1436115"/>
        <a:ext cx="187360" cy="257606"/>
      </dsp:txXfrm>
    </dsp:sp>
    <dsp:sp modelId="{28906067-3E75-4AE2-AC55-0003EC4AD0A8}">
      <dsp:nvSpPr>
        <dsp:cNvPr id="0" name=""/>
        <dsp:cNvSpPr/>
      </dsp:nvSpPr>
      <dsp:spPr>
        <a:xfrm>
          <a:off x="1934256" y="1908"/>
          <a:ext cx="1262778" cy="1262778"/>
        </a:xfrm>
        <a:prstGeom prst="ellipse">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1. Industrial real estate</a:t>
          </a:r>
        </a:p>
      </dsp:txBody>
      <dsp:txXfrm>
        <a:off x="2119186" y="186838"/>
        <a:ext cx="892918" cy="892918"/>
      </dsp:txXfrm>
    </dsp:sp>
    <dsp:sp modelId="{16373E7E-9968-4797-8C47-11EEC504B40E}">
      <dsp:nvSpPr>
        <dsp:cNvPr id="0" name=""/>
        <dsp:cNvSpPr/>
      </dsp:nvSpPr>
      <dsp:spPr>
        <a:xfrm rot="19800000">
          <a:off x="3190733" y="1748257"/>
          <a:ext cx="267657" cy="42934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196112" y="1854200"/>
        <a:ext cx="187360" cy="257606"/>
      </dsp:txXfrm>
    </dsp:sp>
    <dsp:sp modelId="{2C297976-4551-4450-AFCB-0EF78A673B6B}">
      <dsp:nvSpPr>
        <dsp:cNvPr id="0" name=""/>
        <dsp:cNvSpPr/>
      </dsp:nvSpPr>
      <dsp:spPr>
        <a:xfrm>
          <a:off x="3465209" y="885804"/>
          <a:ext cx="1262778" cy="1262778"/>
        </a:xfrm>
        <a:prstGeom prst="ellipse">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2. Training</a:t>
          </a:r>
        </a:p>
      </dsp:txBody>
      <dsp:txXfrm>
        <a:off x="3650139" y="1070734"/>
        <a:ext cx="892918" cy="892918"/>
      </dsp:txXfrm>
    </dsp:sp>
    <dsp:sp modelId="{6784E8C0-C2B7-4627-A533-97F31339F439}">
      <dsp:nvSpPr>
        <dsp:cNvPr id="0" name=""/>
        <dsp:cNvSpPr/>
      </dsp:nvSpPr>
      <dsp:spPr>
        <a:xfrm rot="1800000">
          <a:off x="3190733" y="2624578"/>
          <a:ext cx="267657" cy="42934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196112" y="2690373"/>
        <a:ext cx="187360" cy="257606"/>
      </dsp:txXfrm>
    </dsp:sp>
    <dsp:sp modelId="{2A450C3E-0945-4746-87F8-D56280EC7A77}">
      <dsp:nvSpPr>
        <dsp:cNvPr id="0" name=""/>
        <dsp:cNvSpPr/>
      </dsp:nvSpPr>
      <dsp:spPr>
        <a:xfrm>
          <a:off x="3465209" y="2653597"/>
          <a:ext cx="1262778" cy="1262778"/>
        </a:xfrm>
        <a:prstGeom prst="ellipse">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3. Energy</a:t>
          </a:r>
        </a:p>
      </dsp:txBody>
      <dsp:txXfrm>
        <a:off x="3650139" y="2838527"/>
        <a:ext cx="892918" cy="892918"/>
      </dsp:txXfrm>
    </dsp:sp>
    <dsp:sp modelId="{11E9BC67-6CD1-43F4-A23D-B256E5FF28C8}">
      <dsp:nvSpPr>
        <dsp:cNvPr id="0" name=""/>
        <dsp:cNvSpPr/>
      </dsp:nvSpPr>
      <dsp:spPr>
        <a:xfrm rot="5400000">
          <a:off x="2431816" y="3062739"/>
          <a:ext cx="267657" cy="42934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471965" y="3108460"/>
        <a:ext cx="187360" cy="257606"/>
      </dsp:txXfrm>
    </dsp:sp>
    <dsp:sp modelId="{A6B70781-D03E-40B3-82D3-AD4B0CC1B6B8}">
      <dsp:nvSpPr>
        <dsp:cNvPr id="0" name=""/>
        <dsp:cNvSpPr/>
      </dsp:nvSpPr>
      <dsp:spPr>
        <a:xfrm>
          <a:off x="1934256" y="3537493"/>
          <a:ext cx="1262778" cy="1262778"/>
        </a:xfrm>
        <a:prstGeom prst="ellipse">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rtl="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4. Supporting industries development</a:t>
          </a:r>
        </a:p>
      </dsp:txBody>
      <dsp:txXfrm>
        <a:off x="2119186" y="3722423"/>
        <a:ext cx="892918" cy="892918"/>
      </dsp:txXfrm>
    </dsp:sp>
    <dsp:sp modelId="{2EBCA3F7-2DC5-40F4-AE4C-6520B2597587}">
      <dsp:nvSpPr>
        <dsp:cNvPr id="0" name=""/>
        <dsp:cNvSpPr/>
      </dsp:nvSpPr>
      <dsp:spPr>
        <a:xfrm rot="9000000">
          <a:off x="1672900" y="2624578"/>
          <a:ext cx="267657" cy="42934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1747818" y="2690373"/>
        <a:ext cx="187360" cy="257606"/>
      </dsp:txXfrm>
    </dsp:sp>
    <dsp:sp modelId="{49BDA7EE-B0DC-46F8-BE2F-391B6B4AD17D}">
      <dsp:nvSpPr>
        <dsp:cNvPr id="0" name=""/>
        <dsp:cNvSpPr/>
      </dsp:nvSpPr>
      <dsp:spPr>
        <a:xfrm>
          <a:off x="403302" y="2653597"/>
          <a:ext cx="1262778" cy="1262778"/>
        </a:xfrm>
        <a:prstGeom prst="ellipse">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5. </a:t>
          </a:r>
          <a:r>
            <a:rPr lang="en-VN" sz="1200" kern="1200" dirty="0">
              <a:latin typeface="Times New Roman" panose="02020603050405020304" pitchFamily="18" charset="0"/>
              <a:cs typeface="Times New Roman" panose="02020603050405020304" pitchFamily="18" charset="0"/>
            </a:rPr>
            <a:t>Developing a more attractive and favorable institutional framework</a:t>
          </a:r>
          <a:endParaRPr lang="en-US" sz="1200" kern="1200" dirty="0">
            <a:latin typeface="Times New Roman" panose="02020603050405020304" pitchFamily="18" charset="0"/>
            <a:cs typeface="Times New Roman" panose="02020603050405020304" pitchFamily="18" charset="0"/>
          </a:endParaRPr>
        </a:p>
      </dsp:txBody>
      <dsp:txXfrm>
        <a:off x="588232" y="2838527"/>
        <a:ext cx="892918" cy="892918"/>
      </dsp:txXfrm>
    </dsp:sp>
    <dsp:sp modelId="{EC46CFB3-AA32-4043-A772-0D01A331E5E5}">
      <dsp:nvSpPr>
        <dsp:cNvPr id="0" name=""/>
        <dsp:cNvSpPr/>
      </dsp:nvSpPr>
      <dsp:spPr>
        <a:xfrm rot="12600000">
          <a:off x="1672900" y="1748257"/>
          <a:ext cx="267657" cy="42934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1747818" y="1854200"/>
        <a:ext cx="187360" cy="257606"/>
      </dsp:txXfrm>
    </dsp:sp>
    <dsp:sp modelId="{95552A38-413B-41DF-B72B-4955730CDBBF}">
      <dsp:nvSpPr>
        <dsp:cNvPr id="0" name=""/>
        <dsp:cNvSpPr/>
      </dsp:nvSpPr>
      <dsp:spPr>
        <a:xfrm>
          <a:off x="403302" y="885804"/>
          <a:ext cx="1262778" cy="1262778"/>
        </a:xfrm>
        <a:prstGeom prst="ellipse">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6. </a:t>
          </a:r>
          <a:r>
            <a:rPr lang="en-VN" sz="1200" kern="1200" dirty="0">
              <a:latin typeface="Times New Roman" panose="02020603050405020304" pitchFamily="18" charset="0"/>
              <a:cs typeface="Times New Roman" panose="02020603050405020304" pitchFamily="18" charset="0"/>
            </a:rPr>
            <a:t>Specialized task forces to resolve business difficulties</a:t>
          </a:r>
          <a:endParaRPr lang="en-US" sz="1200" kern="1200" dirty="0">
            <a:latin typeface="Times New Roman" panose="02020603050405020304" pitchFamily="18" charset="0"/>
            <a:cs typeface="Times New Roman" panose="02020603050405020304" pitchFamily="18" charset="0"/>
          </a:endParaRPr>
        </a:p>
      </dsp:txBody>
      <dsp:txXfrm>
        <a:off x="588232" y="1070734"/>
        <a:ext cx="892918" cy="8929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3CAD75-B354-4F56-BCA2-3512A7BA3A6F}">
      <dsp:nvSpPr>
        <dsp:cNvPr id="0" name=""/>
        <dsp:cNvSpPr/>
      </dsp:nvSpPr>
      <dsp:spPr>
        <a:xfrm rot="5400000">
          <a:off x="-239820" y="782508"/>
          <a:ext cx="1598804" cy="1119163"/>
        </a:xfrm>
        <a:prstGeom prst="chevron">
          <a:avLst/>
        </a:prstGeom>
        <a:solidFill>
          <a:srgbClr val="0070C0"/>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1</a:t>
          </a:r>
        </a:p>
      </dsp:txBody>
      <dsp:txXfrm rot="-5400000">
        <a:off x="1" y="1102270"/>
        <a:ext cx="1119163" cy="479641"/>
      </dsp:txXfrm>
    </dsp:sp>
    <dsp:sp modelId="{EF49F9F8-43D0-49F8-85EA-8108710EFD5F}">
      <dsp:nvSpPr>
        <dsp:cNvPr id="0" name=""/>
        <dsp:cNvSpPr/>
      </dsp:nvSpPr>
      <dsp:spPr>
        <a:xfrm rot="5400000">
          <a:off x="1672783" y="-266103"/>
          <a:ext cx="1549564" cy="2656805"/>
        </a:xfrm>
        <a:prstGeom prst="round2SameRect">
          <a:avLst/>
        </a:prstGeom>
        <a:solidFill>
          <a:schemeClr val="lt1">
            <a:alpha val="90000"/>
            <a:hueOff val="0"/>
            <a:satOff val="0"/>
            <a:lumOff val="0"/>
            <a:alphaOff val="0"/>
          </a:schemeClr>
        </a:solidFill>
        <a:ln w="19050" cap="flat" cmpd="sng" algn="ctr">
          <a:solidFill>
            <a:srgbClr val="105BAB"/>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VN" sz="1500" kern="1200" dirty="0">
              <a:latin typeface="Times New Roman" panose="02020603050405020304" pitchFamily="18" charset="0"/>
              <a:cs typeface="Times New Roman" panose="02020603050405020304" pitchFamily="18" charset="0"/>
            </a:rPr>
            <a:t>Proactively and selectively attract and integrate foreign investment based on quality, eficiency, technological advancement, and enviromental frendliness</a:t>
          </a:r>
          <a:endParaRPr lang="en-US" sz="1500" kern="1200" dirty="0">
            <a:latin typeface="Times New Roman" panose="02020603050405020304" pitchFamily="18" charset="0"/>
            <a:cs typeface="Times New Roman" panose="02020603050405020304" pitchFamily="18" charset="0"/>
          </a:endParaRPr>
        </a:p>
      </dsp:txBody>
      <dsp:txXfrm rot="-5400000">
        <a:off x="1119163" y="363160"/>
        <a:ext cx="2581162" cy="1398278"/>
      </dsp:txXfrm>
    </dsp:sp>
    <dsp:sp modelId="{331FA191-79A1-4980-9368-2D8388901E05}">
      <dsp:nvSpPr>
        <dsp:cNvPr id="0" name=""/>
        <dsp:cNvSpPr/>
      </dsp:nvSpPr>
      <dsp:spPr>
        <a:xfrm rot="5400000">
          <a:off x="-239820" y="2660402"/>
          <a:ext cx="1598804" cy="1119163"/>
        </a:xfrm>
        <a:prstGeom prst="chevron">
          <a:avLst/>
        </a:prstGeom>
        <a:solidFill>
          <a:srgbClr val="C00000"/>
        </a:solidFill>
        <a:ln w="19050" cap="flat" cmpd="sng" algn="ctr">
          <a:solidFill>
            <a:schemeClr val="accent3">
              <a:hueOff val="4117163"/>
              <a:satOff val="24712"/>
              <a:lumOff val="1882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2</a:t>
          </a:r>
        </a:p>
      </dsp:txBody>
      <dsp:txXfrm rot="-5400000">
        <a:off x="1" y="2980164"/>
        <a:ext cx="1119163" cy="479641"/>
      </dsp:txXfrm>
    </dsp:sp>
    <dsp:sp modelId="{1053274D-8258-4F04-85E8-1D8894DAC3DF}">
      <dsp:nvSpPr>
        <dsp:cNvPr id="0" name=""/>
        <dsp:cNvSpPr/>
      </dsp:nvSpPr>
      <dsp:spPr>
        <a:xfrm rot="5400000">
          <a:off x="1450010" y="1611790"/>
          <a:ext cx="1995111" cy="2656805"/>
        </a:xfrm>
        <a:prstGeom prst="round2SameRect">
          <a:avLst/>
        </a:prstGeom>
        <a:solidFill>
          <a:schemeClr val="lt1">
            <a:alpha val="90000"/>
            <a:hueOff val="0"/>
            <a:satOff val="0"/>
            <a:lumOff val="0"/>
            <a:alphaOff val="0"/>
          </a:schemeClr>
        </a:solidFill>
        <a:ln w="19050" cap="flat" cmpd="sng" algn="ctr">
          <a:solidFill>
            <a:srgbClr val="A70D1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latin typeface="Times New Roman" panose="02020603050405020304" pitchFamily="18" charset="0"/>
              <a:cs typeface="Times New Roman" panose="02020603050405020304" pitchFamily="18" charset="0"/>
            </a:rPr>
            <a:t>Prioritize projects with new, high, and green technologies; modern governance systems; strong spillover effects; technology transfer and integration into global supply and value chains</a:t>
          </a:r>
        </a:p>
      </dsp:txBody>
      <dsp:txXfrm rot="-5400000">
        <a:off x="1119164" y="2040030"/>
        <a:ext cx="2559412" cy="18003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8C7163-262E-4B60-A22E-8066CB8CC0A0}">
      <dsp:nvSpPr>
        <dsp:cNvPr id="0" name=""/>
        <dsp:cNvSpPr/>
      </dsp:nvSpPr>
      <dsp:spPr>
        <a:xfrm>
          <a:off x="718769" y="2662402"/>
          <a:ext cx="6638182" cy="1837802"/>
        </a:xfrm>
        <a:prstGeom prst="snip2SameRect">
          <a:avLst/>
        </a:prstGeom>
        <a:solidFill>
          <a:srgbClr val="D4547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l"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 Establish open-door mechanisms </a:t>
          </a:r>
        </a:p>
        <a:p>
          <a:pPr marL="0" lvl="0" indent="0" algn="l" defTabSz="933450">
            <a:lnSpc>
              <a:spcPct val="90000"/>
            </a:lnSpc>
            <a:spcBef>
              <a:spcPct val="0"/>
            </a:spcBef>
            <a:spcAft>
              <a:spcPct val="35000"/>
            </a:spcAft>
            <a:buFont typeface="Arial" panose="020B0604020202020204" pitchFamily="34" charset="0"/>
            <a:buNone/>
          </a:pPr>
          <a:r>
            <a:rPr lang="en-US" sz="2100" kern="1200" dirty="0">
              <a:latin typeface="Times New Roman" panose="02020603050405020304" pitchFamily="18" charset="0"/>
              <a:cs typeface="Times New Roman" panose="02020603050405020304" pitchFamily="18" charset="0"/>
            </a:rPr>
            <a:t>- Strengthen decentralization </a:t>
          </a:r>
        </a:p>
        <a:p>
          <a:pPr marL="0" lvl="0" indent="0" algn="l" defTabSz="933450">
            <a:lnSpc>
              <a:spcPct val="90000"/>
            </a:lnSpc>
            <a:spcBef>
              <a:spcPct val="0"/>
            </a:spcBef>
            <a:spcAft>
              <a:spcPct val="35000"/>
            </a:spcAft>
            <a:buFont typeface="Arial" panose="020B0604020202020204" pitchFamily="34" charset="0"/>
            <a:buNone/>
          </a:pPr>
          <a:r>
            <a:rPr lang="en-US" sz="2100" kern="1200" dirty="0">
              <a:latin typeface="Times New Roman" panose="02020603050405020304" pitchFamily="18" charset="0"/>
              <a:cs typeface="Times New Roman" panose="02020603050405020304" pitchFamily="18" charset="0"/>
            </a:rPr>
            <a:t>- Clarify and diversify investment forms </a:t>
          </a:r>
        </a:p>
        <a:p>
          <a:pPr marL="0" lvl="0" indent="0" algn="l" defTabSz="933450">
            <a:lnSpc>
              <a:spcPct val="90000"/>
            </a:lnSpc>
            <a:spcBef>
              <a:spcPct val="0"/>
            </a:spcBef>
            <a:spcAft>
              <a:spcPct val="35000"/>
            </a:spcAft>
            <a:buFont typeface="Arial" panose="020B0604020202020204" pitchFamily="34" charset="0"/>
            <a:buNone/>
          </a:pPr>
          <a:r>
            <a:rPr lang="en-US" sz="2100" kern="1200" dirty="0">
              <a:latin typeface="Times New Roman" panose="02020603050405020304" pitchFamily="18" charset="0"/>
              <a:cs typeface="Times New Roman" panose="02020603050405020304" pitchFamily="18" charset="0"/>
            </a:rPr>
            <a:t>- Supplement investment incentives and support policies </a:t>
          </a:r>
        </a:p>
      </dsp:txBody>
      <dsp:txXfrm>
        <a:off x="871922" y="2815555"/>
        <a:ext cx="6331876" cy="1684649"/>
      </dsp:txXfrm>
    </dsp:sp>
    <dsp:sp modelId="{4C1243EC-692D-4F52-BB45-E4AA1F9C5FC1}">
      <dsp:nvSpPr>
        <dsp:cNvPr id="0" name=""/>
        <dsp:cNvSpPr/>
      </dsp:nvSpPr>
      <dsp:spPr>
        <a:xfrm rot="13268424">
          <a:off x="1396448" y="1754718"/>
          <a:ext cx="1780461" cy="593511"/>
        </a:xfrm>
        <a:prstGeom prst="leftArrow">
          <a:avLst>
            <a:gd name="adj1" fmla="val 60000"/>
            <a:gd name="adj2" fmla="val 50000"/>
          </a:avLst>
        </a:prstGeom>
        <a:solidFill>
          <a:srgbClr val="406850"/>
        </a:solidFill>
        <a:ln>
          <a:noFill/>
        </a:ln>
        <a:effectLst/>
      </dsp:spPr>
      <dsp:style>
        <a:lnRef idx="0">
          <a:scrgbClr r="0" g="0" b="0"/>
        </a:lnRef>
        <a:fillRef idx="1">
          <a:scrgbClr r="0" g="0" b="0"/>
        </a:fillRef>
        <a:effectRef idx="0">
          <a:scrgbClr r="0" g="0" b="0"/>
        </a:effectRef>
        <a:fontRef idx="minor">
          <a:schemeClr val="lt1"/>
        </a:fontRef>
      </dsp:style>
    </dsp:sp>
    <dsp:sp modelId="{61340630-BAB7-4D2E-8A38-6A3699AD607A}">
      <dsp:nvSpPr>
        <dsp:cNvPr id="0" name=""/>
        <dsp:cNvSpPr/>
      </dsp:nvSpPr>
      <dsp:spPr>
        <a:xfrm>
          <a:off x="627061" y="674437"/>
          <a:ext cx="1978370" cy="1582696"/>
        </a:xfrm>
        <a:prstGeom prst="ellipse">
          <a:avLst/>
        </a:prstGeom>
        <a:solidFill>
          <a:srgbClr val="40685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n-US" sz="1700" b="1" kern="1200" dirty="0">
              <a:latin typeface="Times New Roman" panose="02020603050405020304" pitchFamily="18" charset="0"/>
              <a:cs typeface="Times New Roman" panose="02020603050405020304" pitchFamily="18" charset="0"/>
            </a:rPr>
            <a:t>Law on Investment (June 17, 2020)</a:t>
          </a:r>
        </a:p>
      </dsp:txBody>
      <dsp:txXfrm>
        <a:off x="916787" y="906217"/>
        <a:ext cx="1398918" cy="1119136"/>
      </dsp:txXfrm>
    </dsp:sp>
    <dsp:sp modelId="{54F5F64F-D589-4591-8BFE-5F871D2AF5E9}">
      <dsp:nvSpPr>
        <dsp:cNvPr id="0" name=""/>
        <dsp:cNvSpPr/>
      </dsp:nvSpPr>
      <dsp:spPr>
        <a:xfrm rot="16200000">
          <a:off x="3314386" y="1659205"/>
          <a:ext cx="1446949" cy="593511"/>
        </a:xfrm>
        <a:prstGeom prst="leftArrow">
          <a:avLst>
            <a:gd name="adj1" fmla="val 60000"/>
            <a:gd name="adj2" fmla="val 50000"/>
          </a:avLst>
        </a:prstGeom>
        <a:solidFill>
          <a:srgbClr val="441C50"/>
        </a:solidFill>
        <a:ln>
          <a:noFill/>
        </a:ln>
        <a:effectLst/>
      </dsp:spPr>
      <dsp:style>
        <a:lnRef idx="0">
          <a:scrgbClr r="0" g="0" b="0"/>
        </a:lnRef>
        <a:fillRef idx="1">
          <a:scrgbClr r="0" g="0" b="0"/>
        </a:fillRef>
        <a:effectRef idx="0">
          <a:scrgbClr r="0" g="0" b="0"/>
        </a:effectRef>
        <a:fontRef idx="minor">
          <a:schemeClr val="lt1"/>
        </a:fontRef>
      </dsp:style>
    </dsp:sp>
    <dsp:sp modelId="{F8171701-B465-465A-BE0E-B2AF5FB2348E}">
      <dsp:nvSpPr>
        <dsp:cNvPr id="0" name=""/>
        <dsp:cNvSpPr/>
      </dsp:nvSpPr>
      <dsp:spPr>
        <a:xfrm>
          <a:off x="3048675" y="531828"/>
          <a:ext cx="1978370" cy="1582696"/>
        </a:xfrm>
        <a:prstGeom prst="ellipse">
          <a:avLst/>
        </a:prstGeom>
        <a:solidFill>
          <a:srgbClr val="441C5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n-US" sz="1700" b="1" kern="1200" dirty="0">
              <a:latin typeface="Times New Roman" panose="02020603050405020304" pitchFamily="18" charset="0"/>
              <a:cs typeface="Times New Roman" panose="02020603050405020304" pitchFamily="18" charset="0"/>
            </a:rPr>
            <a:t>Law on Enterprises (June 17,2020)</a:t>
          </a:r>
        </a:p>
      </dsp:txBody>
      <dsp:txXfrm>
        <a:off x="3338401" y="763608"/>
        <a:ext cx="1398918" cy="1119136"/>
      </dsp:txXfrm>
    </dsp:sp>
    <dsp:sp modelId="{17EA91C2-E4B9-45F9-BAEE-190CDCBF8D1B}">
      <dsp:nvSpPr>
        <dsp:cNvPr id="0" name=""/>
        <dsp:cNvSpPr/>
      </dsp:nvSpPr>
      <dsp:spPr>
        <a:xfrm rot="19084452">
          <a:off x="4872757" y="1777120"/>
          <a:ext cx="1687274" cy="593511"/>
        </a:xfrm>
        <a:prstGeom prst="leftArrow">
          <a:avLst>
            <a:gd name="adj1" fmla="val 60000"/>
            <a:gd name="adj2" fmla="val 50000"/>
          </a:avLst>
        </a:prstGeom>
        <a:solidFill>
          <a:srgbClr val="3C5474"/>
        </a:solidFill>
        <a:ln>
          <a:noFill/>
        </a:ln>
        <a:effectLst/>
      </dsp:spPr>
      <dsp:style>
        <a:lnRef idx="0">
          <a:scrgbClr r="0" g="0" b="0"/>
        </a:lnRef>
        <a:fillRef idx="1">
          <a:scrgbClr r="0" g="0" b="0"/>
        </a:fillRef>
        <a:effectRef idx="0">
          <a:scrgbClr r="0" g="0" b="0"/>
        </a:effectRef>
        <a:fontRef idx="minor">
          <a:schemeClr val="lt1"/>
        </a:fontRef>
      </dsp:style>
    </dsp:sp>
    <dsp:sp modelId="{AF7BCBF0-027A-45AA-8E2C-0D845617CB1B}">
      <dsp:nvSpPr>
        <dsp:cNvPr id="0" name=""/>
        <dsp:cNvSpPr/>
      </dsp:nvSpPr>
      <dsp:spPr>
        <a:xfrm>
          <a:off x="5308640" y="718837"/>
          <a:ext cx="2070859" cy="1582696"/>
        </a:xfrm>
        <a:prstGeom prst="ellipse">
          <a:avLst/>
        </a:prstGeom>
        <a:solidFill>
          <a:srgbClr val="3C547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n-VN" sz="1700" b="1" kern="1200" dirty="0">
              <a:latin typeface="Times New Roman" panose="02020603050405020304" pitchFamily="18" charset="0"/>
              <a:cs typeface="Times New Roman" panose="02020603050405020304" pitchFamily="18" charset="0"/>
            </a:rPr>
            <a:t>Law on public-private partnership investment (June 18,2020)</a:t>
          </a:r>
          <a:endParaRPr lang="en-US" sz="1700" b="1" kern="1200" dirty="0">
            <a:latin typeface="Times New Roman" panose="02020603050405020304" pitchFamily="18" charset="0"/>
            <a:cs typeface="Times New Roman" panose="02020603050405020304" pitchFamily="18" charset="0"/>
          </a:endParaRPr>
        </a:p>
      </dsp:txBody>
      <dsp:txXfrm>
        <a:off x="5611910" y="950617"/>
        <a:ext cx="1464319" cy="111913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0.18036</cdr:x>
      <cdr:y>0.68183</cdr:y>
    </cdr:from>
    <cdr:to>
      <cdr:x>0.18693</cdr:x>
      <cdr:y>0.75581</cdr:y>
    </cdr:to>
    <cdr:sp macro="" textlink="">
      <cdr:nvSpPr>
        <cdr:cNvPr id="2" name="object 76">
          <a:extLst xmlns:a="http://schemas.openxmlformats.org/drawingml/2006/main">
            <a:ext uri="{FF2B5EF4-FFF2-40B4-BE49-F238E27FC236}">
              <a16:creationId xmlns:a16="http://schemas.microsoft.com/office/drawing/2014/main" id="{0B3A1EC3-50AB-4D27-B564-C0C42134648B}"/>
            </a:ext>
          </a:extLst>
        </cdr:cNvPr>
        <cdr:cNvSpPr/>
      </cdr:nvSpPr>
      <cdr:spPr>
        <a:xfrm xmlns:a="http://schemas.openxmlformats.org/drawingml/2006/main">
          <a:off x="1896574" y="2966888"/>
          <a:ext cx="69098" cy="321883"/>
        </a:xfrm>
        <a:custGeom xmlns:a="http://schemas.openxmlformats.org/drawingml/2006/main">
          <a:avLst/>
          <a:gdLst/>
          <a:ahLst/>
          <a:cxnLst/>
          <a:rect l="l" t="t" r="r" b="b"/>
          <a:pathLst>
            <a:path w="76200" h="354964">
              <a:moveTo>
                <a:pt x="31750" y="278752"/>
              </a:moveTo>
              <a:lnTo>
                <a:pt x="0" y="278752"/>
              </a:lnTo>
              <a:lnTo>
                <a:pt x="38100" y="354952"/>
              </a:lnTo>
              <a:lnTo>
                <a:pt x="69850" y="291452"/>
              </a:lnTo>
              <a:lnTo>
                <a:pt x="31750" y="291452"/>
              </a:lnTo>
              <a:lnTo>
                <a:pt x="31750" y="278752"/>
              </a:lnTo>
              <a:close/>
            </a:path>
            <a:path w="76200" h="354964">
              <a:moveTo>
                <a:pt x="44450" y="0"/>
              </a:moveTo>
              <a:lnTo>
                <a:pt x="31750" y="0"/>
              </a:lnTo>
              <a:lnTo>
                <a:pt x="31750" y="291452"/>
              </a:lnTo>
              <a:lnTo>
                <a:pt x="44450" y="291452"/>
              </a:lnTo>
              <a:lnTo>
                <a:pt x="44450" y="0"/>
              </a:lnTo>
              <a:close/>
            </a:path>
            <a:path w="76200" h="354964">
              <a:moveTo>
                <a:pt x="76200" y="278752"/>
              </a:moveTo>
              <a:lnTo>
                <a:pt x="44450" y="278752"/>
              </a:lnTo>
              <a:lnTo>
                <a:pt x="44450" y="291452"/>
              </a:lnTo>
              <a:lnTo>
                <a:pt x="69850" y="291452"/>
              </a:lnTo>
              <a:lnTo>
                <a:pt x="76200" y="278752"/>
              </a:lnTo>
              <a:close/>
            </a:path>
          </a:pathLst>
        </a:custGeom>
        <a:solidFill xmlns:a="http://schemas.openxmlformats.org/drawingml/2006/main">
          <a:srgbClr val="404040"/>
        </a:solidFill>
      </cdr:spPr>
      <cdr:txBody>
        <a:bodyPr xmlns:a="http://schemas.openxmlformats.org/drawingml/2006/main" wrap="square" lIns="0" tIns="0" rIns="0" bIns="0" rtlCol="0"/>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sz="1632"/>
        </a:p>
      </cdr:txBody>
    </cdr:sp>
  </cdr:relSizeAnchor>
  <cdr:relSizeAnchor xmlns:cdr="http://schemas.openxmlformats.org/drawingml/2006/chartDrawing">
    <cdr:from>
      <cdr:x>0.29892</cdr:x>
      <cdr:y>0.6588</cdr:y>
    </cdr:from>
    <cdr:to>
      <cdr:x>0.30326</cdr:x>
      <cdr:y>0.71765</cdr:y>
    </cdr:to>
    <cdr:sp macro="" textlink="">
      <cdr:nvSpPr>
        <cdr:cNvPr id="3" name="object 76">
          <a:extLst xmlns:a="http://schemas.openxmlformats.org/drawingml/2006/main">
            <a:ext uri="{FF2B5EF4-FFF2-40B4-BE49-F238E27FC236}">
              <a16:creationId xmlns:a16="http://schemas.microsoft.com/office/drawing/2014/main" id="{9C0C98F1-4EBF-4D27-8245-978D5140D169}"/>
            </a:ext>
          </a:extLst>
        </cdr:cNvPr>
        <cdr:cNvSpPr/>
      </cdr:nvSpPr>
      <cdr:spPr>
        <a:xfrm xmlns:a="http://schemas.openxmlformats.org/drawingml/2006/main">
          <a:off x="3143281" y="2866683"/>
          <a:ext cx="45719" cy="256056"/>
        </a:xfrm>
        <a:custGeom xmlns:a="http://schemas.openxmlformats.org/drawingml/2006/main">
          <a:avLst/>
          <a:gdLst/>
          <a:ahLst/>
          <a:cxnLst/>
          <a:rect l="l" t="t" r="r" b="b"/>
          <a:pathLst>
            <a:path w="76200" h="354964">
              <a:moveTo>
                <a:pt x="31750" y="278752"/>
              </a:moveTo>
              <a:lnTo>
                <a:pt x="0" y="278752"/>
              </a:lnTo>
              <a:lnTo>
                <a:pt x="38100" y="354952"/>
              </a:lnTo>
              <a:lnTo>
                <a:pt x="69850" y="291452"/>
              </a:lnTo>
              <a:lnTo>
                <a:pt x="31750" y="291452"/>
              </a:lnTo>
              <a:lnTo>
                <a:pt x="31750" y="278752"/>
              </a:lnTo>
              <a:close/>
            </a:path>
            <a:path w="76200" h="354964">
              <a:moveTo>
                <a:pt x="44450" y="0"/>
              </a:moveTo>
              <a:lnTo>
                <a:pt x="31750" y="0"/>
              </a:lnTo>
              <a:lnTo>
                <a:pt x="31750" y="291452"/>
              </a:lnTo>
              <a:lnTo>
                <a:pt x="44450" y="291452"/>
              </a:lnTo>
              <a:lnTo>
                <a:pt x="44450" y="0"/>
              </a:lnTo>
              <a:close/>
            </a:path>
            <a:path w="76200" h="354964">
              <a:moveTo>
                <a:pt x="76200" y="278752"/>
              </a:moveTo>
              <a:lnTo>
                <a:pt x="44450" y="278752"/>
              </a:lnTo>
              <a:lnTo>
                <a:pt x="44450" y="291452"/>
              </a:lnTo>
              <a:lnTo>
                <a:pt x="69850" y="291452"/>
              </a:lnTo>
              <a:lnTo>
                <a:pt x="76200" y="278752"/>
              </a:lnTo>
              <a:close/>
            </a:path>
          </a:pathLst>
        </a:custGeom>
        <a:solidFill xmlns:a="http://schemas.openxmlformats.org/drawingml/2006/main">
          <a:srgbClr val="404040"/>
        </a:solidFill>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sz="1632"/>
        </a:p>
      </cdr:txBody>
    </cdr:sp>
  </cdr:relSizeAnchor>
  <cdr:relSizeAnchor xmlns:cdr="http://schemas.openxmlformats.org/drawingml/2006/chartDrawing">
    <cdr:from>
      <cdr:x>0.3796</cdr:x>
      <cdr:y>0.44707</cdr:y>
    </cdr:from>
    <cdr:to>
      <cdr:x>0.38395</cdr:x>
      <cdr:y>0.60656</cdr:y>
    </cdr:to>
    <cdr:sp macro="" textlink="">
      <cdr:nvSpPr>
        <cdr:cNvPr id="4" name="object 76">
          <a:extLst xmlns:a="http://schemas.openxmlformats.org/drawingml/2006/main">
            <a:ext uri="{FF2B5EF4-FFF2-40B4-BE49-F238E27FC236}">
              <a16:creationId xmlns:a16="http://schemas.microsoft.com/office/drawing/2014/main" id="{B89287D8-28A1-4463-86E4-E61DE30CF2F3}"/>
            </a:ext>
          </a:extLst>
        </cdr:cNvPr>
        <cdr:cNvSpPr/>
      </cdr:nvSpPr>
      <cdr:spPr>
        <a:xfrm xmlns:a="http://schemas.openxmlformats.org/drawingml/2006/main" flipH="1">
          <a:off x="3991721" y="1945342"/>
          <a:ext cx="45719" cy="694002"/>
        </a:xfrm>
        <a:custGeom xmlns:a="http://schemas.openxmlformats.org/drawingml/2006/main">
          <a:avLst/>
          <a:gdLst/>
          <a:ahLst/>
          <a:cxnLst/>
          <a:rect l="l" t="t" r="r" b="b"/>
          <a:pathLst>
            <a:path w="76200" h="354964">
              <a:moveTo>
                <a:pt x="31750" y="278752"/>
              </a:moveTo>
              <a:lnTo>
                <a:pt x="0" y="278752"/>
              </a:lnTo>
              <a:lnTo>
                <a:pt x="38100" y="354952"/>
              </a:lnTo>
              <a:lnTo>
                <a:pt x="69850" y="291452"/>
              </a:lnTo>
              <a:lnTo>
                <a:pt x="31750" y="291452"/>
              </a:lnTo>
              <a:lnTo>
                <a:pt x="31750" y="278752"/>
              </a:lnTo>
              <a:close/>
            </a:path>
            <a:path w="76200" h="354964">
              <a:moveTo>
                <a:pt x="44450" y="0"/>
              </a:moveTo>
              <a:lnTo>
                <a:pt x="31750" y="0"/>
              </a:lnTo>
              <a:lnTo>
                <a:pt x="31750" y="291452"/>
              </a:lnTo>
              <a:lnTo>
                <a:pt x="44450" y="291452"/>
              </a:lnTo>
              <a:lnTo>
                <a:pt x="44450" y="0"/>
              </a:lnTo>
              <a:close/>
            </a:path>
            <a:path w="76200" h="354964">
              <a:moveTo>
                <a:pt x="76200" y="278752"/>
              </a:moveTo>
              <a:lnTo>
                <a:pt x="44450" y="278752"/>
              </a:lnTo>
              <a:lnTo>
                <a:pt x="44450" y="291452"/>
              </a:lnTo>
              <a:lnTo>
                <a:pt x="69850" y="291452"/>
              </a:lnTo>
              <a:lnTo>
                <a:pt x="76200" y="278752"/>
              </a:lnTo>
              <a:close/>
            </a:path>
          </a:pathLst>
        </a:custGeom>
        <a:solidFill xmlns:a="http://schemas.openxmlformats.org/drawingml/2006/main">
          <a:srgbClr val="404040"/>
        </a:solidFill>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sz="1632" dirty="0"/>
        </a:p>
      </cdr:txBody>
    </cdr:sp>
  </cdr:relSizeAnchor>
  <cdr:relSizeAnchor xmlns:cdr="http://schemas.openxmlformats.org/drawingml/2006/chartDrawing">
    <cdr:from>
      <cdr:x>0.49653</cdr:x>
      <cdr:y>0.4426</cdr:y>
    </cdr:from>
    <cdr:to>
      <cdr:x>0.5031</cdr:x>
      <cdr:y>0.51658</cdr:y>
    </cdr:to>
    <cdr:sp macro="" textlink="">
      <cdr:nvSpPr>
        <cdr:cNvPr id="5" name="object 76">
          <a:extLst xmlns:a="http://schemas.openxmlformats.org/drawingml/2006/main">
            <a:ext uri="{FF2B5EF4-FFF2-40B4-BE49-F238E27FC236}">
              <a16:creationId xmlns:a16="http://schemas.microsoft.com/office/drawing/2014/main" id="{3BF6F2D9-D2A9-4C67-90EC-CB0D5F815B6B}"/>
            </a:ext>
          </a:extLst>
        </cdr:cNvPr>
        <cdr:cNvSpPr/>
      </cdr:nvSpPr>
      <cdr:spPr>
        <a:xfrm xmlns:a="http://schemas.openxmlformats.org/drawingml/2006/main">
          <a:off x="5221323" y="1925916"/>
          <a:ext cx="69098" cy="321883"/>
        </a:xfrm>
        <a:custGeom xmlns:a="http://schemas.openxmlformats.org/drawingml/2006/main">
          <a:avLst/>
          <a:gdLst/>
          <a:ahLst/>
          <a:cxnLst/>
          <a:rect l="l" t="t" r="r" b="b"/>
          <a:pathLst>
            <a:path w="76200" h="354964">
              <a:moveTo>
                <a:pt x="31750" y="278752"/>
              </a:moveTo>
              <a:lnTo>
                <a:pt x="0" y="278752"/>
              </a:lnTo>
              <a:lnTo>
                <a:pt x="38100" y="354952"/>
              </a:lnTo>
              <a:lnTo>
                <a:pt x="69850" y="291452"/>
              </a:lnTo>
              <a:lnTo>
                <a:pt x="31750" y="291452"/>
              </a:lnTo>
              <a:lnTo>
                <a:pt x="31750" y="278752"/>
              </a:lnTo>
              <a:close/>
            </a:path>
            <a:path w="76200" h="354964">
              <a:moveTo>
                <a:pt x="44450" y="0"/>
              </a:moveTo>
              <a:lnTo>
                <a:pt x="31750" y="0"/>
              </a:lnTo>
              <a:lnTo>
                <a:pt x="31750" y="291452"/>
              </a:lnTo>
              <a:lnTo>
                <a:pt x="44450" y="291452"/>
              </a:lnTo>
              <a:lnTo>
                <a:pt x="44450" y="0"/>
              </a:lnTo>
              <a:close/>
            </a:path>
            <a:path w="76200" h="354964">
              <a:moveTo>
                <a:pt x="76200" y="278752"/>
              </a:moveTo>
              <a:lnTo>
                <a:pt x="44450" y="278752"/>
              </a:lnTo>
              <a:lnTo>
                <a:pt x="44450" y="291452"/>
              </a:lnTo>
              <a:lnTo>
                <a:pt x="69850" y="291452"/>
              </a:lnTo>
              <a:lnTo>
                <a:pt x="76200" y="278752"/>
              </a:lnTo>
              <a:close/>
            </a:path>
          </a:pathLst>
        </a:custGeom>
        <a:solidFill xmlns:a="http://schemas.openxmlformats.org/drawingml/2006/main">
          <a:srgbClr val="404040"/>
        </a:solidFill>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sz="1632"/>
        </a:p>
      </cdr:txBody>
    </cdr:sp>
  </cdr:relSizeAnchor>
  <cdr:relSizeAnchor xmlns:cdr="http://schemas.openxmlformats.org/drawingml/2006/chartDrawing">
    <cdr:from>
      <cdr:x>0.65537</cdr:x>
      <cdr:y>0.33741</cdr:y>
    </cdr:from>
    <cdr:to>
      <cdr:x>0.65972</cdr:x>
      <cdr:y>0.38438</cdr:y>
    </cdr:to>
    <cdr:sp macro="" textlink="">
      <cdr:nvSpPr>
        <cdr:cNvPr id="6" name="object 76">
          <a:extLst xmlns:a="http://schemas.openxmlformats.org/drawingml/2006/main">
            <a:ext uri="{FF2B5EF4-FFF2-40B4-BE49-F238E27FC236}">
              <a16:creationId xmlns:a16="http://schemas.microsoft.com/office/drawing/2014/main" id="{B7A84948-8CFF-4F41-8491-DC8DD8817C4D}"/>
            </a:ext>
          </a:extLst>
        </cdr:cNvPr>
        <cdr:cNvSpPr/>
      </cdr:nvSpPr>
      <cdr:spPr>
        <a:xfrm xmlns:a="http://schemas.openxmlformats.org/drawingml/2006/main">
          <a:off x="6891599" y="1468177"/>
          <a:ext cx="45719" cy="204377"/>
        </a:xfrm>
        <a:custGeom xmlns:a="http://schemas.openxmlformats.org/drawingml/2006/main">
          <a:avLst/>
          <a:gdLst/>
          <a:ahLst/>
          <a:cxnLst/>
          <a:rect l="l" t="t" r="r" b="b"/>
          <a:pathLst>
            <a:path w="76200" h="354964">
              <a:moveTo>
                <a:pt x="31750" y="278752"/>
              </a:moveTo>
              <a:lnTo>
                <a:pt x="0" y="278752"/>
              </a:lnTo>
              <a:lnTo>
                <a:pt x="38100" y="354952"/>
              </a:lnTo>
              <a:lnTo>
                <a:pt x="69850" y="291452"/>
              </a:lnTo>
              <a:lnTo>
                <a:pt x="31750" y="291452"/>
              </a:lnTo>
              <a:lnTo>
                <a:pt x="31750" y="278752"/>
              </a:lnTo>
              <a:close/>
            </a:path>
            <a:path w="76200" h="354964">
              <a:moveTo>
                <a:pt x="44450" y="0"/>
              </a:moveTo>
              <a:lnTo>
                <a:pt x="31750" y="0"/>
              </a:lnTo>
              <a:lnTo>
                <a:pt x="31750" y="291452"/>
              </a:lnTo>
              <a:lnTo>
                <a:pt x="44450" y="291452"/>
              </a:lnTo>
              <a:lnTo>
                <a:pt x="44450" y="0"/>
              </a:lnTo>
              <a:close/>
            </a:path>
            <a:path w="76200" h="354964">
              <a:moveTo>
                <a:pt x="76200" y="278752"/>
              </a:moveTo>
              <a:lnTo>
                <a:pt x="44450" y="278752"/>
              </a:lnTo>
              <a:lnTo>
                <a:pt x="44450" y="291452"/>
              </a:lnTo>
              <a:lnTo>
                <a:pt x="69850" y="291452"/>
              </a:lnTo>
              <a:lnTo>
                <a:pt x="76200" y="278752"/>
              </a:lnTo>
              <a:close/>
            </a:path>
          </a:pathLst>
        </a:custGeom>
        <a:solidFill xmlns:a="http://schemas.openxmlformats.org/drawingml/2006/main">
          <a:srgbClr val="404040"/>
        </a:solidFill>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sz="1632"/>
        </a:p>
      </cdr:txBody>
    </cdr:sp>
  </cdr:relSizeAnchor>
  <cdr:relSizeAnchor xmlns:cdr="http://schemas.openxmlformats.org/drawingml/2006/chartDrawing">
    <cdr:from>
      <cdr:x>0.69452</cdr:x>
      <cdr:y>0.26366</cdr:y>
    </cdr:from>
    <cdr:to>
      <cdr:x>0.70006</cdr:x>
      <cdr:y>0.36848</cdr:y>
    </cdr:to>
    <cdr:sp macro="" textlink="">
      <cdr:nvSpPr>
        <cdr:cNvPr id="7" name="object 76">
          <a:extLst xmlns:a="http://schemas.openxmlformats.org/drawingml/2006/main">
            <a:ext uri="{FF2B5EF4-FFF2-40B4-BE49-F238E27FC236}">
              <a16:creationId xmlns:a16="http://schemas.microsoft.com/office/drawing/2014/main" id="{D3B6A245-42F4-489C-81FB-B41C022ECA54}"/>
            </a:ext>
          </a:extLst>
        </cdr:cNvPr>
        <cdr:cNvSpPr/>
      </cdr:nvSpPr>
      <cdr:spPr>
        <a:xfrm xmlns:a="http://schemas.openxmlformats.org/drawingml/2006/main" flipH="1">
          <a:off x="7303256" y="1147270"/>
          <a:ext cx="58261" cy="456105"/>
        </a:xfrm>
        <a:custGeom xmlns:a="http://schemas.openxmlformats.org/drawingml/2006/main">
          <a:avLst/>
          <a:gdLst/>
          <a:ahLst/>
          <a:cxnLst/>
          <a:rect l="l" t="t" r="r" b="b"/>
          <a:pathLst>
            <a:path w="76200" h="354964">
              <a:moveTo>
                <a:pt x="31750" y="278752"/>
              </a:moveTo>
              <a:lnTo>
                <a:pt x="0" y="278752"/>
              </a:lnTo>
              <a:lnTo>
                <a:pt x="38100" y="354952"/>
              </a:lnTo>
              <a:lnTo>
                <a:pt x="69850" y="291452"/>
              </a:lnTo>
              <a:lnTo>
                <a:pt x="31750" y="291452"/>
              </a:lnTo>
              <a:lnTo>
                <a:pt x="31750" y="278752"/>
              </a:lnTo>
              <a:close/>
            </a:path>
            <a:path w="76200" h="354964">
              <a:moveTo>
                <a:pt x="44450" y="0"/>
              </a:moveTo>
              <a:lnTo>
                <a:pt x="31750" y="0"/>
              </a:lnTo>
              <a:lnTo>
                <a:pt x="31750" y="291452"/>
              </a:lnTo>
              <a:lnTo>
                <a:pt x="44450" y="291452"/>
              </a:lnTo>
              <a:lnTo>
                <a:pt x="44450" y="0"/>
              </a:lnTo>
              <a:close/>
            </a:path>
            <a:path w="76200" h="354964">
              <a:moveTo>
                <a:pt x="76200" y="278752"/>
              </a:moveTo>
              <a:lnTo>
                <a:pt x="44450" y="278752"/>
              </a:lnTo>
              <a:lnTo>
                <a:pt x="44450" y="291452"/>
              </a:lnTo>
              <a:lnTo>
                <a:pt x="69850" y="291452"/>
              </a:lnTo>
              <a:lnTo>
                <a:pt x="76200" y="278752"/>
              </a:lnTo>
              <a:close/>
            </a:path>
          </a:pathLst>
        </a:custGeom>
        <a:solidFill xmlns:a="http://schemas.openxmlformats.org/drawingml/2006/main">
          <a:srgbClr val="404040"/>
        </a:solidFill>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sz="1632"/>
        </a:p>
      </cdr:txBody>
    </cdr:sp>
  </cdr:relSizeAnchor>
  <cdr:relSizeAnchor xmlns:cdr="http://schemas.openxmlformats.org/drawingml/2006/chartDrawing">
    <cdr:from>
      <cdr:x>0.81212</cdr:x>
      <cdr:y>0.16203</cdr:y>
    </cdr:from>
    <cdr:to>
      <cdr:x>0.81781</cdr:x>
      <cdr:y>0.24541</cdr:y>
    </cdr:to>
    <cdr:sp macro="" textlink="">
      <cdr:nvSpPr>
        <cdr:cNvPr id="8" name="object 76">
          <a:extLst xmlns:a="http://schemas.openxmlformats.org/drawingml/2006/main">
            <a:ext uri="{FF2B5EF4-FFF2-40B4-BE49-F238E27FC236}">
              <a16:creationId xmlns:a16="http://schemas.microsoft.com/office/drawing/2014/main" id="{7E50C17F-0EFA-406E-833F-03065D59F838}"/>
            </a:ext>
          </a:extLst>
        </cdr:cNvPr>
        <cdr:cNvSpPr/>
      </cdr:nvSpPr>
      <cdr:spPr>
        <a:xfrm xmlns:a="http://schemas.openxmlformats.org/drawingml/2006/main" flipH="1">
          <a:off x="8539975" y="705029"/>
          <a:ext cx="59770" cy="362836"/>
        </a:xfrm>
        <a:custGeom xmlns:a="http://schemas.openxmlformats.org/drawingml/2006/main">
          <a:avLst/>
          <a:gdLst/>
          <a:ahLst/>
          <a:cxnLst/>
          <a:rect l="l" t="t" r="r" b="b"/>
          <a:pathLst>
            <a:path w="76200" h="354964">
              <a:moveTo>
                <a:pt x="31750" y="278752"/>
              </a:moveTo>
              <a:lnTo>
                <a:pt x="0" y="278752"/>
              </a:lnTo>
              <a:lnTo>
                <a:pt x="38100" y="354952"/>
              </a:lnTo>
              <a:lnTo>
                <a:pt x="69850" y="291452"/>
              </a:lnTo>
              <a:lnTo>
                <a:pt x="31750" y="291452"/>
              </a:lnTo>
              <a:lnTo>
                <a:pt x="31750" y="278752"/>
              </a:lnTo>
              <a:close/>
            </a:path>
            <a:path w="76200" h="354964">
              <a:moveTo>
                <a:pt x="44450" y="0"/>
              </a:moveTo>
              <a:lnTo>
                <a:pt x="31750" y="0"/>
              </a:lnTo>
              <a:lnTo>
                <a:pt x="31750" y="291452"/>
              </a:lnTo>
              <a:lnTo>
                <a:pt x="44450" y="291452"/>
              </a:lnTo>
              <a:lnTo>
                <a:pt x="44450" y="0"/>
              </a:lnTo>
              <a:close/>
            </a:path>
            <a:path w="76200" h="354964">
              <a:moveTo>
                <a:pt x="76200" y="278752"/>
              </a:moveTo>
              <a:lnTo>
                <a:pt x="44450" y="278752"/>
              </a:lnTo>
              <a:lnTo>
                <a:pt x="44450" y="291452"/>
              </a:lnTo>
              <a:lnTo>
                <a:pt x="69850" y="291452"/>
              </a:lnTo>
              <a:lnTo>
                <a:pt x="76200" y="278752"/>
              </a:lnTo>
              <a:close/>
            </a:path>
          </a:pathLst>
        </a:custGeom>
        <a:solidFill xmlns:a="http://schemas.openxmlformats.org/drawingml/2006/main">
          <a:srgbClr val="404040"/>
        </a:solidFill>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sz="1632"/>
        </a:p>
      </cdr:txBody>
    </cdr:sp>
  </cdr:relSizeAnchor>
  <cdr:relSizeAnchor xmlns:cdr="http://schemas.openxmlformats.org/drawingml/2006/chartDrawing">
    <cdr:from>
      <cdr:x>0.85247</cdr:x>
      <cdr:y>0.1468</cdr:y>
    </cdr:from>
    <cdr:to>
      <cdr:x>0.85682</cdr:x>
      <cdr:y>0.22055</cdr:y>
    </cdr:to>
    <cdr:sp macro="" textlink="">
      <cdr:nvSpPr>
        <cdr:cNvPr id="9" name="object 76">
          <a:extLst xmlns:a="http://schemas.openxmlformats.org/drawingml/2006/main">
            <a:ext uri="{FF2B5EF4-FFF2-40B4-BE49-F238E27FC236}">
              <a16:creationId xmlns:a16="http://schemas.microsoft.com/office/drawing/2014/main" id="{211ADC11-435E-4D17-83C4-16E33898583C}"/>
            </a:ext>
          </a:extLst>
        </cdr:cNvPr>
        <cdr:cNvSpPr/>
      </cdr:nvSpPr>
      <cdr:spPr>
        <a:xfrm xmlns:a="http://schemas.openxmlformats.org/drawingml/2006/main" flipH="1">
          <a:off x="8964285" y="638790"/>
          <a:ext cx="45719" cy="320876"/>
        </a:xfrm>
        <a:custGeom xmlns:a="http://schemas.openxmlformats.org/drawingml/2006/main">
          <a:avLst/>
          <a:gdLst/>
          <a:ahLst/>
          <a:cxnLst/>
          <a:rect l="l" t="t" r="r" b="b"/>
          <a:pathLst>
            <a:path w="76200" h="354964">
              <a:moveTo>
                <a:pt x="31750" y="278752"/>
              </a:moveTo>
              <a:lnTo>
                <a:pt x="0" y="278752"/>
              </a:lnTo>
              <a:lnTo>
                <a:pt x="38100" y="354952"/>
              </a:lnTo>
              <a:lnTo>
                <a:pt x="69850" y="291452"/>
              </a:lnTo>
              <a:lnTo>
                <a:pt x="31750" y="291452"/>
              </a:lnTo>
              <a:lnTo>
                <a:pt x="31750" y="278752"/>
              </a:lnTo>
              <a:close/>
            </a:path>
            <a:path w="76200" h="354964">
              <a:moveTo>
                <a:pt x="44450" y="0"/>
              </a:moveTo>
              <a:lnTo>
                <a:pt x="31750" y="0"/>
              </a:lnTo>
              <a:lnTo>
                <a:pt x="31750" y="291452"/>
              </a:lnTo>
              <a:lnTo>
                <a:pt x="44450" y="291452"/>
              </a:lnTo>
              <a:lnTo>
                <a:pt x="44450" y="0"/>
              </a:lnTo>
              <a:close/>
            </a:path>
            <a:path w="76200" h="354964">
              <a:moveTo>
                <a:pt x="76200" y="278752"/>
              </a:moveTo>
              <a:lnTo>
                <a:pt x="44450" y="278752"/>
              </a:lnTo>
              <a:lnTo>
                <a:pt x="44450" y="291452"/>
              </a:lnTo>
              <a:lnTo>
                <a:pt x="69850" y="291452"/>
              </a:lnTo>
              <a:lnTo>
                <a:pt x="76200" y="278752"/>
              </a:lnTo>
              <a:close/>
            </a:path>
          </a:pathLst>
        </a:custGeom>
        <a:solidFill xmlns:a="http://schemas.openxmlformats.org/drawingml/2006/main">
          <a:srgbClr val="404040"/>
        </a:solidFill>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sz="1632"/>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4AC225-E3F4-426B-9F2E-0D51B3D02AF6}" type="datetimeFigureOut">
              <a:rPr lang="en-US" smtClean="0"/>
              <a:t>5/4/2026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8F3BDB-2D44-4952-A31B-31A643514C71}" type="slidenum">
              <a:rPr lang="en-US" smtClean="0"/>
              <a:t>‹#›</a:t>
            </a:fld>
            <a:endParaRPr lang="en-US"/>
          </a:p>
        </p:txBody>
      </p:sp>
    </p:spTree>
    <p:extLst>
      <p:ext uri="{BB962C8B-B14F-4D97-AF65-F5344CB8AC3E}">
        <p14:creationId xmlns:p14="http://schemas.microsoft.com/office/powerpoint/2010/main" val="4288381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883470-2E87-43C2-8EC7-F8FA2E3757DD}"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751696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8F3BDB-2D44-4952-A31B-31A643514C71}" type="slidenum">
              <a:rPr lang="en-US" smtClean="0"/>
              <a:t>5</a:t>
            </a:fld>
            <a:endParaRPr lang="en-US"/>
          </a:p>
        </p:txBody>
      </p:sp>
    </p:spTree>
    <p:extLst>
      <p:ext uri="{BB962C8B-B14F-4D97-AF65-F5344CB8AC3E}">
        <p14:creationId xmlns:p14="http://schemas.microsoft.com/office/powerpoint/2010/main" val="1387956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sz="1200" b="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Lũy kế </a:t>
            </a:r>
            <a:r>
              <a:rPr lang="en-US" sz="1200" b="0"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đến</a:t>
            </a:r>
            <a:r>
              <a:rPr lang="en-US" sz="1200" b="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a:t>
            </a:r>
            <a:r>
              <a:rPr lang="en-US" sz="1200" b="0"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hết</a:t>
            </a:r>
            <a:r>
              <a:rPr lang="en-US" sz="1200" b="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a:t>
            </a:r>
            <a:r>
              <a:rPr lang="en-US" sz="1200" b="0"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tháng</a:t>
            </a:r>
            <a:r>
              <a:rPr lang="en-US" sz="1200" b="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12 năm </a:t>
            </a:r>
            <a:r>
              <a:rPr lang="vi-VN" sz="1200" b="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2023, 144 quốc gia, vùng lãnh thổ có đầu tư tại Việt Nam với 39.140 dự án, tổng vốn đăng ký 468,9 tỷ USD </a:t>
            </a:r>
            <a:endParaRPr lang="en-US" sz="1200" b="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endParaRPr>
          </a:p>
          <a:p>
            <a:pPr marL="171450" indent="-171450">
              <a:buFont typeface="Arial" panose="020B0604020202020204" pitchFamily="34" charset="0"/>
              <a:buChar char="•"/>
            </a:pPr>
            <a:r>
              <a:rPr lang="en-US" dirty="0" err="1"/>
              <a:t>Các</a:t>
            </a:r>
            <a:r>
              <a:rPr lang="en-US" dirty="0"/>
              <a:t> </a:t>
            </a:r>
            <a:r>
              <a:rPr lang="en-US" dirty="0" err="1"/>
              <a:t>ngành</a:t>
            </a:r>
            <a:r>
              <a:rPr lang="en-US" dirty="0"/>
              <a:t> </a:t>
            </a:r>
            <a:r>
              <a:rPr lang="en-US" dirty="0" err="1"/>
              <a:t>thu</a:t>
            </a:r>
            <a:r>
              <a:rPr lang="en-US" dirty="0"/>
              <a:t> </a:t>
            </a:r>
            <a:r>
              <a:rPr lang="en-US" dirty="0" err="1"/>
              <a:t>hút</a:t>
            </a:r>
            <a:r>
              <a:rPr lang="en-US" dirty="0"/>
              <a:t> </a:t>
            </a:r>
            <a:r>
              <a:rPr lang="en-US" dirty="0" err="1"/>
              <a:t>vốn</a:t>
            </a:r>
            <a:r>
              <a:rPr lang="en-US" dirty="0"/>
              <a:t> </a:t>
            </a:r>
            <a:r>
              <a:rPr lang="en-US" dirty="0" err="1"/>
              <a:t>đầu</a:t>
            </a:r>
            <a:r>
              <a:rPr lang="en-US" dirty="0"/>
              <a:t> </a:t>
            </a:r>
            <a:r>
              <a:rPr lang="en-US" dirty="0" err="1"/>
              <a:t>tư</a:t>
            </a:r>
            <a:r>
              <a:rPr lang="en-US" dirty="0"/>
              <a:t> </a:t>
            </a:r>
            <a:r>
              <a:rPr lang="en-US" dirty="0" err="1"/>
              <a:t>nhiều</a:t>
            </a:r>
            <a:r>
              <a:rPr lang="en-US" dirty="0"/>
              <a:t> </a:t>
            </a:r>
            <a:r>
              <a:rPr lang="en-US" dirty="0" err="1"/>
              <a:t>nhất</a:t>
            </a:r>
            <a:r>
              <a:rPr lang="en-US" dirty="0"/>
              <a:t> </a:t>
            </a:r>
            <a:r>
              <a:rPr lang="en-US" dirty="0" err="1"/>
              <a:t>gồm</a:t>
            </a:r>
            <a:r>
              <a:rPr lang="en-US" dirty="0"/>
              <a:t>: </a:t>
            </a:r>
            <a:r>
              <a:rPr lang="en-US" dirty="0" err="1"/>
              <a:t>công</a:t>
            </a:r>
            <a:r>
              <a:rPr lang="en-US" dirty="0"/>
              <a:t> </a:t>
            </a:r>
            <a:r>
              <a:rPr lang="en-US" dirty="0" err="1"/>
              <a:t>nghiệp</a:t>
            </a:r>
            <a:r>
              <a:rPr lang="en-US" dirty="0"/>
              <a:t>, </a:t>
            </a:r>
            <a:r>
              <a:rPr lang="en-US" dirty="0" err="1"/>
              <a:t>chế</a:t>
            </a:r>
            <a:r>
              <a:rPr lang="en-US" dirty="0"/>
              <a:t> </a:t>
            </a:r>
            <a:r>
              <a:rPr lang="en-US" dirty="0" err="1"/>
              <a:t>biến</a:t>
            </a:r>
            <a:r>
              <a:rPr lang="en-US" dirty="0"/>
              <a:t> </a:t>
            </a:r>
            <a:r>
              <a:rPr lang="en-US" dirty="0" err="1"/>
              <a:t>chế</a:t>
            </a:r>
            <a:r>
              <a:rPr lang="en-US" dirty="0"/>
              <a:t> </a:t>
            </a:r>
            <a:r>
              <a:rPr lang="en-US" dirty="0" err="1"/>
              <a:t>tạo</a:t>
            </a:r>
            <a:r>
              <a:rPr lang="en-US" dirty="0"/>
              <a:t> (</a:t>
            </a:r>
            <a:r>
              <a:rPr lang="en-US" dirty="0" err="1"/>
              <a:t>chiếm</a:t>
            </a:r>
            <a:r>
              <a:rPr lang="en-US" dirty="0"/>
              <a:t> 64,2% </a:t>
            </a:r>
            <a:r>
              <a:rPr lang="en-US" dirty="0" err="1"/>
              <a:t>vốn</a:t>
            </a:r>
            <a:r>
              <a:rPr lang="en-US" dirty="0"/>
              <a:t> </a:t>
            </a:r>
            <a:r>
              <a:rPr lang="en-US" dirty="0" err="1"/>
              <a:t>đầu</a:t>
            </a:r>
            <a:r>
              <a:rPr lang="en-US" dirty="0"/>
              <a:t> </a:t>
            </a:r>
            <a:r>
              <a:rPr lang="en-US" dirty="0" err="1"/>
              <a:t>tư</a:t>
            </a:r>
            <a:r>
              <a:rPr lang="en-US" dirty="0"/>
              <a:t>), </a:t>
            </a:r>
            <a:r>
              <a:rPr lang="en-US" dirty="0" err="1"/>
              <a:t>tiếp</a:t>
            </a:r>
            <a:r>
              <a:rPr lang="en-US" dirty="0"/>
              <a:t> </a:t>
            </a:r>
            <a:r>
              <a:rPr lang="en-US" dirty="0" err="1"/>
              <a:t>theo</a:t>
            </a:r>
            <a:r>
              <a:rPr lang="en-US" dirty="0"/>
              <a:t> </a:t>
            </a:r>
            <a:r>
              <a:rPr lang="en-US" dirty="0" err="1"/>
              <a:t>là</a:t>
            </a:r>
            <a:r>
              <a:rPr lang="en-US" dirty="0"/>
              <a:t> </a:t>
            </a:r>
            <a:r>
              <a:rPr lang="en-US" dirty="0" err="1"/>
              <a:t>bất</a:t>
            </a:r>
            <a:r>
              <a:rPr lang="en-US" dirty="0"/>
              <a:t> </a:t>
            </a:r>
            <a:r>
              <a:rPr lang="en-US" dirty="0" err="1"/>
              <a:t>động</a:t>
            </a:r>
            <a:r>
              <a:rPr lang="en-US" dirty="0"/>
              <a:t> </a:t>
            </a:r>
            <a:r>
              <a:rPr lang="en-US" dirty="0" err="1"/>
              <a:t>sản</a:t>
            </a:r>
            <a:r>
              <a:rPr lang="en-US" dirty="0"/>
              <a:t>; </a:t>
            </a:r>
            <a:r>
              <a:rPr lang="en-US" dirty="0" err="1"/>
              <a:t>sản</a:t>
            </a:r>
            <a:r>
              <a:rPr lang="en-US" dirty="0"/>
              <a:t> </a:t>
            </a:r>
            <a:r>
              <a:rPr lang="en-US" dirty="0" err="1"/>
              <a:t>xuất</a:t>
            </a:r>
            <a:r>
              <a:rPr lang="en-US" dirty="0"/>
              <a:t>, </a:t>
            </a:r>
            <a:r>
              <a:rPr lang="en-US" dirty="0" err="1"/>
              <a:t>phân</a:t>
            </a:r>
            <a:r>
              <a:rPr lang="en-US" dirty="0"/>
              <a:t> </a:t>
            </a:r>
            <a:r>
              <a:rPr lang="en-US" dirty="0" err="1"/>
              <a:t>phối</a:t>
            </a:r>
            <a:r>
              <a:rPr lang="en-US" dirty="0"/>
              <a:t> </a:t>
            </a:r>
            <a:r>
              <a:rPr lang="en-US" dirty="0" err="1"/>
              <a:t>điện</a:t>
            </a:r>
            <a:r>
              <a:rPr lang="en-US" dirty="0"/>
              <a:t>; </a:t>
            </a:r>
            <a:r>
              <a:rPr lang="en-US" dirty="0" err="1"/>
              <a:t>tài</a:t>
            </a:r>
            <a:r>
              <a:rPr lang="en-US" dirty="0"/>
              <a:t> </a:t>
            </a:r>
            <a:r>
              <a:rPr lang="en-US" dirty="0" err="1"/>
              <a:t>chính</a:t>
            </a:r>
            <a:r>
              <a:rPr lang="en-US" dirty="0"/>
              <a:t> </a:t>
            </a:r>
            <a:r>
              <a:rPr lang="en-US" dirty="0" err="1"/>
              <a:t>ngân</a:t>
            </a:r>
            <a:r>
              <a:rPr lang="en-US" dirty="0"/>
              <a:t> </a:t>
            </a:r>
            <a:r>
              <a:rPr lang="en-US" dirty="0" err="1"/>
              <a:t>hàng</a:t>
            </a:r>
            <a:r>
              <a:rPr lang="en-US" dirty="0"/>
              <a:t> </a:t>
            </a:r>
            <a:r>
              <a:rPr lang="en-US" dirty="0" err="1"/>
              <a:t>và</a:t>
            </a:r>
            <a:r>
              <a:rPr lang="en-US" dirty="0"/>
              <a:t> </a:t>
            </a:r>
            <a:r>
              <a:rPr lang="en-US" dirty="0" err="1"/>
              <a:t>các</a:t>
            </a:r>
            <a:r>
              <a:rPr lang="en-US" dirty="0"/>
              <a:t> </a:t>
            </a:r>
            <a:r>
              <a:rPr lang="en-US" dirty="0" err="1"/>
              <a:t>ngành</a:t>
            </a:r>
            <a:r>
              <a:rPr lang="en-US" dirty="0"/>
              <a:t> </a:t>
            </a:r>
            <a:r>
              <a:rPr lang="en-US" dirty="0" err="1"/>
              <a:t>khác</a:t>
            </a:r>
            <a:endParaRPr lang="en-US" dirty="0"/>
          </a:p>
          <a:p>
            <a:endParaRPr lang="en-US" dirty="0"/>
          </a:p>
          <a:p>
            <a:pPr marL="296690" indent="-285750">
              <a:spcBef>
                <a:spcPts val="439"/>
              </a:spcBef>
              <a:buClr>
                <a:srgbClr val="003A83"/>
              </a:buClr>
              <a:buFont typeface="Wingdings" panose="05000000000000000000" pitchFamily="2" charset="2"/>
              <a:buChar char="§"/>
              <a:tabLst>
                <a:tab pos="235510" algn="l"/>
              </a:tabLst>
            </a:pPr>
            <a:r>
              <a:rPr lang="vi-VN" sz="1200" spc="-54" dirty="0">
                <a:latin typeface="Times New Roman" panose="02020603050405020304" pitchFamily="18" charset="0"/>
                <a:cs typeface="Times New Roman" panose="02020603050405020304" pitchFamily="18" charset="0"/>
              </a:rPr>
              <a:t>Tổng vốn đầu tư nước ngoài đăng ký vào Việt Nam năm 2023 đạt hơn 36,6 tỷ USD;</a:t>
            </a:r>
          </a:p>
          <a:p>
            <a:pPr marL="296690" indent="-285750">
              <a:spcBef>
                <a:spcPts val="439"/>
              </a:spcBef>
              <a:buClr>
                <a:srgbClr val="003A83"/>
              </a:buClr>
              <a:buFont typeface="Wingdings" panose="05000000000000000000" pitchFamily="2" charset="2"/>
              <a:buChar char="§"/>
              <a:tabLst>
                <a:tab pos="235510" algn="l"/>
              </a:tabLst>
            </a:pPr>
            <a:r>
              <a:rPr lang="vi-VN" sz="1200" spc="-54" dirty="0">
                <a:latin typeface="Times New Roman" panose="02020603050405020304" pitchFamily="18" charset="0"/>
                <a:cs typeface="Times New Roman" panose="02020603050405020304" pitchFamily="18" charset="0"/>
              </a:rPr>
              <a:t>Hơn 3.188 dự án FDI đăng ký đầu tư mới, tổng vốn đăng ký mới 20,19 tỷ USD; Số dự án tăng 56,6% và gần 62% về số vốn;</a:t>
            </a:r>
          </a:p>
          <a:p>
            <a:pPr marL="296690" indent="-285750">
              <a:spcBef>
                <a:spcPts val="439"/>
              </a:spcBef>
              <a:buClr>
                <a:srgbClr val="003A83"/>
              </a:buClr>
              <a:buFont typeface="Wingdings" panose="05000000000000000000" pitchFamily="2" charset="2"/>
              <a:buChar char="§"/>
              <a:tabLst>
                <a:tab pos="235510" algn="l"/>
              </a:tabLst>
            </a:pPr>
            <a:r>
              <a:rPr lang="vi-VN" sz="1200" spc="-54" dirty="0">
                <a:latin typeface="Times New Roman" panose="02020603050405020304" pitchFamily="18" charset="0"/>
                <a:cs typeface="Times New Roman" panose="02020603050405020304" pitchFamily="18" charset="0"/>
              </a:rPr>
              <a:t>Ngành công nghiệp chế biến chế tạo dẫn đầu với tổng vốn đầu tư đạt hơn 23,5 tỷ USD, chiếm hơn 64,2% tổng vốn đầu tư đăng ký và tăng 39,9% so với cùng kỳ.</a:t>
            </a:r>
            <a:endParaRPr lang="vi-VN" sz="1200" dirty="0">
              <a:latin typeface="Times New Roman" panose="02020603050405020304" pitchFamily="18" charset="0"/>
              <a:cs typeface="Times New Roman" panose="02020603050405020304" pitchFamily="18" charset="0"/>
            </a:endParaRPr>
          </a:p>
          <a:p>
            <a:endParaRPr lang="vi-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6CFE85-4259-49D4-8D59-709E992C7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926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FCF28A-807B-4588-B843-2B02E83741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0814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8F3BDB-2D44-4952-A31B-31A643514C71}" type="slidenum">
              <a:rPr lang="en-US" smtClean="0"/>
              <a:t>12</a:t>
            </a:fld>
            <a:endParaRPr lang="en-US"/>
          </a:p>
        </p:txBody>
      </p:sp>
    </p:spTree>
    <p:extLst>
      <p:ext uri="{BB962C8B-B14F-4D97-AF65-F5344CB8AC3E}">
        <p14:creationId xmlns:p14="http://schemas.microsoft.com/office/powerpoint/2010/main" val="3554772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8F3BDB-2D44-4952-A31B-31A643514C71}" type="slidenum">
              <a:rPr lang="en-US" smtClean="0"/>
              <a:t>13</a:t>
            </a:fld>
            <a:endParaRPr lang="en-US"/>
          </a:p>
        </p:txBody>
      </p:sp>
    </p:spTree>
    <p:extLst>
      <p:ext uri="{BB962C8B-B14F-4D97-AF65-F5344CB8AC3E}">
        <p14:creationId xmlns:p14="http://schemas.microsoft.com/office/powerpoint/2010/main" val="589073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8F3BDB-2D44-4952-A31B-31A643514C71}" type="slidenum">
              <a:rPr lang="en-US" smtClean="0"/>
              <a:t>15</a:t>
            </a:fld>
            <a:endParaRPr lang="en-US"/>
          </a:p>
        </p:txBody>
      </p:sp>
    </p:spTree>
    <p:extLst>
      <p:ext uri="{BB962C8B-B14F-4D97-AF65-F5344CB8AC3E}">
        <p14:creationId xmlns:p14="http://schemas.microsoft.com/office/powerpoint/2010/main" val="2243778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8F3BDB-2D44-4952-A31B-31A643514C71}" type="slidenum">
              <a:rPr lang="en-US" smtClean="0"/>
              <a:t>17</a:t>
            </a:fld>
            <a:endParaRPr lang="en-US"/>
          </a:p>
        </p:txBody>
      </p:sp>
    </p:spTree>
    <p:extLst>
      <p:ext uri="{BB962C8B-B14F-4D97-AF65-F5344CB8AC3E}">
        <p14:creationId xmlns:p14="http://schemas.microsoft.com/office/powerpoint/2010/main" val="344171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2F8F3BDB-2D44-4952-A31B-31A643514C71}" type="slidenum">
              <a:rPr lang="en-US" smtClean="0"/>
              <a:t>19</a:t>
            </a:fld>
            <a:endParaRPr lang="en-US"/>
          </a:p>
        </p:txBody>
      </p:sp>
    </p:spTree>
    <p:extLst>
      <p:ext uri="{BB962C8B-B14F-4D97-AF65-F5344CB8AC3E}">
        <p14:creationId xmlns:p14="http://schemas.microsoft.com/office/powerpoint/2010/main" val="2218409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8F3BDB-2D44-4952-A31B-31A643514C71}" type="slidenum">
              <a:rPr lang="en-US" smtClean="0"/>
              <a:t>20</a:t>
            </a:fld>
            <a:endParaRPr lang="en-US"/>
          </a:p>
        </p:txBody>
      </p:sp>
    </p:spTree>
    <p:extLst>
      <p:ext uri="{BB962C8B-B14F-4D97-AF65-F5344CB8AC3E}">
        <p14:creationId xmlns:p14="http://schemas.microsoft.com/office/powerpoint/2010/main" val="1324887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2F8F3BDB-2D44-4952-A31B-31A643514C71}" type="slidenum">
              <a:rPr lang="en-US" smtClean="0"/>
              <a:t>21</a:t>
            </a:fld>
            <a:endParaRPr lang="en-US"/>
          </a:p>
        </p:txBody>
      </p:sp>
    </p:spTree>
    <p:extLst>
      <p:ext uri="{BB962C8B-B14F-4D97-AF65-F5344CB8AC3E}">
        <p14:creationId xmlns:p14="http://schemas.microsoft.com/office/powerpoint/2010/main" val="3044301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EF804F77-318A-4A00-BC39-B7B8101F780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5AE5AA63-B56E-4DB6-BDED-FE91C83F1163}"/>
              </a:ext>
            </a:extLst>
          </p:cNvPr>
          <p:cNvSpPr>
            <a:spLocks noGrp="1"/>
          </p:cNvSpPr>
          <p:nvPr>
            <p:ph type="body" idx="1"/>
          </p:nvPr>
        </p:nvSpPr>
        <p:spPr/>
        <p:txBody>
          <a:bodyPr/>
          <a:lstStyle/>
          <a:p>
            <a:pPr>
              <a:defRPr/>
            </a:pPr>
            <a:endParaRPr lang="en-US" dirty="0"/>
          </a:p>
        </p:txBody>
      </p:sp>
      <p:sp>
        <p:nvSpPr>
          <p:cNvPr id="23556" name="Slide Number Placeholder 3">
            <a:extLst>
              <a:ext uri="{FF2B5EF4-FFF2-40B4-BE49-F238E27FC236}">
                <a16:creationId xmlns:a16="http://schemas.microsoft.com/office/drawing/2014/main" id="{F132FC05-024F-47C7-B871-6F59800708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Verdana" panose="020B0604030504040204" pitchFamily="34" charset="0"/>
                <a:ea typeface="MS PGothic" panose="020B0600070205080204" pitchFamily="34" charset="-128"/>
              </a:defRPr>
            </a:lvl1pPr>
            <a:lvl2pPr marL="742950" indent="-285750">
              <a:defRPr sz="2000">
                <a:solidFill>
                  <a:schemeClr val="tx1"/>
                </a:solidFill>
                <a:latin typeface="Verdana" panose="020B0604030504040204" pitchFamily="34" charset="0"/>
                <a:ea typeface="MS PGothic" panose="020B0600070205080204" pitchFamily="34" charset="-128"/>
              </a:defRPr>
            </a:lvl2pPr>
            <a:lvl3pPr marL="1143000" indent="-228600">
              <a:defRPr sz="2000">
                <a:solidFill>
                  <a:schemeClr val="tx1"/>
                </a:solidFill>
                <a:latin typeface="Verdana" panose="020B0604030504040204" pitchFamily="34" charset="0"/>
                <a:ea typeface="MS PGothic" panose="020B0600070205080204" pitchFamily="34" charset="-128"/>
              </a:defRPr>
            </a:lvl3pPr>
            <a:lvl4pPr marL="1600200" indent="-228600">
              <a:defRPr sz="2000">
                <a:solidFill>
                  <a:schemeClr val="tx1"/>
                </a:solidFill>
                <a:latin typeface="Verdana" panose="020B0604030504040204" pitchFamily="34" charset="0"/>
                <a:ea typeface="MS PGothic" panose="020B0600070205080204" pitchFamily="34" charset="-128"/>
              </a:defRPr>
            </a:lvl4pPr>
            <a:lvl5pPr marL="2057400" indent="-228600">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000">
                <a:solidFill>
                  <a:schemeClr val="tx1"/>
                </a:solidFill>
                <a:latin typeface="Verdana" panose="020B0604030504040204" pitchFamily="34" charset="0"/>
                <a:ea typeface="MS PGothic" panose="020B0600070205080204" pitchFamily="34" charset="-128"/>
              </a:defRPr>
            </a:lvl9pPr>
          </a:lstStyle>
          <a:p>
            <a:pPr>
              <a:defRPr/>
            </a:pPr>
            <a:fld id="{9B1A06C2-D48A-40C0-8CF0-E0A1EEFCB06E}" type="slidenum">
              <a:rPr lang="en-US" altLang="en-US" sz="1200" smtClean="0">
                <a:solidFill>
                  <a:srgbClr val="000000"/>
                </a:solidFill>
                <a:latin typeface="Calibri" panose="020F0502020204030204" pitchFamily="34" charset="0"/>
                <a:cs typeface="+mn-cs"/>
              </a:rPr>
              <a:pPr>
                <a:defRPr/>
              </a:pPr>
              <a:t>22</a:t>
            </a:fld>
            <a:endParaRPr lang="en-US" altLang="en-US" sz="1200">
              <a:solidFill>
                <a:srgbClr val="000000"/>
              </a:solidFill>
              <a:latin typeface="Calibri" panose="020F0502020204030204" pitchFamily="34" charset="0"/>
              <a:cs typeface="+mn-cs"/>
            </a:endParaRPr>
          </a:p>
        </p:txBody>
      </p:sp>
    </p:spTree>
    <p:extLst>
      <p:ext uri="{BB962C8B-B14F-4D97-AF65-F5344CB8AC3E}">
        <p14:creationId xmlns:p14="http://schemas.microsoft.com/office/powerpoint/2010/main" val="1085381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EF804F77-318A-4A00-BC39-B7B8101F780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5AE5AA63-B56E-4DB6-BDED-FE91C83F1163}"/>
              </a:ext>
            </a:extLst>
          </p:cNvPr>
          <p:cNvSpPr>
            <a:spLocks noGrp="1"/>
          </p:cNvSpPr>
          <p:nvPr>
            <p:ph type="body" idx="1"/>
          </p:nvPr>
        </p:nvSpPr>
        <p:spPr/>
        <p:txBody>
          <a:bodyPr/>
          <a:lstStyle/>
          <a:p>
            <a:pPr>
              <a:defRPr/>
            </a:pPr>
            <a:endParaRPr lang="en-US" dirty="0"/>
          </a:p>
        </p:txBody>
      </p:sp>
      <p:sp>
        <p:nvSpPr>
          <p:cNvPr id="23556" name="Slide Number Placeholder 3">
            <a:extLst>
              <a:ext uri="{FF2B5EF4-FFF2-40B4-BE49-F238E27FC236}">
                <a16:creationId xmlns:a16="http://schemas.microsoft.com/office/drawing/2014/main" id="{F132FC05-024F-47C7-B871-6F59800708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Verdana" panose="020B0604030504040204" pitchFamily="34" charset="0"/>
                <a:ea typeface="MS PGothic" panose="020B0600070205080204" pitchFamily="34" charset="-128"/>
              </a:defRPr>
            </a:lvl1pPr>
            <a:lvl2pPr marL="742950" indent="-285750">
              <a:defRPr sz="2000">
                <a:solidFill>
                  <a:schemeClr val="tx1"/>
                </a:solidFill>
                <a:latin typeface="Verdana" panose="020B0604030504040204" pitchFamily="34" charset="0"/>
                <a:ea typeface="MS PGothic" panose="020B0600070205080204" pitchFamily="34" charset="-128"/>
              </a:defRPr>
            </a:lvl2pPr>
            <a:lvl3pPr marL="1143000" indent="-228600">
              <a:defRPr sz="2000">
                <a:solidFill>
                  <a:schemeClr val="tx1"/>
                </a:solidFill>
                <a:latin typeface="Verdana" panose="020B0604030504040204" pitchFamily="34" charset="0"/>
                <a:ea typeface="MS PGothic" panose="020B0600070205080204" pitchFamily="34" charset="-128"/>
              </a:defRPr>
            </a:lvl3pPr>
            <a:lvl4pPr marL="1600200" indent="-228600">
              <a:defRPr sz="2000">
                <a:solidFill>
                  <a:schemeClr val="tx1"/>
                </a:solidFill>
                <a:latin typeface="Verdana" panose="020B0604030504040204" pitchFamily="34" charset="0"/>
                <a:ea typeface="MS PGothic" panose="020B0600070205080204" pitchFamily="34" charset="-128"/>
              </a:defRPr>
            </a:lvl4pPr>
            <a:lvl5pPr marL="2057400" indent="-228600">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000">
                <a:solidFill>
                  <a:schemeClr val="tx1"/>
                </a:solidFill>
                <a:latin typeface="Verdana" panose="020B0604030504040204" pitchFamily="34" charset="0"/>
                <a:ea typeface="MS PGothic" panose="020B0600070205080204" pitchFamily="34" charset="-128"/>
              </a:defRPr>
            </a:lvl9pPr>
          </a:lstStyle>
          <a:p>
            <a:pPr>
              <a:defRPr/>
            </a:pPr>
            <a:fld id="{9B1A06C2-D48A-40C0-8CF0-E0A1EEFCB06E}" type="slidenum">
              <a:rPr lang="en-US" altLang="en-US" sz="1200" smtClean="0">
                <a:solidFill>
                  <a:srgbClr val="000000"/>
                </a:solidFill>
                <a:latin typeface="Calibri" panose="020F0502020204030204" pitchFamily="34" charset="0"/>
                <a:cs typeface="+mn-cs"/>
              </a:rPr>
              <a:pPr>
                <a:defRPr/>
              </a:pPr>
              <a:t>23</a:t>
            </a:fld>
            <a:endParaRPr lang="en-US" altLang="en-US" sz="1200">
              <a:solidFill>
                <a:srgbClr val="000000"/>
              </a:solidFill>
              <a:latin typeface="Calibri" panose="020F0502020204030204" pitchFamily="34" charset="0"/>
              <a:cs typeface="+mn-cs"/>
            </a:endParaRPr>
          </a:p>
        </p:txBody>
      </p:sp>
    </p:spTree>
    <p:extLst>
      <p:ext uri="{BB962C8B-B14F-4D97-AF65-F5344CB8AC3E}">
        <p14:creationId xmlns:p14="http://schemas.microsoft.com/office/powerpoint/2010/main" val="14658183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2F8F3BDB-2D44-4952-A31B-31A643514C71}" type="slidenum">
              <a:rPr lang="en-US" smtClean="0"/>
              <a:t>24</a:t>
            </a:fld>
            <a:endParaRPr lang="en-US"/>
          </a:p>
        </p:txBody>
      </p:sp>
    </p:spTree>
    <p:extLst>
      <p:ext uri="{BB962C8B-B14F-4D97-AF65-F5344CB8AC3E}">
        <p14:creationId xmlns:p14="http://schemas.microsoft.com/office/powerpoint/2010/main" val="3373451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8F3BDB-2D44-4952-A31B-31A643514C71}" type="slidenum">
              <a:rPr lang="en-US" smtClean="0"/>
              <a:t>25</a:t>
            </a:fld>
            <a:endParaRPr lang="en-US"/>
          </a:p>
        </p:txBody>
      </p:sp>
    </p:spTree>
    <p:extLst>
      <p:ext uri="{BB962C8B-B14F-4D97-AF65-F5344CB8AC3E}">
        <p14:creationId xmlns:p14="http://schemas.microsoft.com/office/powerpoint/2010/main" val="1891221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8F3BDB-2D44-4952-A31B-31A643514C71}" type="slidenum">
              <a:rPr lang="en-US" smtClean="0"/>
              <a:t>26</a:t>
            </a:fld>
            <a:endParaRPr lang="en-US"/>
          </a:p>
        </p:txBody>
      </p:sp>
    </p:spTree>
    <p:extLst>
      <p:ext uri="{BB962C8B-B14F-4D97-AF65-F5344CB8AC3E}">
        <p14:creationId xmlns:p14="http://schemas.microsoft.com/office/powerpoint/2010/main" val="3371136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8F3BDB-2D44-4952-A31B-31A643514C71}" type="slidenum">
              <a:rPr lang="en-US" smtClean="0"/>
              <a:t>28</a:t>
            </a:fld>
            <a:endParaRPr lang="en-US"/>
          </a:p>
        </p:txBody>
      </p:sp>
    </p:spTree>
    <p:extLst>
      <p:ext uri="{BB962C8B-B14F-4D97-AF65-F5344CB8AC3E}">
        <p14:creationId xmlns:p14="http://schemas.microsoft.com/office/powerpoint/2010/main" val="809909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23CCA982-9EB4-4A8F-8B4F-A0AD0EF94239}" type="slidenum">
              <a:rPr lang="en-US" smtClean="0"/>
              <a:t>31</a:t>
            </a:fld>
            <a:endParaRPr lang="en-US"/>
          </a:p>
        </p:txBody>
      </p:sp>
    </p:spTree>
    <p:extLst>
      <p:ext uri="{BB962C8B-B14F-4D97-AF65-F5344CB8AC3E}">
        <p14:creationId xmlns:p14="http://schemas.microsoft.com/office/powerpoint/2010/main" val="3023095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g21d5d4d1ea2_0_463:notes"/>
          <p:cNvSpPr txBox="1">
            <a:spLocks noGrp="1"/>
          </p:cNvSpPr>
          <p:nvPr>
            <p:ph type="body" idx="1"/>
          </p:nvPr>
        </p:nvSpPr>
        <p:spPr>
          <a:xfrm>
            <a:off x="679768" y="4777194"/>
            <a:ext cx="5438140" cy="390877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0" name="Google Shape;760;g21d5d4d1ea2_0_46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4276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8F3BDB-2D44-4952-A31B-31A643514C71}" type="slidenum">
              <a:rPr lang="en-US" smtClean="0"/>
              <a:t>33</a:t>
            </a:fld>
            <a:endParaRPr lang="en-US"/>
          </a:p>
        </p:txBody>
      </p:sp>
    </p:spTree>
    <p:extLst>
      <p:ext uri="{BB962C8B-B14F-4D97-AF65-F5344CB8AC3E}">
        <p14:creationId xmlns:p14="http://schemas.microsoft.com/office/powerpoint/2010/main" val="1633191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
        <p:nvSpPr>
          <p:cNvPr id="4" name="Slide Number Placeholder 3"/>
          <p:cNvSpPr>
            <a:spLocks noGrp="1"/>
          </p:cNvSpPr>
          <p:nvPr>
            <p:ph type="sldNum" sz="quarter" idx="5"/>
          </p:nvPr>
        </p:nvSpPr>
        <p:spPr/>
        <p:txBody>
          <a:bodyPr/>
          <a:lstStyle/>
          <a:p>
            <a:fld id="{2F8F3BDB-2D44-4952-A31B-31A643514C71}" type="slidenum">
              <a:rPr lang="en-US" smtClean="0"/>
              <a:t>35</a:t>
            </a:fld>
            <a:endParaRPr lang="en-US"/>
          </a:p>
        </p:txBody>
      </p:sp>
    </p:spTree>
    <p:extLst>
      <p:ext uri="{BB962C8B-B14F-4D97-AF65-F5344CB8AC3E}">
        <p14:creationId xmlns:p14="http://schemas.microsoft.com/office/powerpoint/2010/main" val="4076429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p23:notes"/>
          <p:cNvSpPr txBox="1">
            <a:spLocks noGrp="1"/>
          </p:cNvSpPr>
          <p:nvPr>
            <p:ph type="body" idx="1"/>
          </p:nvPr>
        </p:nvSpPr>
        <p:spPr>
          <a:xfrm>
            <a:off x="689366" y="4863450"/>
            <a:ext cx="5514929" cy="397918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8" name="Google Shape;668;p23:notes"/>
          <p:cNvSpPr>
            <a:spLocks noGrp="1" noRot="1" noChangeAspect="1"/>
          </p:cNvSpPr>
          <p:nvPr>
            <p:ph type="sldImg" idx="2"/>
          </p:nvPr>
        </p:nvSpPr>
        <p:spPr>
          <a:xfrm>
            <a:off x="414338" y="1263650"/>
            <a:ext cx="6064250" cy="341153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97505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25:notes"/>
          <p:cNvSpPr txBox="1">
            <a:spLocks noGrp="1"/>
          </p:cNvSpPr>
          <p:nvPr>
            <p:ph type="body" idx="1"/>
          </p:nvPr>
        </p:nvSpPr>
        <p:spPr>
          <a:xfrm>
            <a:off x="906357" y="3529471"/>
            <a:ext cx="7250853" cy="334507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9" name="Google Shape;1309;p25:notes"/>
          <p:cNvSpPr>
            <a:spLocks noGrp="1" noRot="1" noChangeAspect="1"/>
          </p:cNvSpPr>
          <p:nvPr>
            <p:ph type="sldImg" idx="2"/>
          </p:nvPr>
        </p:nvSpPr>
        <p:spPr>
          <a:xfrm>
            <a:off x="2055813" y="557213"/>
            <a:ext cx="4951412" cy="27860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996813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p:cNvGrpSpPr/>
        <p:nvPr/>
      </p:nvGrpSpPr>
      <p:grpSpPr>
        <a:xfrm>
          <a:off x="0" y="0"/>
          <a:ext cx="0" cy="0"/>
          <a:chOff x="0" y="0"/>
          <a:chExt cx="0" cy="0"/>
        </a:xfrm>
      </p:grpSpPr>
      <p:sp>
        <p:nvSpPr>
          <p:cNvPr id="1331" name="Google Shape;1331;g21d5d4d1ea2_0_982:notes"/>
          <p:cNvSpPr txBox="1">
            <a:spLocks noGrp="1"/>
          </p:cNvSpPr>
          <p:nvPr>
            <p:ph type="body" idx="1"/>
          </p:nvPr>
        </p:nvSpPr>
        <p:spPr>
          <a:xfrm>
            <a:off x="679768" y="5196028"/>
            <a:ext cx="5438140" cy="425138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332" name="Google Shape;1332;g21d5d4d1ea2_0_982:notes"/>
          <p:cNvSpPr>
            <a:spLocks noGrp="1" noRot="1" noChangeAspect="1"/>
          </p:cNvSpPr>
          <p:nvPr>
            <p:ph type="sldImg" idx="2"/>
          </p:nvPr>
        </p:nvSpPr>
        <p:spPr>
          <a:xfrm>
            <a:off x="160338" y="1349375"/>
            <a:ext cx="6477000" cy="3644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016864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2F8F3BDB-2D44-4952-A31B-31A643514C71}" type="slidenum">
              <a:rPr lang="en-US" smtClean="0"/>
              <a:t>52</a:t>
            </a:fld>
            <a:endParaRPr lang="en-US"/>
          </a:p>
        </p:txBody>
      </p:sp>
    </p:spTree>
    <p:extLst>
      <p:ext uri="{BB962C8B-B14F-4D97-AF65-F5344CB8AC3E}">
        <p14:creationId xmlns:p14="http://schemas.microsoft.com/office/powerpoint/2010/main" val="4137657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B7EA5-6D67-242F-8339-181549CEA8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B40D5A-05D0-61C4-765B-8B296D31DC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FA8F3C-9BBC-3352-78A0-05D92D825E5B}"/>
              </a:ext>
            </a:extLst>
          </p:cNvPr>
          <p:cNvSpPr>
            <a:spLocks noGrp="1"/>
          </p:cNvSpPr>
          <p:nvPr>
            <p:ph type="dt" sz="half" idx="10"/>
          </p:nvPr>
        </p:nvSpPr>
        <p:spPr/>
        <p:txBody>
          <a:bodyPr/>
          <a:lstStyle/>
          <a:p>
            <a:fld id="{EFD01B6F-1281-418D-93EB-43EEE069A6F5}" type="datetimeFigureOut">
              <a:rPr lang="en-US" smtClean="0"/>
              <a:t>5/4/2026</a:t>
            </a:fld>
            <a:endParaRPr lang="en-US"/>
          </a:p>
        </p:txBody>
      </p:sp>
      <p:sp>
        <p:nvSpPr>
          <p:cNvPr id="5" name="Footer Placeholder 4">
            <a:extLst>
              <a:ext uri="{FF2B5EF4-FFF2-40B4-BE49-F238E27FC236}">
                <a16:creationId xmlns:a16="http://schemas.microsoft.com/office/drawing/2014/main" id="{F83444F7-CFA1-89EB-A3CB-C7DC99307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C7C3A1-15DB-4E45-6C64-604CD0E7F03B}"/>
              </a:ext>
            </a:extLst>
          </p:cNvPr>
          <p:cNvSpPr>
            <a:spLocks noGrp="1"/>
          </p:cNvSpPr>
          <p:nvPr>
            <p:ph type="sldNum" sz="quarter" idx="12"/>
          </p:nvPr>
        </p:nvSpPr>
        <p:spPr/>
        <p:txBody>
          <a:bodyPr/>
          <a:lstStyle/>
          <a:p>
            <a:fld id="{F88FE1E5-D16E-48CC-98D8-8BBA1BF67E1B}" type="slidenum">
              <a:rPr lang="en-US" smtClean="0"/>
              <a:t>‹#›</a:t>
            </a:fld>
            <a:endParaRPr lang="en-US"/>
          </a:p>
        </p:txBody>
      </p:sp>
    </p:spTree>
    <p:extLst>
      <p:ext uri="{BB962C8B-B14F-4D97-AF65-F5344CB8AC3E}">
        <p14:creationId xmlns:p14="http://schemas.microsoft.com/office/powerpoint/2010/main" val="3064537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A9FC3-7831-3AC4-A3FA-CB8096691B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ECD297-7A59-BB4F-5003-20754C3431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26D63B-C03F-D6EB-1AB5-FC1228FF4647}"/>
              </a:ext>
            </a:extLst>
          </p:cNvPr>
          <p:cNvSpPr>
            <a:spLocks noGrp="1"/>
          </p:cNvSpPr>
          <p:nvPr>
            <p:ph type="dt" sz="half" idx="10"/>
          </p:nvPr>
        </p:nvSpPr>
        <p:spPr/>
        <p:txBody>
          <a:bodyPr/>
          <a:lstStyle/>
          <a:p>
            <a:fld id="{EFD01B6F-1281-418D-93EB-43EEE069A6F5}" type="datetimeFigureOut">
              <a:rPr lang="en-US" smtClean="0"/>
              <a:t>5/4/2026</a:t>
            </a:fld>
            <a:endParaRPr lang="en-US"/>
          </a:p>
        </p:txBody>
      </p:sp>
      <p:sp>
        <p:nvSpPr>
          <p:cNvPr id="5" name="Footer Placeholder 4">
            <a:extLst>
              <a:ext uri="{FF2B5EF4-FFF2-40B4-BE49-F238E27FC236}">
                <a16:creationId xmlns:a16="http://schemas.microsoft.com/office/drawing/2014/main" id="{DAFD6B32-C138-D42D-11A7-7039A5D5FC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D2A01D-A2AB-40DC-9035-591C2F7CC948}"/>
              </a:ext>
            </a:extLst>
          </p:cNvPr>
          <p:cNvSpPr>
            <a:spLocks noGrp="1"/>
          </p:cNvSpPr>
          <p:nvPr>
            <p:ph type="sldNum" sz="quarter" idx="12"/>
          </p:nvPr>
        </p:nvSpPr>
        <p:spPr/>
        <p:txBody>
          <a:bodyPr/>
          <a:lstStyle/>
          <a:p>
            <a:fld id="{F88FE1E5-D16E-48CC-98D8-8BBA1BF67E1B}" type="slidenum">
              <a:rPr lang="en-US" smtClean="0"/>
              <a:t>‹#›</a:t>
            </a:fld>
            <a:endParaRPr lang="en-US"/>
          </a:p>
        </p:txBody>
      </p:sp>
    </p:spTree>
    <p:extLst>
      <p:ext uri="{BB962C8B-B14F-4D97-AF65-F5344CB8AC3E}">
        <p14:creationId xmlns:p14="http://schemas.microsoft.com/office/powerpoint/2010/main" val="2369613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21CE5-CDBB-9668-9E9B-F95016D1D0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738B20-33F6-F6B1-6B7F-9C0C704D6BF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90707C-CDCA-96C5-3428-857F917F7324}"/>
              </a:ext>
            </a:extLst>
          </p:cNvPr>
          <p:cNvSpPr>
            <a:spLocks noGrp="1"/>
          </p:cNvSpPr>
          <p:nvPr>
            <p:ph type="dt" sz="half" idx="10"/>
          </p:nvPr>
        </p:nvSpPr>
        <p:spPr/>
        <p:txBody>
          <a:bodyPr/>
          <a:lstStyle/>
          <a:p>
            <a:fld id="{EFD01B6F-1281-418D-93EB-43EEE069A6F5}" type="datetimeFigureOut">
              <a:rPr lang="en-US" smtClean="0"/>
              <a:t>5/4/2026</a:t>
            </a:fld>
            <a:endParaRPr lang="en-US"/>
          </a:p>
        </p:txBody>
      </p:sp>
      <p:sp>
        <p:nvSpPr>
          <p:cNvPr id="5" name="Footer Placeholder 4">
            <a:extLst>
              <a:ext uri="{FF2B5EF4-FFF2-40B4-BE49-F238E27FC236}">
                <a16:creationId xmlns:a16="http://schemas.microsoft.com/office/drawing/2014/main" id="{7331D4EF-B200-65EA-E1B6-274BBF4171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4C119-D7E5-37F2-4B33-72D0E16DFDBC}"/>
              </a:ext>
            </a:extLst>
          </p:cNvPr>
          <p:cNvSpPr>
            <a:spLocks noGrp="1"/>
          </p:cNvSpPr>
          <p:nvPr>
            <p:ph type="sldNum" sz="quarter" idx="12"/>
          </p:nvPr>
        </p:nvSpPr>
        <p:spPr/>
        <p:txBody>
          <a:bodyPr/>
          <a:lstStyle/>
          <a:p>
            <a:fld id="{F88FE1E5-D16E-48CC-98D8-8BBA1BF67E1B}" type="slidenum">
              <a:rPr lang="en-US" smtClean="0"/>
              <a:t>‹#›</a:t>
            </a:fld>
            <a:endParaRPr lang="en-US"/>
          </a:p>
        </p:txBody>
      </p:sp>
    </p:spTree>
    <p:extLst>
      <p:ext uri="{BB962C8B-B14F-4D97-AF65-F5344CB8AC3E}">
        <p14:creationId xmlns:p14="http://schemas.microsoft.com/office/powerpoint/2010/main" val="3313692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94167-F1B1-94CA-4534-D162ED43C6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5879FA-B9EF-D4F0-7A9F-F737982979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3CC280-583E-4FC5-3A59-77AD22E6B1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318D4F-3CAF-18FF-35F2-DD7965DD577D}"/>
              </a:ext>
            </a:extLst>
          </p:cNvPr>
          <p:cNvSpPr>
            <a:spLocks noGrp="1"/>
          </p:cNvSpPr>
          <p:nvPr>
            <p:ph type="dt" sz="half" idx="10"/>
          </p:nvPr>
        </p:nvSpPr>
        <p:spPr/>
        <p:txBody>
          <a:bodyPr/>
          <a:lstStyle/>
          <a:p>
            <a:fld id="{EFD01B6F-1281-418D-93EB-43EEE069A6F5}" type="datetimeFigureOut">
              <a:rPr lang="en-US" smtClean="0"/>
              <a:t>5/4/2026</a:t>
            </a:fld>
            <a:endParaRPr lang="en-US"/>
          </a:p>
        </p:txBody>
      </p:sp>
      <p:sp>
        <p:nvSpPr>
          <p:cNvPr id="6" name="Footer Placeholder 5">
            <a:extLst>
              <a:ext uri="{FF2B5EF4-FFF2-40B4-BE49-F238E27FC236}">
                <a16:creationId xmlns:a16="http://schemas.microsoft.com/office/drawing/2014/main" id="{8552AD4F-69BC-4C86-D6A6-699F7AF72F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31828C-A37F-3B0A-DF0B-9F80E81DDEE1}"/>
              </a:ext>
            </a:extLst>
          </p:cNvPr>
          <p:cNvSpPr>
            <a:spLocks noGrp="1"/>
          </p:cNvSpPr>
          <p:nvPr>
            <p:ph type="sldNum" sz="quarter" idx="12"/>
          </p:nvPr>
        </p:nvSpPr>
        <p:spPr/>
        <p:txBody>
          <a:bodyPr/>
          <a:lstStyle/>
          <a:p>
            <a:fld id="{F88FE1E5-D16E-48CC-98D8-8BBA1BF67E1B}" type="slidenum">
              <a:rPr lang="en-US" smtClean="0"/>
              <a:t>‹#›</a:t>
            </a:fld>
            <a:endParaRPr lang="en-US"/>
          </a:p>
        </p:txBody>
      </p:sp>
    </p:spTree>
    <p:extLst>
      <p:ext uri="{BB962C8B-B14F-4D97-AF65-F5344CB8AC3E}">
        <p14:creationId xmlns:p14="http://schemas.microsoft.com/office/powerpoint/2010/main" val="959900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7723-6076-5CB1-DEA5-6E7A09F0BA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4C3218-828B-A402-D664-57C3EAFBFF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985E4F-B9BD-D0E7-F50E-E150B9F170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0CC3EC-1386-B753-B69E-9C2573D880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534316-BC7B-4639-DCC9-B7D3A6C197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8DDC68-1085-C9B4-8620-A47ABA233127}"/>
              </a:ext>
            </a:extLst>
          </p:cNvPr>
          <p:cNvSpPr>
            <a:spLocks noGrp="1"/>
          </p:cNvSpPr>
          <p:nvPr>
            <p:ph type="dt" sz="half" idx="10"/>
          </p:nvPr>
        </p:nvSpPr>
        <p:spPr/>
        <p:txBody>
          <a:bodyPr/>
          <a:lstStyle/>
          <a:p>
            <a:fld id="{EFD01B6F-1281-418D-93EB-43EEE069A6F5}" type="datetimeFigureOut">
              <a:rPr lang="en-US" smtClean="0"/>
              <a:t>5/4/2026</a:t>
            </a:fld>
            <a:endParaRPr lang="en-US"/>
          </a:p>
        </p:txBody>
      </p:sp>
      <p:sp>
        <p:nvSpPr>
          <p:cNvPr id="8" name="Footer Placeholder 7">
            <a:extLst>
              <a:ext uri="{FF2B5EF4-FFF2-40B4-BE49-F238E27FC236}">
                <a16:creationId xmlns:a16="http://schemas.microsoft.com/office/drawing/2014/main" id="{FFF33E61-1D38-6209-BC80-AC58E639191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A378DC-0E05-9665-DA03-88048EA8A65C}"/>
              </a:ext>
            </a:extLst>
          </p:cNvPr>
          <p:cNvSpPr>
            <a:spLocks noGrp="1"/>
          </p:cNvSpPr>
          <p:nvPr>
            <p:ph type="sldNum" sz="quarter" idx="12"/>
          </p:nvPr>
        </p:nvSpPr>
        <p:spPr/>
        <p:txBody>
          <a:bodyPr/>
          <a:lstStyle/>
          <a:p>
            <a:fld id="{F88FE1E5-D16E-48CC-98D8-8BBA1BF67E1B}" type="slidenum">
              <a:rPr lang="en-US" smtClean="0"/>
              <a:t>‹#›</a:t>
            </a:fld>
            <a:endParaRPr lang="en-US"/>
          </a:p>
        </p:txBody>
      </p:sp>
    </p:spTree>
    <p:extLst>
      <p:ext uri="{BB962C8B-B14F-4D97-AF65-F5344CB8AC3E}">
        <p14:creationId xmlns:p14="http://schemas.microsoft.com/office/powerpoint/2010/main" val="1154510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013B-21E2-7009-B803-EA7A0440E4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358C2E-8EDB-C963-F32A-64576EB80EDD}"/>
              </a:ext>
            </a:extLst>
          </p:cNvPr>
          <p:cNvSpPr>
            <a:spLocks noGrp="1"/>
          </p:cNvSpPr>
          <p:nvPr>
            <p:ph type="dt" sz="half" idx="10"/>
          </p:nvPr>
        </p:nvSpPr>
        <p:spPr/>
        <p:txBody>
          <a:bodyPr/>
          <a:lstStyle/>
          <a:p>
            <a:fld id="{EFD01B6F-1281-418D-93EB-43EEE069A6F5}" type="datetimeFigureOut">
              <a:rPr lang="en-US" smtClean="0"/>
              <a:t>5/4/2026</a:t>
            </a:fld>
            <a:endParaRPr lang="en-US"/>
          </a:p>
        </p:txBody>
      </p:sp>
      <p:sp>
        <p:nvSpPr>
          <p:cNvPr id="4" name="Footer Placeholder 3">
            <a:extLst>
              <a:ext uri="{FF2B5EF4-FFF2-40B4-BE49-F238E27FC236}">
                <a16:creationId xmlns:a16="http://schemas.microsoft.com/office/drawing/2014/main" id="{5C04BAAD-B829-2CD3-AE91-CC60101E42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5F2D12-866E-0323-E34C-2D8911C85E28}"/>
              </a:ext>
            </a:extLst>
          </p:cNvPr>
          <p:cNvSpPr>
            <a:spLocks noGrp="1"/>
          </p:cNvSpPr>
          <p:nvPr>
            <p:ph type="sldNum" sz="quarter" idx="12"/>
          </p:nvPr>
        </p:nvSpPr>
        <p:spPr/>
        <p:txBody>
          <a:bodyPr/>
          <a:lstStyle/>
          <a:p>
            <a:fld id="{F88FE1E5-D16E-48CC-98D8-8BBA1BF67E1B}" type="slidenum">
              <a:rPr lang="en-US" smtClean="0"/>
              <a:t>‹#›</a:t>
            </a:fld>
            <a:endParaRPr lang="en-US"/>
          </a:p>
        </p:txBody>
      </p:sp>
    </p:spTree>
    <p:extLst>
      <p:ext uri="{BB962C8B-B14F-4D97-AF65-F5344CB8AC3E}">
        <p14:creationId xmlns:p14="http://schemas.microsoft.com/office/powerpoint/2010/main" val="736318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F06499-F486-4432-F9CD-367AF3074A44}"/>
              </a:ext>
            </a:extLst>
          </p:cNvPr>
          <p:cNvSpPr>
            <a:spLocks noGrp="1"/>
          </p:cNvSpPr>
          <p:nvPr>
            <p:ph type="dt" sz="half" idx="10"/>
          </p:nvPr>
        </p:nvSpPr>
        <p:spPr/>
        <p:txBody>
          <a:bodyPr/>
          <a:lstStyle/>
          <a:p>
            <a:fld id="{EFD01B6F-1281-418D-93EB-43EEE069A6F5}" type="datetimeFigureOut">
              <a:rPr lang="en-US" smtClean="0"/>
              <a:t>5/4/2026</a:t>
            </a:fld>
            <a:endParaRPr lang="en-US"/>
          </a:p>
        </p:txBody>
      </p:sp>
      <p:sp>
        <p:nvSpPr>
          <p:cNvPr id="3" name="Footer Placeholder 2">
            <a:extLst>
              <a:ext uri="{FF2B5EF4-FFF2-40B4-BE49-F238E27FC236}">
                <a16:creationId xmlns:a16="http://schemas.microsoft.com/office/drawing/2014/main" id="{526FF807-9971-119B-E253-5C91C885EE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FCCE2C-D472-2B64-0948-4206FEA372CE}"/>
              </a:ext>
            </a:extLst>
          </p:cNvPr>
          <p:cNvSpPr>
            <a:spLocks noGrp="1"/>
          </p:cNvSpPr>
          <p:nvPr>
            <p:ph type="sldNum" sz="quarter" idx="12"/>
          </p:nvPr>
        </p:nvSpPr>
        <p:spPr/>
        <p:txBody>
          <a:bodyPr/>
          <a:lstStyle/>
          <a:p>
            <a:fld id="{F88FE1E5-D16E-48CC-98D8-8BBA1BF67E1B}" type="slidenum">
              <a:rPr lang="en-US" smtClean="0"/>
              <a:t>‹#›</a:t>
            </a:fld>
            <a:endParaRPr lang="en-US"/>
          </a:p>
        </p:txBody>
      </p:sp>
    </p:spTree>
    <p:extLst>
      <p:ext uri="{BB962C8B-B14F-4D97-AF65-F5344CB8AC3E}">
        <p14:creationId xmlns:p14="http://schemas.microsoft.com/office/powerpoint/2010/main" val="2100331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2365F-6CD6-5FC4-85D0-5BEABDA9AA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C0D4BC-104C-FFEF-C1CF-4C85EE8934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D93086-DF00-59AC-1D93-EAA8D6D9FD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55231E-70C9-E7EE-7025-219C3D77C247}"/>
              </a:ext>
            </a:extLst>
          </p:cNvPr>
          <p:cNvSpPr>
            <a:spLocks noGrp="1"/>
          </p:cNvSpPr>
          <p:nvPr>
            <p:ph type="dt" sz="half" idx="10"/>
          </p:nvPr>
        </p:nvSpPr>
        <p:spPr/>
        <p:txBody>
          <a:bodyPr/>
          <a:lstStyle/>
          <a:p>
            <a:fld id="{EFD01B6F-1281-418D-93EB-43EEE069A6F5}" type="datetimeFigureOut">
              <a:rPr lang="en-US" smtClean="0"/>
              <a:t>5/4/2026</a:t>
            </a:fld>
            <a:endParaRPr lang="en-US"/>
          </a:p>
        </p:txBody>
      </p:sp>
      <p:sp>
        <p:nvSpPr>
          <p:cNvPr id="6" name="Footer Placeholder 5">
            <a:extLst>
              <a:ext uri="{FF2B5EF4-FFF2-40B4-BE49-F238E27FC236}">
                <a16:creationId xmlns:a16="http://schemas.microsoft.com/office/drawing/2014/main" id="{8940BB70-EFEA-D81A-3032-1B6B837951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8744A7-B041-3166-9D86-1F5C1D2B62F1}"/>
              </a:ext>
            </a:extLst>
          </p:cNvPr>
          <p:cNvSpPr>
            <a:spLocks noGrp="1"/>
          </p:cNvSpPr>
          <p:nvPr>
            <p:ph type="sldNum" sz="quarter" idx="12"/>
          </p:nvPr>
        </p:nvSpPr>
        <p:spPr/>
        <p:txBody>
          <a:bodyPr/>
          <a:lstStyle/>
          <a:p>
            <a:fld id="{F88FE1E5-D16E-48CC-98D8-8BBA1BF67E1B}" type="slidenum">
              <a:rPr lang="en-US" smtClean="0"/>
              <a:t>‹#›</a:t>
            </a:fld>
            <a:endParaRPr lang="en-US"/>
          </a:p>
        </p:txBody>
      </p:sp>
    </p:spTree>
    <p:extLst>
      <p:ext uri="{BB962C8B-B14F-4D97-AF65-F5344CB8AC3E}">
        <p14:creationId xmlns:p14="http://schemas.microsoft.com/office/powerpoint/2010/main" val="657002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8EF04-B69F-E170-F3C9-386BEC69E2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B5BC3F-CEB7-9D50-877B-00E0CA2736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ED5F9D-AD21-4E7A-DDD4-797E1E3534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BD2E9B-BB89-0308-EA1B-405FE517F46D}"/>
              </a:ext>
            </a:extLst>
          </p:cNvPr>
          <p:cNvSpPr>
            <a:spLocks noGrp="1"/>
          </p:cNvSpPr>
          <p:nvPr>
            <p:ph type="dt" sz="half" idx="10"/>
          </p:nvPr>
        </p:nvSpPr>
        <p:spPr/>
        <p:txBody>
          <a:bodyPr/>
          <a:lstStyle/>
          <a:p>
            <a:fld id="{EFD01B6F-1281-418D-93EB-43EEE069A6F5}" type="datetimeFigureOut">
              <a:rPr lang="en-US" smtClean="0"/>
              <a:t>5/4/2026</a:t>
            </a:fld>
            <a:endParaRPr lang="en-US"/>
          </a:p>
        </p:txBody>
      </p:sp>
      <p:sp>
        <p:nvSpPr>
          <p:cNvPr id="6" name="Footer Placeholder 5">
            <a:extLst>
              <a:ext uri="{FF2B5EF4-FFF2-40B4-BE49-F238E27FC236}">
                <a16:creationId xmlns:a16="http://schemas.microsoft.com/office/drawing/2014/main" id="{2CD757EA-079B-B1E4-F71E-5BB220435C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541F00-AFE1-1789-1058-DC71D174525D}"/>
              </a:ext>
            </a:extLst>
          </p:cNvPr>
          <p:cNvSpPr>
            <a:spLocks noGrp="1"/>
          </p:cNvSpPr>
          <p:nvPr>
            <p:ph type="sldNum" sz="quarter" idx="12"/>
          </p:nvPr>
        </p:nvSpPr>
        <p:spPr/>
        <p:txBody>
          <a:bodyPr/>
          <a:lstStyle/>
          <a:p>
            <a:fld id="{F88FE1E5-D16E-48CC-98D8-8BBA1BF67E1B}" type="slidenum">
              <a:rPr lang="en-US" smtClean="0"/>
              <a:t>‹#›</a:t>
            </a:fld>
            <a:endParaRPr lang="en-US"/>
          </a:p>
        </p:txBody>
      </p:sp>
    </p:spTree>
    <p:extLst>
      <p:ext uri="{BB962C8B-B14F-4D97-AF65-F5344CB8AC3E}">
        <p14:creationId xmlns:p14="http://schemas.microsoft.com/office/powerpoint/2010/main" val="2883194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F31C7-8D16-F23A-7B8C-2EF3B8F075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FB7BD7-B3F9-F20C-0018-97BF26C74E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D54E07-76E7-AAEB-B5F9-6D3239E1A24E}"/>
              </a:ext>
            </a:extLst>
          </p:cNvPr>
          <p:cNvSpPr>
            <a:spLocks noGrp="1"/>
          </p:cNvSpPr>
          <p:nvPr>
            <p:ph type="dt" sz="half" idx="10"/>
          </p:nvPr>
        </p:nvSpPr>
        <p:spPr/>
        <p:txBody>
          <a:bodyPr/>
          <a:lstStyle/>
          <a:p>
            <a:fld id="{EFD01B6F-1281-418D-93EB-43EEE069A6F5}" type="datetimeFigureOut">
              <a:rPr lang="en-US" smtClean="0"/>
              <a:t>5/4/2026</a:t>
            </a:fld>
            <a:endParaRPr lang="en-US"/>
          </a:p>
        </p:txBody>
      </p:sp>
      <p:sp>
        <p:nvSpPr>
          <p:cNvPr id="5" name="Footer Placeholder 4">
            <a:extLst>
              <a:ext uri="{FF2B5EF4-FFF2-40B4-BE49-F238E27FC236}">
                <a16:creationId xmlns:a16="http://schemas.microsoft.com/office/drawing/2014/main" id="{F0F8E3DA-9F84-4AB3-9130-5B7E142E15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91BF5D-78E2-A212-C203-8C83974DB5EB}"/>
              </a:ext>
            </a:extLst>
          </p:cNvPr>
          <p:cNvSpPr>
            <a:spLocks noGrp="1"/>
          </p:cNvSpPr>
          <p:nvPr>
            <p:ph type="sldNum" sz="quarter" idx="12"/>
          </p:nvPr>
        </p:nvSpPr>
        <p:spPr/>
        <p:txBody>
          <a:bodyPr/>
          <a:lstStyle/>
          <a:p>
            <a:fld id="{F88FE1E5-D16E-48CC-98D8-8BBA1BF67E1B}" type="slidenum">
              <a:rPr lang="en-US" smtClean="0"/>
              <a:t>‹#›</a:t>
            </a:fld>
            <a:endParaRPr lang="en-US"/>
          </a:p>
        </p:txBody>
      </p:sp>
    </p:spTree>
    <p:extLst>
      <p:ext uri="{BB962C8B-B14F-4D97-AF65-F5344CB8AC3E}">
        <p14:creationId xmlns:p14="http://schemas.microsoft.com/office/powerpoint/2010/main" val="2946039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7FBF63-9638-3AF4-F14B-AD2A83F1FB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B9A7E7-01E3-2918-5B65-E3E07E5BDA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C4EE95-EC6B-3635-9D2F-7A43F99364CB}"/>
              </a:ext>
            </a:extLst>
          </p:cNvPr>
          <p:cNvSpPr>
            <a:spLocks noGrp="1"/>
          </p:cNvSpPr>
          <p:nvPr>
            <p:ph type="dt" sz="half" idx="10"/>
          </p:nvPr>
        </p:nvSpPr>
        <p:spPr/>
        <p:txBody>
          <a:bodyPr/>
          <a:lstStyle/>
          <a:p>
            <a:fld id="{EFD01B6F-1281-418D-93EB-43EEE069A6F5}" type="datetimeFigureOut">
              <a:rPr lang="en-US" smtClean="0"/>
              <a:t>5/4/2026</a:t>
            </a:fld>
            <a:endParaRPr lang="en-US"/>
          </a:p>
        </p:txBody>
      </p:sp>
      <p:sp>
        <p:nvSpPr>
          <p:cNvPr id="5" name="Footer Placeholder 4">
            <a:extLst>
              <a:ext uri="{FF2B5EF4-FFF2-40B4-BE49-F238E27FC236}">
                <a16:creationId xmlns:a16="http://schemas.microsoft.com/office/drawing/2014/main" id="{F413C354-0D1F-3E01-2674-9ACECF189C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2FAB04-4288-590E-23AD-BAD9340B44F5}"/>
              </a:ext>
            </a:extLst>
          </p:cNvPr>
          <p:cNvSpPr>
            <a:spLocks noGrp="1"/>
          </p:cNvSpPr>
          <p:nvPr>
            <p:ph type="sldNum" sz="quarter" idx="12"/>
          </p:nvPr>
        </p:nvSpPr>
        <p:spPr/>
        <p:txBody>
          <a:bodyPr/>
          <a:lstStyle/>
          <a:p>
            <a:fld id="{F88FE1E5-D16E-48CC-98D8-8BBA1BF67E1B}" type="slidenum">
              <a:rPr lang="en-US" smtClean="0"/>
              <a:t>‹#›</a:t>
            </a:fld>
            <a:endParaRPr lang="en-US"/>
          </a:p>
        </p:txBody>
      </p:sp>
    </p:spTree>
    <p:extLst>
      <p:ext uri="{BB962C8B-B14F-4D97-AF65-F5344CB8AC3E}">
        <p14:creationId xmlns:p14="http://schemas.microsoft.com/office/powerpoint/2010/main" val="233513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4"/>
        <p:cNvGrpSpPr/>
        <p:nvPr/>
      </p:nvGrpSpPr>
      <p:grpSpPr>
        <a:xfrm>
          <a:off x="0" y="0"/>
          <a:ext cx="0" cy="0"/>
          <a:chOff x="0" y="0"/>
          <a:chExt cx="0" cy="0"/>
        </a:xfrm>
      </p:grpSpPr>
      <p:sp>
        <p:nvSpPr>
          <p:cNvPr id="25" name="Google Shape;25;p35"/>
          <p:cNvSpPr txBox="1">
            <a:spLocks noGrp="1"/>
          </p:cNvSpPr>
          <p:nvPr>
            <p:ph type="title"/>
          </p:nvPr>
        </p:nvSpPr>
        <p:spPr>
          <a:xfrm>
            <a:off x="632493" y="791670"/>
            <a:ext cx="11008360" cy="230832"/>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500" b="0" i="0">
                <a:solidFill>
                  <a:schemeClr val="dk1"/>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35"/>
          <p:cNvSpPr txBox="1">
            <a:spLocks noGrp="1"/>
          </p:cNvSpPr>
          <p:nvPr>
            <p:ph type="body" idx="1"/>
          </p:nvPr>
        </p:nvSpPr>
        <p:spPr>
          <a:xfrm>
            <a:off x="632493" y="1398474"/>
            <a:ext cx="9751907" cy="230832"/>
          </a:xfrm>
          <a:prstGeom prst="rect">
            <a:avLst/>
          </a:prstGeom>
          <a:noFill/>
          <a:ln>
            <a:noFill/>
          </a:ln>
        </p:spPr>
        <p:txBody>
          <a:bodyPr spcFirstLastPara="1" wrap="square" lIns="0" tIns="0" rIns="0" bIns="0" anchor="t" anchorCtr="0">
            <a:spAutoFit/>
          </a:bodyPr>
          <a:lstStyle>
            <a:lvl1pPr marL="342900" lvl="0" indent="-171450" algn="l">
              <a:spcBef>
                <a:spcPts val="0"/>
              </a:spcBef>
              <a:spcAft>
                <a:spcPts val="0"/>
              </a:spcAft>
              <a:buSzPts val="1400"/>
              <a:buNone/>
              <a:defRPr sz="1500" b="0" i="0">
                <a:solidFill>
                  <a:schemeClr val="dk1"/>
                </a:solidFill>
                <a:latin typeface="Times New Roman"/>
                <a:ea typeface="Times New Roman"/>
                <a:cs typeface="Times New Roman"/>
                <a:sym typeface="Times New Roman"/>
              </a:defRPr>
            </a:lvl1pPr>
            <a:lvl2pPr marL="685800" lvl="1" indent="-171450" algn="l">
              <a:spcBef>
                <a:spcPts val="0"/>
              </a:spcBef>
              <a:spcAft>
                <a:spcPts val="0"/>
              </a:spcAft>
              <a:buSzPts val="1400"/>
              <a:buNone/>
              <a:defRPr/>
            </a:lvl2pPr>
            <a:lvl3pPr marL="1028700" lvl="2" indent="-171450" algn="l">
              <a:spcBef>
                <a:spcPts val="0"/>
              </a:spcBef>
              <a:spcAft>
                <a:spcPts val="0"/>
              </a:spcAft>
              <a:buSzPts val="1400"/>
              <a:buNone/>
              <a:defRPr/>
            </a:lvl3pPr>
            <a:lvl4pPr marL="1371600" lvl="3" indent="-171450" algn="l">
              <a:spcBef>
                <a:spcPts val="0"/>
              </a:spcBef>
              <a:spcAft>
                <a:spcPts val="0"/>
              </a:spcAft>
              <a:buSzPts val="1400"/>
              <a:buNone/>
              <a:defRPr/>
            </a:lvl4pPr>
            <a:lvl5pPr marL="1714500" lvl="4" indent="-171450" algn="l">
              <a:spcBef>
                <a:spcPts val="0"/>
              </a:spcBef>
              <a:spcAft>
                <a:spcPts val="0"/>
              </a:spcAft>
              <a:buSzPts val="1400"/>
              <a:buNone/>
              <a:defRPr/>
            </a:lvl5pPr>
            <a:lvl6pPr marL="2057400" lvl="5" indent="-171450" algn="l">
              <a:spcBef>
                <a:spcPts val="0"/>
              </a:spcBef>
              <a:spcAft>
                <a:spcPts val="0"/>
              </a:spcAft>
              <a:buSzPts val="1400"/>
              <a:buNone/>
              <a:defRPr/>
            </a:lvl6pPr>
            <a:lvl7pPr marL="2400300" lvl="6" indent="-171450" algn="l">
              <a:spcBef>
                <a:spcPts val="0"/>
              </a:spcBef>
              <a:spcAft>
                <a:spcPts val="0"/>
              </a:spcAft>
              <a:buSzPts val="1400"/>
              <a:buNone/>
              <a:defRPr/>
            </a:lvl7pPr>
            <a:lvl8pPr marL="2743200" lvl="7" indent="-171450" algn="l">
              <a:spcBef>
                <a:spcPts val="0"/>
              </a:spcBef>
              <a:spcAft>
                <a:spcPts val="0"/>
              </a:spcAft>
              <a:buSzPts val="1400"/>
              <a:buNone/>
              <a:defRPr/>
            </a:lvl8pPr>
            <a:lvl9pPr marL="3086100" lvl="8" indent="-171450" algn="l">
              <a:spcBef>
                <a:spcPts val="0"/>
              </a:spcBef>
              <a:spcAft>
                <a:spcPts val="0"/>
              </a:spcAft>
              <a:buSzPts val="1400"/>
              <a:buNone/>
              <a:defRPr/>
            </a:lvl9pPr>
          </a:lstStyle>
          <a:p>
            <a:endParaRPr/>
          </a:p>
        </p:txBody>
      </p:sp>
      <p:sp>
        <p:nvSpPr>
          <p:cNvPr id="27" name="Google Shape;27;p35"/>
          <p:cNvSpPr txBox="1">
            <a:spLocks noGrp="1"/>
          </p:cNvSpPr>
          <p:nvPr>
            <p:ph type="ftr" idx="11"/>
          </p:nvPr>
        </p:nvSpPr>
        <p:spPr>
          <a:xfrm>
            <a:off x="104985" y="6639173"/>
            <a:ext cx="5804747" cy="115416"/>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750" b="0" i="0">
                <a:solidFill>
                  <a:schemeClr val="dk1"/>
                </a:solidFill>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5"/>
          <p:cNvSpPr txBox="1">
            <a:spLocks noGrp="1"/>
          </p:cNvSpPr>
          <p:nvPr>
            <p:ph type="dt" idx="10"/>
          </p:nvPr>
        </p:nvSpPr>
        <p:spPr>
          <a:xfrm>
            <a:off x="609600" y="6377942"/>
            <a:ext cx="2804160" cy="123111"/>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5"/>
          <p:cNvSpPr txBox="1">
            <a:spLocks noGrp="1"/>
          </p:cNvSpPr>
          <p:nvPr>
            <p:ph type="sldNum" idx="12"/>
          </p:nvPr>
        </p:nvSpPr>
        <p:spPr>
          <a:xfrm>
            <a:off x="11835044" y="6623540"/>
            <a:ext cx="270933" cy="162032"/>
          </a:xfrm>
          <a:prstGeom prst="rect">
            <a:avLst/>
          </a:prstGeom>
          <a:noFill/>
          <a:ln>
            <a:noFill/>
          </a:ln>
        </p:spPr>
        <p:txBody>
          <a:bodyPr spcFirstLastPara="1" wrap="square" lIns="0" tIns="0" rIns="0" bIns="0" anchor="t" anchorCtr="0">
            <a:spAutoFit/>
          </a:bodyPr>
          <a:lstStyle>
            <a:lvl1pPr marL="19050" marR="0" lvl="0" indent="0" algn="l">
              <a:lnSpc>
                <a:spcPct val="117499"/>
              </a:lnSpc>
              <a:spcBef>
                <a:spcPts val="0"/>
              </a:spcBef>
              <a:buNone/>
              <a:defRPr sz="900" b="0" i="0">
                <a:solidFill>
                  <a:schemeClr val="dk1"/>
                </a:solidFill>
                <a:latin typeface="Times New Roman"/>
                <a:ea typeface="Times New Roman"/>
                <a:cs typeface="Times New Roman"/>
                <a:sym typeface="Times New Roman"/>
              </a:defRPr>
            </a:lvl1pPr>
            <a:lvl2pPr marL="19050" marR="0" lvl="1" indent="0" algn="l">
              <a:lnSpc>
                <a:spcPct val="117499"/>
              </a:lnSpc>
              <a:spcBef>
                <a:spcPts val="0"/>
              </a:spcBef>
              <a:buNone/>
              <a:defRPr sz="900" b="0" i="0">
                <a:solidFill>
                  <a:schemeClr val="dk1"/>
                </a:solidFill>
                <a:latin typeface="Times New Roman"/>
                <a:ea typeface="Times New Roman"/>
                <a:cs typeface="Times New Roman"/>
                <a:sym typeface="Times New Roman"/>
              </a:defRPr>
            </a:lvl2pPr>
            <a:lvl3pPr marL="19050" marR="0" lvl="2" indent="0" algn="l">
              <a:lnSpc>
                <a:spcPct val="117499"/>
              </a:lnSpc>
              <a:spcBef>
                <a:spcPts val="0"/>
              </a:spcBef>
              <a:buNone/>
              <a:defRPr sz="900" b="0" i="0">
                <a:solidFill>
                  <a:schemeClr val="dk1"/>
                </a:solidFill>
                <a:latin typeface="Times New Roman"/>
                <a:ea typeface="Times New Roman"/>
                <a:cs typeface="Times New Roman"/>
                <a:sym typeface="Times New Roman"/>
              </a:defRPr>
            </a:lvl3pPr>
            <a:lvl4pPr marL="19050" marR="0" lvl="3" indent="0" algn="l">
              <a:lnSpc>
                <a:spcPct val="117499"/>
              </a:lnSpc>
              <a:spcBef>
                <a:spcPts val="0"/>
              </a:spcBef>
              <a:buNone/>
              <a:defRPr sz="900" b="0" i="0">
                <a:solidFill>
                  <a:schemeClr val="dk1"/>
                </a:solidFill>
                <a:latin typeface="Times New Roman"/>
                <a:ea typeface="Times New Roman"/>
                <a:cs typeface="Times New Roman"/>
                <a:sym typeface="Times New Roman"/>
              </a:defRPr>
            </a:lvl4pPr>
            <a:lvl5pPr marL="19050" marR="0" lvl="4" indent="0" algn="l">
              <a:lnSpc>
                <a:spcPct val="117499"/>
              </a:lnSpc>
              <a:spcBef>
                <a:spcPts val="0"/>
              </a:spcBef>
              <a:buNone/>
              <a:defRPr sz="900" b="0" i="0">
                <a:solidFill>
                  <a:schemeClr val="dk1"/>
                </a:solidFill>
                <a:latin typeface="Times New Roman"/>
                <a:ea typeface="Times New Roman"/>
                <a:cs typeface="Times New Roman"/>
                <a:sym typeface="Times New Roman"/>
              </a:defRPr>
            </a:lvl5pPr>
            <a:lvl6pPr marL="19050" marR="0" lvl="5" indent="0" algn="l">
              <a:lnSpc>
                <a:spcPct val="117499"/>
              </a:lnSpc>
              <a:spcBef>
                <a:spcPts val="0"/>
              </a:spcBef>
              <a:buNone/>
              <a:defRPr sz="900" b="0" i="0">
                <a:solidFill>
                  <a:schemeClr val="dk1"/>
                </a:solidFill>
                <a:latin typeface="Times New Roman"/>
                <a:ea typeface="Times New Roman"/>
                <a:cs typeface="Times New Roman"/>
                <a:sym typeface="Times New Roman"/>
              </a:defRPr>
            </a:lvl6pPr>
            <a:lvl7pPr marL="19050" marR="0" lvl="6" indent="0" algn="l">
              <a:lnSpc>
                <a:spcPct val="117499"/>
              </a:lnSpc>
              <a:spcBef>
                <a:spcPts val="0"/>
              </a:spcBef>
              <a:buNone/>
              <a:defRPr sz="900" b="0" i="0">
                <a:solidFill>
                  <a:schemeClr val="dk1"/>
                </a:solidFill>
                <a:latin typeface="Times New Roman"/>
                <a:ea typeface="Times New Roman"/>
                <a:cs typeface="Times New Roman"/>
                <a:sym typeface="Times New Roman"/>
              </a:defRPr>
            </a:lvl7pPr>
            <a:lvl8pPr marL="19050" marR="0" lvl="7" indent="0" algn="l">
              <a:lnSpc>
                <a:spcPct val="117499"/>
              </a:lnSpc>
              <a:spcBef>
                <a:spcPts val="0"/>
              </a:spcBef>
              <a:buNone/>
              <a:defRPr sz="900" b="0" i="0">
                <a:solidFill>
                  <a:schemeClr val="dk1"/>
                </a:solidFill>
                <a:latin typeface="Times New Roman"/>
                <a:ea typeface="Times New Roman"/>
                <a:cs typeface="Times New Roman"/>
                <a:sym typeface="Times New Roman"/>
              </a:defRPr>
            </a:lvl8pPr>
            <a:lvl9pPr marL="19050" marR="0" lvl="8" indent="0" algn="l">
              <a:lnSpc>
                <a:spcPct val="117499"/>
              </a:lnSpc>
              <a:spcBef>
                <a:spcPts val="0"/>
              </a:spcBef>
              <a:buNone/>
              <a:defRPr sz="900" b="0" i="0">
                <a:solidFill>
                  <a:schemeClr val="dk1"/>
                </a:solidFill>
                <a:latin typeface="Times New Roman"/>
                <a:ea typeface="Times New Roman"/>
                <a:cs typeface="Times New Roman"/>
                <a:sym typeface="Times New Roma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62047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09135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7562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17842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524987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908797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2417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1703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19475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539431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596711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991474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5539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33855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362218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242499"/>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200" b="0" i="0">
                <a:solidFill>
                  <a:srgbClr val="001F5F"/>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419426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242499"/>
                </a:solidFill>
                <a:latin typeface="Arial"/>
                <a:cs typeface="Arial"/>
              </a:defRPr>
            </a:lvl1pPr>
          </a:lstStyle>
          <a:p>
            <a:endParaRPr/>
          </a:p>
        </p:txBody>
      </p:sp>
      <p:sp>
        <p:nvSpPr>
          <p:cNvPr id="3" name="Holder 3"/>
          <p:cNvSpPr>
            <a:spLocks noGrp="1"/>
          </p:cNvSpPr>
          <p:nvPr>
            <p:ph sz="half" idx="2"/>
          </p:nvPr>
        </p:nvSpPr>
        <p:spPr>
          <a:xfrm>
            <a:off x="511387" y="1051306"/>
            <a:ext cx="5427980" cy="338554"/>
          </a:xfrm>
          <a:prstGeom prst="rect">
            <a:avLst/>
          </a:prstGeom>
        </p:spPr>
        <p:txBody>
          <a:bodyPr wrap="square" lIns="0" tIns="0" rIns="0" bIns="0">
            <a:spAutoFit/>
          </a:bodyPr>
          <a:lstStyle>
            <a:lvl1pPr>
              <a:defRPr sz="2200" b="1" i="0">
                <a:solidFill>
                  <a:srgbClr val="001F5F"/>
                </a:solidFill>
                <a:latin typeface="Arial"/>
                <a:cs typeface="Arial"/>
              </a:defRPr>
            </a:lvl1pPr>
          </a:lstStyle>
          <a:p>
            <a:endParaRPr/>
          </a:p>
        </p:txBody>
      </p:sp>
      <p:sp>
        <p:nvSpPr>
          <p:cNvPr id="4" name="Holder 4"/>
          <p:cNvSpPr>
            <a:spLocks noGrp="1"/>
          </p:cNvSpPr>
          <p:nvPr>
            <p:ph sz="half" idx="3"/>
          </p:nvPr>
        </p:nvSpPr>
        <p:spPr>
          <a:xfrm>
            <a:off x="6278880" y="1577340"/>
            <a:ext cx="5303520" cy="33855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026532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prstGeom prst="rect">
            <a:avLst/>
          </a:prstGeom>
          <a:blipFill>
            <a:blip r:embed="rId2" cstate="print"/>
            <a:stretch>
              <a:fillRect/>
            </a:stretch>
          </a:blipFill>
        </p:spPr>
        <p:txBody>
          <a:bodyPr wrap="square" lIns="0" tIns="0" rIns="0" bIns="0" rtlCol="0"/>
          <a:lstStyle/>
          <a:p>
            <a:endParaRPr sz="1800"/>
          </a:p>
        </p:txBody>
      </p:sp>
      <p:sp>
        <p:nvSpPr>
          <p:cNvPr id="2" name="Holder 2"/>
          <p:cNvSpPr>
            <a:spLocks noGrp="1"/>
          </p:cNvSpPr>
          <p:nvPr>
            <p:ph type="title"/>
          </p:nvPr>
        </p:nvSpPr>
        <p:spPr/>
        <p:txBody>
          <a:bodyPr lIns="0" tIns="0" rIns="0" bIns="0"/>
          <a:lstStyle>
            <a:lvl1pPr>
              <a:defRPr sz="3600" b="1" i="0">
                <a:solidFill>
                  <a:srgbClr val="242499"/>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158078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468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3.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9BCED0-0BB1-3255-FA7A-5EE4726E77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753791-B8D4-6F60-CB9D-6A78444B7C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58A866-CF4B-5A7F-D05C-46256924E6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FD01B6F-1281-418D-93EB-43EEE069A6F5}" type="datetimeFigureOut">
              <a:rPr lang="en-US" smtClean="0"/>
              <a:t>5/4/2026</a:t>
            </a:fld>
            <a:endParaRPr lang="en-US"/>
          </a:p>
        </p:txBody>
      </p:sp>
      <p:sp>
        <p:nvSpPr>
          <p:cNvPr id="5" name="Footer Placeholder 4">
            <a:extLst>
              <a:ext uri="{FF2B5EF4-FFF2-40B4-BE49-F238E27FC236}">
                <a16:creationId xmlns:a16="http://schemas.microsoft.com/office/drawing/2014/main" id="{80AB4B15-8D60-5DA8-EFF7-0438F0FCBE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425D8B9-C511-D00D-4161-2397B09F93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8FE1E5-D16E-48CC-98D8-8BBA1BF67E1B}" type="slidenum">
              <a:rPr lang="en-US" smtClean="0"/>
              <a:t>‹#›</a:t>
            </a:fld>
            <a:endParaRPr lang="en-US"/>
          </a:p>
        </p:txBody>
      </p:sp>
    </p:spTree>
    <p:extLst>
      <p:ext uri="{BB962C8B-B14F-4D97-AF65-F5344CB8AC3E}">
        <p14:creationId xmlns:p14="http://schemas.microsoft.com/office/powerpoint/2010/main" val="2455256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5/4/2026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3467315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C5D9F0"/>
          </a:solidFill>
        </p:spPr>
        <p:txBody>
          <a:bodyPr wrap="square" lIns="0" tIns="0" rIns="0" bIns="0" rtlCol="0"/>
          <a:lstStyle/>
          <a:p>
            <a:endParaRPr sz="1800"/>
          </a:p>
        </p:txBody>
      </p:sp>
      <p:sp>
        <p:nvSpPr>
          <p:cNvPr id="2" name="Holder 2"/>
          <p:cNvSpPr>
            <a:spLocks noGrp="1"/>
          </p:cNvSpPr>
          <p:nvPr>
            <p:ph type="title"/>
          </p:nvPr>
        </p:nvSpPr>
        <p:spPr>
          <a:xfrm>
            <a:off x="662772" y="-76352"/>
            <a:ext cx="10866457" cy="553998"/>
          </a:xfrm>
          <a:prstGeom prst="rect">
            <a:avLst/>
          </a:prstGeom>
        </p:spPr>
        <p:txBody>
          <a:bodyPr wrap="square" lIns="0" tIns="0" rIns="0" bIns="0">
            <a:spAutoFit/>
          </a:bodyPr>
          <a:lstStyle>
            <a:lvl1pPr>
              <a:defRPr sz="3600" b="1" i="0">
                <a:solidFill>
                  <a:srgbClr val="242499"/>
                </a:solidFill>
                <a:latin typeface="Arial"/>
                <a:cs typeface="Arial"/>
              </a:defRPr>
            </a:lvl1pPr>
          </a:lstStyle>
          <a:p>
            <a:endParaRPr/>
          </a:p>
        </p:txBody>
      </p:sp>
      <p:sp>
        <p:nvSpPr>
          <p:cNvPr id="3" name="Holder 3"/>
          <p:cNvSpPr>
            <a:spLocks noGrp="1"/>
          </p:cNvSpPr>
          <p:nvPr>
            <p:ph type="body" idx="1"/>
          </p:nvPr>
        </p:nvSpPr>
        <p:spPr>
          <a:xfrm>
            <a:off x="511387" y="1257047"/>
            <a:ext cx="11216640" cy="338554"/>
          </a:xfrm>
          <a:prstGeom prst="rect">
            <a:avLst/>
          </a:prstGeom>
        </p:spPr>
        <p:txBody>
          <a:bodyPr wrap="square" lIns="0" tIns="0" rIns="0" bIns="0">
            <a:spAutoFit/>
          </a:bodyPr>
          <a:lstStyle>
            <a:lvl1pPr>
              <a:defRPr sz="2200" b="0" i="0">
                <a:solidFill>
                  <a:srgbClr val="001F5F"/>
                </a:solidFill>
                <a:latin typeface="Arial"/>
                <a:cs typeface="Arial"/>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5/4/2026</a:t>
            </a:fld>
            <a:endParaRPr lang="en-US"/>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32096354"/>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5.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5.xml"/><Relationship Id="rId5" Type="http://schemas.openxmlformats.org/officeDocument/2006/relationships/image" Target="../media/image15.jp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19.jpeg"/><Relationship Id="rId7"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chart" Target="../charts/chart8.xml"/><Relationship Id="rId4" Type="http://schemas.openxmlformats.org/officeDocument/2006/relationships/chart" Target="../charts/chart7.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svg"/></Relationships>
</file>

<file path=ppt/slides/_rels/slide16.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20.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notesSlide" Target="../notesSlides/notesSlide16.xml"/><Relationship Id="rId1" Type="http://schemas.openxmlformats.org/officeDocument/2006/relationships/slideLayout" Target="../slideLayouts/slideLayout19.xml"/><Relationship Id="rId4" Type="http://schemas.openxmlformats.org/officeDocument/2006/relationships/image" Target="../media/image50.sv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3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jpeg"/><Relationship Id="rId7" Type="http://schemas.openxmlformats.org/officeDocument/2006/relationships/image" Target="../media/image7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jpeg"/></Relationships>
</file>

<file path=ppt/slides/_rels/slide3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3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2.svg"/><Relationship Id="rId7" Type="http://schemas.openxmlformats.org/officeDocument/2006/relationships/image" Target="../media/image86.svg"/><Relationship Id="rId2" Type="http://schemas.openxmlformats.org/officeDocument/2006/relationships/image" Target="../media/image81.svg"/><Relationship Id="rId1" Type="http://schemas.openxmlformats.org/officeDocument/2006/relationships/slideLayout" Target="../slideLayouts/slideLayout19.xml"/><Relationship Id="rId6" Type="http://schemas.openxmlformats.org/officeDocument/2006/relationships/image" Target="../media/image85.svg"/><Relationship Id="rId5" Type="http://schemas.openxmlformats.org/officeDocument/2006/relationships/image" Target="../media/image84.svg"/><Relationship Id="rId4" Type="http://schemas.openxmlformats.org/officeDocument/2006/relationships/image" Target="../media/image83.svg"/></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7.sv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95.jpeg"/><Relationship Id="rId5" Type="http://schemas.openxmlformats.org/officeDocument/2006/relationships/image" Target="../media/image94.jpeg"/><Relationship Id="rId10" Type="http://schemas.openxmlformats.org/officeDocument/2006/relationships/image" Target="../media/image99.jpeg"/><Relationship Id="rId4" Type="http://schemas.openxmlformats.org/officeDocument/2006/relationships/image" Target="../media/image93.jpeg"/><Relationship Id="rId9" Type="http://schemas.openxmlformats.org/officeDocument/2006/relationships/image" Target="../media/image98.jpeg"/></Relationships>
</file>

<file path=ppt/slides/_rels/slide4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svg"/><Relationship Id="rId7" Type="http://schemas.openxmlformats.org/officeDocument/2006/relationships/image" Target="../media/image107.png"/><Relationship Id="rId2" Type="http://schemas.openxmlformats.org/officeDocument/2006/relationships/image" Target="../media/image102.svg"/><Relationship Id="rId1" Type="http://schemas.openxmlformats.org/officeDocument/2006/relationships/slideLayout" Target="../slideLayouts/slideLayout1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 Id="rId9" Type="http://schemas.openxmlformats.org/officeDocument/2006/relationships/image" Target="../media/image109.png"/></Relationships>
</file>

<file path=ppt/slides/_rels/slide47.xml.rels><?xml version="1.0" encoding="UTF-8" standalone="yes"?>
<Relationships xmlns="http://schemas.openxmlformats.org/package/2006/relationships"><Relationship Id="rId26" Type="http://schemas.openxmlformats.org/officeDocument/2006/relationships/image" Target="../media/image133.png"/><Relationship Id="rId21" Type="http://schemas.openxmlformats.org/officeDocument/2006/relationships/image" Target="../media/image128.png"/><Relationship Id="rId42" Type="http://schemas.openxmlformats.org/officeDocument/2006/relationships/image" Target="../media/image149.png"/><Relationship Id="rId47" Type="http://schemas.openxmlformats.org/officeDocument/2006/relationships/image" Target="../media/image154.png"/><Relationship Id="rId63" Type="http://schemas.openxmlformats.org/officeDocument/2006/relationships/image" Target="../media/image170.png"/><Relationship Id="rId68" Type="http://schemas.openxmlformats.org/officeDocument/2006/relationships/image" Target="../media/image175.jpeg"/><Relationship Id="rId16" Type="http://schemas.openxmlformats.org/officeDocument/2006/relationships/image" Target="../media/image123.png"/><Relationship Id="rId11" Type="http://schemas.openxmlformats.org/officeDocument/2006/relationships/image" Target="../media/image118.png"/><Relationship Id="rId32" Type="http://schemas.openxmlformats.org/officeDocument/2006/relationships/image" Target="../media/image139.png"/><Relationship Id="rId37" Type="http://schemas.openxmlformats.org/officeDocument/2006/relationships/image" Target="../media/image144.png"/><Relationship Id="rId53" Type="http://schemas.openxmlformats.org/officeDocument/2006/relationships/image" Target="../media/image160.png"/><Relationship Id="rId58" Type="http://schemas.openxmlformats.org/officeDocument/2006/relationships/image" Target="../media/image165.png"/><Relationship Id="rId74" Type="http://schemas.openxmlformats.org/officeDocument/2006/relationships/image" Target="../media/image181.jpeg"/><Relationship Id="rId79" Type="http://schemas.openxmlformats.org/officeDocument/2006/relationships/image" Target="../media/image186.gif"/><Relationship Id="rId5" Type="http://schemas.openxmlformats.org/officeDocument/2006/relationships/image" Target="../media/image112.jpg"/><Relationship Id="rId61" Type="http://schemas.openxmlformats.org/officeDocument/2006/relationships/image" Target="../media/image168.png"/><Relationship Id="rId19" Type="http://schemas.openxmlformats.org/officeDocument/2006/relationships/image" Target="../media/image126.png"/><Relationship Id="rId14" Type="http://schemas.openxmlformats.org/officeDocument/2006/relationships/image" Target="../media/image121.png"/><Relationship Id="rId22" Type="http://schemas.openxmlformats.org/officeDocument/2006/relationships/image" Target="../media/image129.png"/><Relationship Id="rId27" Type="http://schemas.openxmlformats.org/officeDocument/2006/relationships/image" Target="../media/image134.png"/><Relationship Id="rId30" Type="http://schemas.openxmlformats.org/officeDocument/2006/relationships/image" Target="../media/image137.png"/><Relationship Id="rId35" Type="http://schemas.openxmlformats.org/officeDocument/2006/relationships/image" Target="../media/image142.png"/><Relationship Id="rId43" Type="http://schemas.openxmlformats.org/officeDocument/2006/relationships/image" Target="../media/image150.png"/><Relationship Id="rId48" Type="http://schemas.openxmlformats.org/officeDocument/2006/relationships/image" Target="../media/image155.png"/><Relationship Id="rId56" Type="http://schemas.openxmlformats.org/officeDocument/2006/relationships/image" Target="../media/image163.png"/><Relationship Id="rId64" Type="http://schemas.openxmlformats.org/officeDocument/2006/relationships/image" Target="../media/image171.png"/><Relationship Id="rId69" Type="http://schemas.openxmlformats.org/officeDocument/2006/relationships/image" Target="../media/image176.png"/><Relationship Id="rId77" Type="http://schemas.openxmlformats.org/officeDocument/2006/relationships/image" Target="../media/image184.png"/><Relationship Id="rId8" Type="http://schemas.openxmlformats.org/officeDocument/2006/relationships/image" Target="../media/image115.png"/><Relationship Id="rId51" Type="http://schemas.openxmlformats.org/officeDocument/2006/relationships/image" Target="../media/image158.png"/><Relationship Id="rId72" Type="http://schemas.openxmlformats.org/officeDocument/2006/relationships/image" Target="../media/image179.png"/><Relationship Id="rId80" Type="http://schemas.openxmlformats.org/officeDocument/2006/relationships/image" Target="../media/image187.png"/><Relationship Id="rId3" Type="http://schemas.openxmlformats.org/officeDocument/2006/relationships/image" Target="../media/image110.png"/><Relationship Id="rId12" Type="http://schemas.openxmlformats.org/officeDocument/2006/relationships/image" Target="../media/image119.png"/><Relationship Id="rId17" Type="http://schemas.openxmlformats.org/officeDocument/2006/relationships/image" Target="../media/image124.png"/><Relationship Id="rId25" Type="http://schemas.openxmlformats.org/officeDocument/2006/relationships/image" Target="../media/image132.png"/><Relationship Id="rId33" Type="http://schemas.openxmlformats.org/officeDocument/2006/relationships/image" Target="../media/image140.png"/><Relationship Id="rId38" Type="http://schemas.openxmlformats.org/officeDocument/2006/relationships/image" Target="../media/image145.png"/><Relationship Id="rId46" Type="http://schemas.openxmlformats.org/officeDocument/2006/relationships/image" Target="../media/image153.png"/><Relationship Id="rId59" Type="http://schemas.openxmlformats.org/officeDocument/2006/relationships/image" Target="../media/image166.png"/><Relationship Id="rId67" Type="http://schemas.openxmlformats.org/officeDocument/2006/relationships/image" Target="../media/image174.jpeg"/><Relationship Id="rId20" Type="http://schemas.openxmlformats.org/officeDocument/2006/relationships/image" Target="../media/image127.png"/><Relationship Id="rId41" Type="http://schemas.openxmlformats.org/officeDocument/2006/relationships/image" Target="../media/image148.png"/><Relationship Id="rId54" Type="http://schemas.openxmlformats.org/officeDocument/2006/relationships/image" Target="../media/image161.png"/><Relationship Id="rId62" Type="http://schemas.openxmlformats.org/officeDocument/2006/relationships/image" Target="../media/image169.png"/><Relationship Id="rId70" Type="http://schemas.openxmlformats.org/officeDocument/2006/relationships/image" Target="../media/image177.png"/><Relationship Id="rId75" Type="http://schemas.openxmlformats.org/officeDocument/2006/relationships/image" Target="../media/image182.jpeg"/><Relationship Id="rId1" Type="http://schemas.openxmlformats.org/officeDocument/2006/relationships/slideLayout" Target="../slideLayouts/slideLayout2.xml"/><Relationship Id="rId6" Type="http://schemas.openxmlformats.org/officeDocument/2006/relationships/image" Target="../media/image113.png"/><Relationship Id="rId15" Type="http://schemas.openxmlformats.org/officeDocument/2006/relationships/image" Target="../media/image122.png"/><Relationship Id="rId23" Type="http://schemas.openxmlformats.org/officeDocument/2006/relationships/image" Target="../media/image130.png"/><Relationship Id="rId28" Type="http://schemas.openxmlformats.org/officeDocument/2006/relationships/image" Target="../media/image135.png"/><Relationship Id="rId36" Type="http://schemas.openxmlformats.org/officeDocument/2006/relationships/image" Target="../media/image143.png"/><Relationship Id="rId49" Type="http://schemas.openxmlformats.org/officeDocument/2006/relationships/image" Target="../media/image156.png"/><Relationship Id="rId57" Type="http://schemas.openxmlformats.org/officeDocument/2006/relationships/image" Target="../media/image164.png"/><Relationship Id="rId10" Type="http://schemas.openxmlformats.org/officeDocument/2006/relationships/image" Target="../media/image117.png"/><Relationship Id="rId31" Type="http://schemas.openxmlformats.org/officeDocument/2006/relationships/image" Target="../media/image138.png"/><Relationship Id="rId44" Type="http://schemas.openxmlformats.org/officeDocument/2006/relationships/image" Target="../media/image151.png"/><Relationship Id="rId52" Type="http://schemas.openxmlformats.org/officeDocument/2006/relationships/image" Target="../media/image159.png"/><Relationship Id="rId60" Type="http://schemas.openxmlformats.org/officeDocument/2006/relationships/image" Target="../media/image167.png"/><Relationship Id="rId65" Type="http://schemas.openxmlformats.org/officeDocument/2006/relationships/image" Target="../media/image172.jpeg"/><Relationship Id="rId73" Type="http://schemas.openxmlformats.org/officeDocument/2006/relationships/image" Target="../media/image180.jpeg"/><Relationship Id="rId78" Type="http://schemas.openxmlformats.org/officeDocument/2006/relationships/image" Target="../media/image185.png"/><Relationship Id="rId81" Type="http://schemas.openxmlformats.org/officeDocument/2006/relationships/image" Target="../media/image188.jpeg"/><Relationship Id="rId4" Type="http://schemas.openxmlformats.org/officeDocument/2006/relationships/image" Target="../media/image111.png"/><Relationship Id="rId9" Type="http://schemas.openxmlformats.org/officeDocument/2006/relationships/image" Target="../media/image116.png"/><Relationship Id="rId13" Type="http://schemas.openxmlformats.org/officeDocument/2006/relationships/image" Target="../media/image120.png"/><Relationship Id="rId18" Type="http://schemas.openxmlformats.org/officeDocument/2006/relationships/image" Target="../media/image125.png"/><Relationship Id="rId39" Type="http://schemas.openxmlformats.org/officeDocument/2006/relationships/image" Target="../media/image146.jpg"/><Relationship Id="rId34" Type="http://schemas.openxmlformats.org/officeDocument/2006/relationships/image" Target="../media/image141.png"/><Relationship Id="rId50" Type="http://schemas.openxmlformats.org/officeDocument/2006/relationships/image" Target="../media/image157.png"/><Relationship Id="rId55" Type="http://schemas.openxmlformats.org/officeDocument/2006/relationships/image" Target="../media/image162.png"/><Relationship Id="rId76" Type="http://schemas.openxmlformats.org/officeDocument/2006/relationships/image" Target="../media/image183.png"/><Relationship Id="rId7" Type="http://schemas.openxmlformats.org/officeDocument/2006/relationships/image" Target="../media/image114.png"/><Relationship Id="rId71" Type="http://schemas.openxmlformats.org/officeDocument/2006/relationships/image" Target="../media/image178.png"/><Relationship Id="rId2" Type="http://schemas.openxmlformats.org/officeDocument/2006/relationships/notesSlide" Target="../notesSlides/notesSlide24.xml"/><Relationship Id="rId29" Type="http://schemas.openxmlformats.org/officeDocument/2006/relationships/image" Target="../media/image136.png"/><Relationship Id="rId24" Type="http://schemas.openxmlformats.org/officeDocument/2006/relationships/image" Target="../media/image131.png"/><Relationship Id="rId40" Type="http://schemas.openxmlformats.org/officeDocument/2006/relationships/image" Target="../media/image147.png"/><Relationship Id="rId45" Type="http://schemas.openxmlformats.org/officeDocument/2006/relationships/image" Target="../media/image152.png"/><Relationship Id="rId66" Type="http://schemas.openxmlformats.org/officeDocument/2006/relationships/image" Target="../media/image17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8" Type="http://schemas.openxmlformats.org/officeDocument/2006/relationships/image" Target="../media/image195.png"/><Relationship Id="rId3" Type="http://schemas.openxmlformats.org/officeDocument/2006/relationships/image" Target="../media/image192.png"/><Relationship Id="rId7" Type="http://schemas.openxmlformats.org/officeDocument/2006/relationships/hyperlink" Target="https://www.facebook.com/Viet-Nam-Trade-Office-to-Belgium-EU-and-Luxembourg-622268075064456/" TargetMode="External"/><Relationship Id="rId12" Type="http://schemas.openxmlformats.org/officeDocument/2006/relationships/image" Target="../media/image198.png"/><Relationship Id="rId2" Type="http://schemas.openxmlformats.org/officeDocument/2006/relationships/notesSlide" Target="../notesSlides/notesSlide25.xml"/><Relationship Id="rId1" Type="http://schemas.openxmlformats.org/officeDocument/2006/relationships/slideLayout" Target="../slideLayouts/slideLayout28.xml"/><Relationship Id="rId6" Type="http://schemas.openxmlformats.org/officeDocument/2006/relationships/hyperlink" Target="mailto:BE@moit.gov.vn" TargetMode="External"/><Relationship Id="rId11" Type="http://schemas.openxmlformats.org/officeDocument/2006/relationships/hyperlink" Target="https://www.cbi.eu/disclaimer/" TargetMode="External"/><Relationship Id="rId5" Type="http://schemas.openxmlformats.org/officeDocument/2006/relationships/image" Target="../media/image194.png"/><Relationship Id="rId10" Type="http://schemas.openxmlformats.org/officeDocument/2006/relationships/image" Target="../media/image197.png"/><Relationship Id="rId4" Type="http://schemas.openxmlformats.org/officeDocument/2006/relationships/image" Target="../media/image193.png"/><Relationship Id="rId9" Type="http://schemas.openxmlformats.org/officeDocument/2006/relationships/image" Target="../media/image19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496300" y="1601470"/>
            <a:ext cx="1524000" cy="1522095"/>
          </a:xfrm>
          <a:custGeom>
            <a:avLst/>
            <a:gdLst/>
            <a:ahLst/>
            <a:cxnLst/>
            <a:rect l="l" t="t" r="r" b="b"/>
            <a:pathLst>
              <a:path w="1524000" h="1522095">
                <a:moveTo>
                  <a:pt x="762000" y="0"/>
                </a:moveTo>
                <a:lnTo>
                  <a:pt x="713740" y="1269"/>
                </a:lnTo>
                <a:lnTo>
                  <a:pt x="666115" y="5714"/>
                </a:lnTo>
                <a:lnTo>
                  <a:pt x="619759" y="13334"/>
                </a:lnTo>
                <a:lnTo>
                  <a:pt x="574675" y="22859"/>
                </a:lnTo>
                <a:lnTo>
                  <a:pt x="529590" y="35559"/>
                </a:lnTo>
                <a:lnTo>
                  <a:pt x="486409" y="51434"/>
                </a:lnTo>
                <a:lnTo>
                  <a:pt x="444500" y="68579"/>
                </a:lnTo>
                <a:lnTo>
                  <a:pt x="403859" y="88900"/>
                </a:lnTo>
                <a:lnTo>
                  <a:pt x="364490" y="111759"/>
                </a:lnTo>
                <a:lnTo>
                  <a:pt x="326390" y="136525"/>
                </a:lnTo>
                <a:lnTo>
                  <a:pt x="290195" y="163194"/>
                </a:lnTo>
                <a:lnTo>
                  <a:pt x="255904" y="191769"/>
                </a:lnTo>
                <a:lnTo>
                  <a:pt x="222884" y="222884"/>
                </a:lnTo>
                <a:lnTo>
                  <a:pt x="192404" y="255269"/>
                </a:lnTo>
                <a:lnTo>
                  <a:pt x="163195" y="290194"/>
                </a:lnTo>
                <a:lnTo>
                  <a:pt x="136525" y="326389"/>
                </a:lnTo>
                <a:lnTo>
                  <a:pt x="111759" y="363854"/>
                </a:lnTo>
                <a:lnTo>
                  <a:pt x="89534" y="403225"/>
                </a:lnTo>
                <a:lnTo>
                  <a:pt x="69215" y="443864"/>
                </a:lnTo>
                <a:lnTo>
                  <a:pt x="51434" y="485775"/>
                </a:lnTo>
                <a:lnTo>
                  <a:pt x="36195" y="528954"/>
                </a:lnTo>
                <a:lnTo>
                  <a:pt x="23495" y="573404"/>
                </a:lnTo>
                <a:lnTo>
                  <a:pt x="13334" y="619125"/>
                </a:lnTo>
                <a:lnTo>
                  <a:pt x="5715" y="665479"/>
                </a:lnTo>
                <a:lnTo>
                  <a:pt x="1270" y="713104"/>
                </a:lnTo>
                <a:lnTo>
                  <a:pt x="0" y="761364"/>
                </a:lnTo>
                <a:lnTo>
                  <a:pt x="1270" y="808989"/>
                </a:lnTo>
                <a:lnTo>
                  <a:pt x="5715" y="856614"/>
                </a:lnTo>
                <a:lnTo>
                  <a:pt x="13334" y="902969"/>
                </a:lnTo>
                <a:lnTo>
                  <a:pt x="23495" y="948689"/>
                </a:lnTo>
                <a:lnTo>
                  <a:pt x="36195" y="993139"/>
                </a:lnTo>
                <a:lnTo>
                  <a:pt x="51434" y="1036319"/>
                </a:lnTo>
                <a:lnTo>
                  <a:pt x="69215" y="1078229"/>
                </a:lnTo>
                <a:lnTo>
                  <a:pt x="89534" y="1118869"/>
                </a:lnTo>
                <a:lnTo>
                  <a:pt x="111759" y="1158239"/>
                </a:lnTo>
                <a:lnTo>
                  <a:pt x="136525" y="1195704"/>
                </a:lnTo>
                <a:lnTo>
                  <a:pt x="163195" y="1231900"/>
                </a:lnTo>
                <a:lnTo>
                  <a:pt x="192404" y="1266825"/>
                </a:lnTo>
                <a:lnTo>
                  <a:pt x="222884" y="1299209"/>
                </a:lnTo>
                <a:lnTo>
                  <a:pt x="255904" y="1330325"/>
                </a:lnTo>
                <a:lnTo>
                  <a:pt x="290195" y="1358900"/>
                </a:lnTo>
                <a:lnTo>
                  <a:pt x="326390" y="1386204"/>
                </a:lnTo>
                <a:lnTo>
                  <a:pt x="364490" y="1410969"/>
                </a:lnTo>
                <a:lnTo>
                  <a:pt x="403859" y="1433194"/>
                </a:lnTo>
                <a:lnTo>
                  <a:pt x="444500" y="1453514"/>
                </a:lnTo>
                <a:lnTo>
                  <a:pt x="486409" y="1471294"/>
                </a:lnTo>
                <a:lnTo>
                  <a:pt x="529590" y="1486534"/>
                </a:lnTo>
                <a:lnTo>
                  <a:pt x="574675" y="1499234"/>
                </a:lnTo>
                <a:lnTo>
                  <a:pt x="619759" y="1509394"/>
                </a:lnTo>
                <a:lnTo>
                  <a:pt x="666115" y="1516379"/>
                </a:lnTo>
                <a:lnTo>
                  <a:pt x="713740" y="1520825"/>
                </a:lnTo>
                <a:lnTo>
                  <a:pt x="762000" y="1522094"/>
                </a:lnTo>
                <a:lnTo>
                  <a:pt x="810259" y="1520825"/>
                </a:lnTo>
                <a:lnTo>
                  <a:pt x="857884" y="1516379"/>
                </a:lnTo>
                <a:lnTo>
                  <a:pt x="904240" y="1509394"/>
                </a:lnTo>
                <a:lnTo>
                  <a:pt x="949325" y="1499234"/>
                </a:lnTo>
                <a:lnTo>
                  <a:pt x="994409" y="1486534"/>
                </a:lnTo>
                <a:lnTo>
                  <a:pt x="1037590" y="1471294"/>
                </a:lnTo>
                <a:lnTo>
                  <a:pt x="1079500" y="1453514"/>
                </a:lnTo>
                <a:lnTo>
                  <a:pt x="1120140" y="1433194"/>
                </a:lnTo>
                <a:lnTo>
                  <a:pt x="1159509" y="1410969"/>
                </a:lnTo>
                <a:lnTo>
                  <a:pt x="1197609" y="1386204"/>
                </a:lnTo>
                <a:lnTo>
                  <a:pt x="1233804" y="1358900"/>
                </a:lnTo>
                <a:lnTo>
                  <a:pt x="1268095" y="1330325"/>
                </a:lnTo>
                <a:lnTo>
                  <a:pt x="1301115" y="1299209"/>
                </a:lnTo>
                <a:lnTo>
                  <a:pt x="1331595" y="1266825"/>
                </a:lnTo>
                <a:lnTo>
                  <a:pt x="1360804" y="1231900"/>
                </a:lnTo>
                <a:lnTo>
                  <a:pt x="1387475" y="1195704"/>
                </a:lnTo>
                <a:lnTo>
                  <a:pt x="1412240" y="1158239"/>
                </a:lnTo>
                <a:lnTo>
                  <a:pt x="1434465" y="1118869"/>
                </a:lnTo>
                <a:lnTo>
                  <a:pt x="1454784" y="1078229"/>
                </a:lnTo>
                <a:lnTo>
                  <a:pt x="1472565" y="1036319"/>
                </a:lnTo>
                <a:lnTo>
                  <a:pt x="1487804" y="993139"/>
                </a:lnTo>
                <a:lnTo>
                  <a:pt x="1500504" y="948689"/>
                </a:lnTo>
                <a:lnTo>
                  <a:pt x="1510665" y="902969"/>
                </a:lnTo>
                <a:lnTo>
                  <a:pt x="1518284" y="856614"/>
                </a:lnTo>
                <a:lnTo>
                  <a:pt x="1522729" y="808989"/>
                </a:lnTo>
                <a:lnTo>
                  <a:pt x="1524000" y="761364"/>
                </a:lnTo>
                <a:lnTo>
                  <a:pt x="1522729" y="713104"/>
                </a:lnTo>
                <a:lnTo>
                  <a:pt x="1518284" y="665479"/>
                </a:lnTo>
                <a:lnTo>
                  <a:pt x="1510665" y="619125"/>
                </a:lnTo>
                <a:lnTo>
                  <a:pt x="1500504" y="573404"/>
                </a:lnTo>
                <a:lnTo>
                  <a:pt x="1487804" y="528954"/>
                </a:lnTo>
                <a:lnTo>
                  <a:pt x="1472565" y="485775"/>
                </a:lnTo>
                <a:lnTo>
                  <a:pt x="1454784" y="443864"/>
                </a:lnTo>
                <a:lnTo>
                  <a:pt x="1434465" y="403225"/>
                </a:lnTo>
                <a:lnTo>
                  <a:pt x="1412240" y="363854"/>
                </a:lnTo>
                <a:lnTo>
                  <a:pt x="1387475" y="326389"/>
                </a:lnTo>
                <a:lnTo>
                  <a:pt x="1360804" y="290194"/>
                </a:lnTo>
                <a:lnTo>
                  <a:pt x="1331595" y="255269"/>
                </a:lnTo>
                <a:lnTo>
                  <a:pt x="1301115" y="222884"/>
                </a:lnTo>
                <a:lnTo>
                  <a:pt x="1268095" y="191769"/>
                </a:lnTo>
                <a:lnTo>
                  <a:pt x="1233804" y="163194"/>
                </a:lnTo>
                <a:lnTo>
                  <a:pt x="1197609" y="136525"/>
                </a:lnTo>
                <a:lnTo>
                  <a:pt x="1159509" y="111759"/>
                </a:lnTo>
                <a:lnTo>
                  <a:pt x="1120140" y="88900"/>
                </a:lnTo>
                <a:lnTo>
                  <a:pt x="1079500" y="68579"/>
                </a:lnTo>
                <a:lnTo>
                  <a:pt x="1037590" y="51434"/>
                </a:lnTo>
                <a:lnTo>
                  <a:pt x="994409" y="35559"/>
                </a:lnTo>
                <a:lnTo>
                  <a:pt x="949325" y="22859"/>
                </a:lnTo>
                <a:lnTo>
                  <a:pt x="904240" y="13334"/>
                </a:lnTo>
                <a:lnTo>
                  <a:pt x="857884" y="5714"/>
                </a:lnTo>
                <a:lnTo>
                  <a:pt x="810259" y="1269"/>
                </a:lnTo>
                <a:lnTo>
                  <a:pt x="762000" y="0"/>
                </a:lnTo>
                <a:close/>
              </a:path>
            </a:pathLst>
          </a:custGeom>
          <a:solidFill>
            <a:srgbClr val="D9D6EB"/>
          </a:solidFill>
        </p:spPr>
        <p:txBody>
          <a:bodyPr wrap="square" lIns="0" tIns="0" rIns="0" bIns="0" rtlCol="0"/>
          <a:lstStyle/>
          <a:p>
            <a:endParaRPr>
              <a:solidFill>
                <a:prstClr val="black"/>
              </a:solidFill>
              <a:latin typeface="Calibri"/>
            </a:endParaRPr>
          </a:p>
        </p:txBody>
      </p:sp>
      <p:sp>
        <p:nvSpPr>
          <p:cNvPr id="3" name="object 3"/>
          <p:cNvSpPr/>
          <p:nvPr/>
        </p:nvSpPr>
        <p:spPr>
          <a:xfrm>
            <a:off x="6704329" y="1601470"/>
            <a:ext cx="1525270" cy="1522095"/>
          </a:xfrm>
          <a:custGeom>
            <a:avLst/>
            <a:gdLst/>
            <a:ahLst/>
            <a:cxnLst/>
            <a:rect l="l" t="t" r="r" b="b"/>
            <a:pathLst>
              <a:path w="1525270" h="1522095">
                <a:moveTo>
                  <a:pt x="762635" y="0"/>
                </a:moveTo>
                <a:lnTo>
                  <a:pt x="714375" y="1269"/>
                </a:lnTo>
                <a:lnTo>
                  <a:pt x="666750" y="5714"/>
                </a:lnTo>
                <a:lnTo>
                  <a:pt x="620395" y="13334"/>
                </a:lnTo>
                <a:lnTo>
                  <a:pt x="574675" y="22859"/>
                </a:lnTo>
                <a:lnTo>
                  <a:pt x="530225" y="35559"/>
                </a:lnTo>
                <a:lnTo>
                  <a:pt x="487045" y="51434"/>
                </a:lnTo>
                <a:lnTo>
                  <a:pt x="444500" y="68579"/>
                </a:lnTo>
                <a:lnTo>
                  <a:pt x="403860" y="88900"/>
                </a:lnTo>
                <a:lnTo>
                  <a:pt x="364490" y="111759"/>
                </a:lnTo>
                <a:lnTo>
                  <a:pt x="327025" y="136525"/>
                </a:lnTo>
                <a:lnTo>
                  <a:pt x="290195" y="163194"/>
                </a:lnTo>
                <a:lnTo>
                  <a:pt x="255905" y="191769"/>
                </a:lnTo>
                <a:lnTo>
                  <a:pt x="222885" y="222884"/>
                </a:lnTo>
                <a:lnTo>
                  <a:pt x="192405" y="255269"/>
                </a:lnTo>
                <a:lnTo>
                  <a:pt x="163195" y="290194"/>
                </a:lnTo>
                <a:lnTo>
                  <a:pt x="136525" y="326389"/>
                </a:lnTo>
                <a:lnTo>
                  <a:pt x="111760" y="363854"/>
                </a:lnTo>
                <a:lnTo>
                  <a:pt x="88900" y="403225"/>
                </a:lnTo>
                <a:lnTo>
                  <a:pt x="69215" y="443864"/>
                </a:lnTo>
                <a:lnTo>
                  <a:pt x="50800" y="485775"/>
                </a:lnTo>
                <a:lnTo>
                  <a:pt x="35560" y="528954"/>
                </a:lnTo>
                <a:lnTo>
                  <a:pt x="22860" y="573404"/>
                </a:lnTo>
                <a:lnTo>
                  <a:pt x="12700" y="619125"/>
                </a:lnTo>
                <a:lnTo>
                  <a:pt x="5715" y="665479"/>
                </a:lnTo>
                <a:lnTo>
                  <a:pt x="1270" y="713104"/>
                </a:lnTo>
                <a:lnTo>
                  <a:pt x="0" y="761364"/>
                </a:lnTo>
                <a:lnTo>
                  <a:pt x="1270" y="808989"/>
                </a:lnTo>
                <a:lnTo>
                  <a:pt x="5715" y="856614"/>
                </a:lnTo>
                <a:lnTo>
                  <a:pt x="12700" y="902969"/>
                </a:lnTo>
                <a:lnTo>
                  <a:pt x="22860" y="948689"/>
                </a:lnTo>
                <a:lnTo>
                  <a:pt x="35560" y="993139"/>
                </a:lnTo>
                <a:lnTo>
                  <a:pt x="50800" y="1036319"/>
                </a:lnTo>
                <a:lnTo>
                  <a:pt x="69215" y="1078229"/>
                </a:lnTo>
                <a:lnTo>
                  <a:pt x="88900" y="1118869"/>
                </a:lnTo>
                <a:lnTo>
                  <a:pt x="111760" y="1158239"/>
                </a:lnTo>
                <a:lnTo>
                  <a:pt x="136525" y="1195704"/>
                </a:lnTo>
                <a:lnTo>
                  <a:pt x="163195" y="1231900"/>
                </a:lnTo>
                <a:lnTo>
                  <a:pt x="192405" y="1266825"/>
                </a:lnTo>
                <a:lnTo>
                  <a:pt x="222885" y="1299209"/>
                </a:lnTo>
                <a:lnTo>
                  <a:pt x="255905" y="1330325"/>
                </a:lnTo>
                <a:lnTo>
                  <a:pt x="290195" y="1358900"/>
                </a:lnTo>
                <a:lnTo>
                  <a:pt x="327025" y="1386204"/>
                </a:lnTo>
                <a:lnTo>
                  <a:pt x="364490" y="1410969"/>
                </a:lnTo>
                <a:lnTo>
                  <a:pt x="403860" y="1433194"/>
                </a:lnTo>
                <a:lnTo>
                  <a:pt x="444500" y="1453514"/>
                </a:lnTo>
                <a:lnTo>
                  <a:pt x="487045" y="1471294"/>
                </a:lnTo>
                <a:lnTo>
                  <a:pt x="530225" y="1486534"/>
                </a:lnTo>
                <a:lnTo>
                  <a:pt x="574675" y="1499234"/>
                </a:lnTo>
                <a:lnTo>
                  <a:pt x="620395" y="1509394"/>
                </a:lnTo>
                <a:lnTo>
                  <a:pt x="666750" y="1516379"/>
                </a:lnTo>
                <a:lnTo>
                  <a:pt x="714375" y="1520825"/>
                </a:lnTo>
                <a:lnTo>
                  <a:pt x="762635" y="1522094"/>
                </a:lnTo>
                <a:lnTo>
                  <a:pt x="810895" y="1520825"/>
                </a:lnTo>
                <a:lnTo>
                  <a:pt x="857885" y="1516379"/>
                </a:lnTo>
                <a:lnTo>
                  <a:pt x="904875" y="1509394"/>
                </a:lnTo>
                <a:lnTo>
                  <a:pt x="950595" y="1499234"/>
                </a:lnTo>
                <a:lnTo>
                  <a:pt x="995045" y="1486534"/>
                </a:lnTo>
                <a:lnTo>
                  <a:pt x="1038225" y="1471294"/>
                </a:lnTo>
                <a:lnTo>
                  <a:pt x="1080135" y="1453514"/>
                </a:lnTo>
                <a:lnTo>
                  <a:pt x="1120775" y="1433194"/>
                </a:lnTo>
                <a:lnTo>
                  <a:pt x="1160145" y="1410969"/>
                </a:lnTo>
                <a:lnTo>
                  <a:pt x="1198245" y="1386204"/>
                </a:lnTo>
                <a:lnTo>
                  <a:pt x="1234440" y="1358900"/>
                </a:lnTo>
                <a:lnTo>
                  <a:pt x="1269365" y="1330325"/>
                </a:lnTo>
                <a:lnTo>
                  <a:pt x="1301750" y="1299209"/>
                </a:lnTo>
                <a:lnTo>
                  <a:pt x="1332865" y="1266825"/>
                </a:lnTo>
                <a:lnTo>
                  <a:pt x="1361440" y="1231900"/>
                </a:lnTo>
                <a:lnTo>
                  <a:pt x="1388745" y="1195704"/>
                </a:lnTo>
                <a:lnTo>
                  <a:pt x="1413510" y="1158239"/>
                </a:lnTo>
                <a:lnTo>
                  <a:pt x="1435735" y="1118869"/>
                </a:lnTo>
                <a:lnTo>
                  <a:pt x="1456054" y="1078229"/>
                </a:lnTo>
                <a:lnTo>
                  <a:pt x="1473835" y="1036319"/>
                </a:lnTo>
                <a:lnTo>
                  <a:pt x="1489075" y="993139"/>
                </a:lnTo>
                <a:lnTo>
                  <a:pt x="1501775" y="948689"/>
                </a:lnTo>
                <a:lnTo>
                  <a:pt x="1511935" y="902969"/>
                </a:lnTo>
                <a:lnTo>
                  <a:pt x="1519554" y="856614"/>
                </a:lnTo>
                <a:lnTo>
                  <a:pt x="1524000" y="808989"/>
                </a:lnTo>
                <a:lnTo>
                  <a:pt x="1525270" y="761364"/>
                </a:lnTo>
                <a:lnTo>
                  <a:pt x="1524000" y="713104"/>
                </a:lnTo>
                <a:lnTo>
                  <a:pt x="1519554" y="665479"/>
                </a:lnTo>
                <a:lnTo>
                  <a:pt x="1511935" y="619125"/>
                </a:lnTo>
                <a:lnTo>
                  <a:pt x="1501775" y="573404"/>
                </a:lnTo>
                <a:lnTo>
                  <a:pt x="1489075" y="528954"/>
                </a:lnTo>
                <a:lnTo>
                  <a:pt x="1473835" y="485775"/>
                </a:lnTo>
                <a:lnTo>
                  <a:pt x="1456054" y="443864"/>
                </a:lnTo>
                <a:lnTo>
                  <a:pt x="1435735" y="403225"/>
                </a:lnTo>
                <a:lnTo>
                  <a:pt x="1413510" y="363854"/>
                </a:lnTo>
                <a:lnTo>
                  <a:pt x="1388745" y="326389"/>
                </a:lnTo>
                <a:lnTo>
                  <a:pt x="1361440" y="290194"/>
                </a:lnTo>
                <a:lnTo>
                  <a:pt x="1332865" y="255269"/>
                </a:lnTo>
                <a:lnTo>
                  <a:pt x="1301750" y="222884"/>
                </a:lnTo>
                <a:lnTo>
                  <a:pt x="1269365" y="191769"/>
                </a:lnTo>
                <a:lnTo>
                  <a:pt x="1234440" y="163194"/>
                </a:lnTo>
                <a:lnTo>
                  <a:pt x="1198245" y="136525"/>
                </a:lnTo>
                <a:lnTo>
                  <a:pt x="1160145" y="111759"/>
                </a:lnTo>
                <a:lnTo>
                  <a:pt x="1120775" y="88900"/>
                </a:lnTo>
                <a:lnTo>
                  <a:pt x="1080135" y="68579"/>
                </a:lnTo>
                <a:lnTo>
                  <a:pt x="1038225" y="51434"/>
                </a:lnTo>
                <a:lnTo>
                  <a:pt x="995045" y="35559"/>
                </a:lnTo>
                <a:lnTo>
                  <a:pt x="950595" y="22859"/>
                </a:lnTo>
                <a:lnTo>
                  <a:pt x="904875" y="13334"/>
                </a:lnTo>
                <a:lnTo>
                  <a:pt x="857885" y="5714"/>
                </a:lnTo>
                <a:lnTo>
                  <a:pt x="810895" y="1269"/>
                </a:lnTo>
                <a:lnTo>
                  <a:pt x="762635" y="0"/>
                </a:lnTo>
                <a:close/>
              </a:path>
            </a:pathLst>
          </a:custGeom>
          <a:solidFill>
            <a:srgbClr val="D9D6EB"/>
          </a:solidFill>
        </p:spPr>
        <p:txBody>
          <a:bodyPr wrap="square" lIns="0" tIns="0" rIns="0" bIns="0" rtlCol="0"/>
          <a:lstStyle/>
          <a:p>
            <a:endParaRPr>
              <a:solidFill>
                <a:prstClr val="black"/>
              </a:solidFill>
              <a:latin typeface="Calibri"/>
            </a:endParaRPr>
          </a:p>
        </p:txBody>
      </p:sp>
      <p:sp>
        <p:nvSpPr>
          <p:cNvPr id="4" name="object 4"/>
          <p:cNvSpPr/>
          <p:nvPr/>
        </p:nvSpPr>
        <p:spPr>
          <a:xfrm>
            <a:off x="4914265" y="1602105"/>
            <a:ext cx="1525270" cy="1522730"/>
          </a:xfrm>
          <a:custGeom>
            <a:avLst/>
            <a:gdLst/>
            <a:ahLst/>
            <a:cxnLst/>
            <a:rect l="l" t="t" r="r" b="b"/>
            <a:pathLst>
              <a:path w="1525270" h="1522730">
                <a:moveTo>
                  <a:pt x="1525270" y="761365"/>
                </a:moveTo>
                <a:lnTo>
                  <a:pt x="1524000" y="713105"/>
                </a:lnTo>
                <a:lnTo>
                  <a:pt x="1519555" y="665480"/>
                </a:lnTo>
                <a:lnTo>
                  <a:pt x="1511935" y="619125"/>
                </a:lnTo>
                <a:lnTo>
                  <a:pt x="1502410" y="574040"/>
                </a:lnTo>
                <a:lnTo>
                  <a:pt x="1489075" y="529590"/>
                </a:lnTo>
                <a:lnTo>
                  <a:pt x="1473835" y="486410"/>
                </a:lnTo>
                <a:lnTo>
                  <a:pt x="1456055" y="443865"/>
                </a:lnTo>
                <a:lnTo>
                  <a:pt x="1435735" y="403225"/>
                </a:lnTo>
                <a:lnTo>
                  <a:pt x="1413510" y="363855"/>
                </a:lnTo>
                <a:lnTo>
                  <a:pt x="1388745" y="326390"/>
                </a:lnTo>
                <a:lnTo>
                  <a:pt x="1362075" y="290195"/>
                </a:lnTo>
                <a:lnTo>
                  <a:pt x="1332864" y="255905"/>
                </a:lnTo>
                <a:lnTo>
                  <a:pt x="1301750" y="222885"/>
                </a:lnTo>
                <a:lnTo>
                  <a:pt x="1269364" y="192405"/>
                </a:lnTo>
                <a:lnTo>
                  <a:pt x="1234439" y="163195"/>
                </a:lnTo>
                <a:lnTo>
                  <a:pt x="1198245" y="136525"/>
                </a:lnTo>
                <a:lnTo>
                  <a:pt x="1160780" y="111760"/>
                </a:lnTo>
                <a:lnTo>
                  <a:pt x="1121410" y="88900"/>
                </a:lnTo>
                <a:lnTo>
                  <a:pt x="1080135" y="69215"/>
                </a:lnTo>
                <a:lnTo>
                  <a:pt x="1038225" y="51435"/>
                </a:lnTo>
                <a:lnTo>
                  <a:pt x="995045" y="36195"/>
                </a:lnTo>
                <a:lnTo>
                  <a:pt x="950595" y="23495"/>
                </a:lnTo>
                <a:lnTo>
                  <a:pt x="904875" y="13335"/>
                </a:lnTo>
                <a:lnTo>
                  <a:pt x="858520" y="5715"/>
                </a:lnTo>
                <a:lnTo>
                  <a:pt x="810895" y="1270"/>
                </a:lnTo>
                <a:lnTo>
                  <a:pt x="762635" y="0"/>
                </a:lnTo>
                <a:lnTo>
                  <a:pt x="714375" y="1270"/>
                </a:lnTo>
                <a:lnTo>
                  <a:pt x="666750" y="5715"/>
                </a:lnTo>
                <a:lnTo>
                  <a:pt x="620395" y="13335"/>
                </a:lnTo>
                <a:lnTo>
                  <a:pt x="574675" y="23495"/>
                </a:lnTo>
                <a:lnTo>
                  <a:pt x="530225" y="36195"/>
                </a:lnTo>
                <a:lnTo>
                  <a:pt x="487045" y="51435"/>
                </a:lnTo>
                <a:lnTo>
                  <a:pt x="445135" y="69215"/>
                </a:lnTo>
                <a:lnTo>
                  <a:pt x="403860" y="88900"/>
                </a:lnTo>
                <a:lnTo>
                  <a:pt x="364489" y="111760"/>
                </a:lnTo>
                <a:lnTo>
                  <a:pt x="327025" y="136525"/>
                </a:lnTo>
                <a:lnTo>
                  <a:pt x="290830" y="163195"/>
                </a:lnTo>
                <a:lnTo>
                  <a:pt x="255905" y="192405"/>
                </a:lnTo>
                <a:lnTo>
                  <a:pt x="223520" y="222885"/>
                </a:lnTo>
                <a:lnTo>
                  <a:pt x="192405" y="255905"/>
                </a:lnTo>
                <a:lnTo>
                  <a:pt x="163195" y="290195"/>
                </a:lnTo>
                <a:lnTo>
                  <a:pt x="136525" y="326390"/>
                </a:lnTo>
                <a:lnTo>
                  <a:pt x="111760" y="363855"/>
                </a:lnTo>
                <a:lnTo>
                  <a:pt x="89535" y="403225"/>
                </a:lnTo>
                <a:lnTo>
                  <a:pt x="69214" y="443865"/>
                </a:lnTo>
                <a:lnTo>
                  <a:pt x="51435" y="486410"/>
                </a:lnTo>
                <a:lnTo>
                  <a:pt x="36195" y="529590"/>
                </a:lnTo>
                <a:lnTo>
                  <a:pt x="22860" y="574040"/>
                </a:lnTo>
                <a:lnTo>
                  <a:pt x="13335" y="619125"/>
                </a:lnTo>
                <a:lnTo>
                  <a:pt x="5714" y="665480"/>
                </a:lnTo>
                <a:lnTo>
                  <a:pt x="1270" y="713105"/>
                </a:lnTo>
                <a:lnTo>
                  <a:pt x="0" y="761365"/>
                </a:lnTo>
                <a:lnTo>
                  <a:pt x="1270" y="809625"/>
                </a:lnTo>
                <a:lnTo>
                  <a:pt x="5714" y="856615"/>
                </a:lnTo>
                <a:lnTo>
                  <a:pt x="13335" y="902970"/>
                </a:lnTo>
                <a:lnTo>
                  <a:pt x="22860" y="948690"/>
                </a:lnTo>
                <a:lnTo>
                  <a:pt x="36195" y="993140"/>
                </a:lnTo>
                <a:lnTo>
                  <a:pt x="51435" y="1036320"/>
                </a:lnTo>
                <a:lnTo>
                  <a:pt x="69214" y="1078230"/>
                </a:lnTo>
                <a:lnTo>
                  <a:pt x="89535" y="1118870"/>
                </a:lnTo>
                <a:lnTo>
                  <a:pt x="111760" y="1158240"/>
                </a:lnTo>
                <a:lnTo>
                  <a:pt x="136525" y="1196340"/>
                </a:lnTo>
                <a:lnTo>
                  <a:pt x="163195" y="1232535"/>
                </a:lnTo>
                <a:lnTo>
                  <a:pt x="192405" y="1266825"/>
                </a:lnTo>
                <a:lnTo>
                  <a:pt x="223520" y="1299210"/>
                </a:lnTo>
                <a:lnTo>
                  <a:pt x="255905" y="1330325"/>
                </a:lnTo>
                <a:lnTo>
                  <a:pt x="290830" y="1359535"/>
                </a:lnTo>
                <a:lnTo>
                  <a:pt x="327025" y="1386205"/>
                </a:lnTo>
                <a:lnTo>
                  <a:pt x="364489" y="1410970"/>
                </a:lnTo>
                <a:lnTo>
                  <a:pt x="403860" y="1433195"/>
                </a:lnTo>
                <a:lnTo>
                  <a:pt x="445135" y="1453515"/>
                </a:lnTo>
                <a:lnTo>
                  <a:pt x="487045" y="1471295"/>
                </a:lnTo>
                <a:lnTo>
                  <a:pt x="530225" y="1486535"/>
                </a:lnTo>
                <a:lnTo>
                  <a:pt x="574675" y="1499235"/>
                </a:lnTo>
                <a:lnTo>
                  <a:pt x="620395" y="1509395"/>
                </a:lnTo>
                <a:lnTo>
                  <a:pt x="666750" y="1516380"/>
                </a:lnTo>
                <a:lnTo>
                  <a:pt x="714375" y="1520825"/>
                </a:lnTo>
                <a:lnTo>
                  <a:pt x="762635" y="1522730"/>
                </a:lnTo>
                <a:lnTo>
                  <a:pt x="810895" y="1520825"/>
                </a:lnTo>
                <a:lnTo>
                  <a:pt x="858520" y="1516380"/>
                </a:lnTo>
                <a:lnTo>
                  <a:pt x="904875" y="1509395"/>
                </a:lnTo>
                <a:lnTo>
                  <a:pt x="950595" y="1499235"/>
                </a:lnTo>
                <a:lnTo>
                  <a:pt x="995045" y="1486535"/>
                </a:lnTo>
                <a:lnTo>
                  <a:pt x="1038225" y="1471295"/>
                </a:lnTo>
                <a:lnTo>
                  <a:pt x="1080135" y="1453515"/>
                </a:lnTo>
                <a:lnTo>
                  <a:pt x="1121410" y="1433195"/>
                </a:lnTo>
                <a:lnTo>
                  <a:pt x="1160780" y="1410970"/>
                </a:lnTo>
                <a:lnTo>
                  <a:pt x="1198245" y="1386205"/>
                </a:lnTo>
                <a:lnTo>
                  <a:pt x="1234439" y="1359535"/>
                </a:lnTo>
                <a:lnTo>
                  <a:pt x="1269364" y="1330325"/>
                </a:lnTo>
                <a:lnTo>
                  <a:pt x="1301750" y="1299210"/>
                </a:lnTo>
                <a:lnTo>
                  <a:pt x="1332864" y="1266825"/>
                </a:lnTo>
                <a:lnTo>
                  <a:pt x="1362075" y="1232535"/>
                </a:lnTo>
                <a:lnTo>
                  <a:pt x="1388745" y="1196340"/>
                </a:lnTo>
                <a:lnTo>
                  <a:pt x="1413510" y="1158240"/>
                </a:lnTo>
                <a:lnTo>
                  <a:pt x="1435735" y="1118870"/>
                </a:lnTo>
                <a:lnTo>
                  <a:pt x="1456055" y="1078230"/>
                </a:lnTo>
                <a:lnTo>
                  <a:pt x="1473835" y="1036320"/>
                </a:lnTo>
                <a:lnTo>
                  <a:pt x="1489075" y="993140"/>
                </a:lnTo>
                <a:lnTo>
                  <a:pt x="1502410" y="948690"/>
                </a:lnTo>
                <a:lnTo>
                  <a:pt x="1511935" y="902970"/>
                </a:lnTo>
                <a:lnTo>
                  <a:pt x="1519555" y="856615"/>
                </a:lnTo>
                <a:lnTo>
                  <a:pt x="1524000" y="809625"/>
                </a:lnTo>
                <a:lnTo>
                  <a:pt x="1525270" y="761365"/>
                </a:lnTo>
                <a:close/>
              </a:path>
            </a:pathLst>
          </a:custGeom>
          <a:ln w="28956">
            <a:solidFill>
              <a:srgbClr val="D9D6EB"/>
            </a:solidFill>
          </a:ln>
        </p:spPr>
        <p:txBody>
          <a:bodyPr wrap="square" lIns="0" tIns="0" rIns="0" bIns="0" rtlCol="0"/>
          <a:lstStyle/>
          <a:p>
            <a:endParaRPr>
              <a:solidFill>
                <a:prstClr val="black"/>
              </a:solidFill>
              <a:latin typeface="Calibri"/>
            </a:endParaRPr>
          </a:p>
        </p:txBody>
      </p:sp>
      <p:grpSp>
        <p:nvGrpSpPr>
          <p:cNvPr id="5" name="object 5"/>
          <p:cNvGrpSpPr/>
          <p:nvPr/>
        </p:nvGrpSpPr>
        <p:grpSpPr>
          <a:xfrm>
            <a:off x="3956685" y="5909309"/>
            <a:ext cx="2226310" cy="403860"/>
            <a:chOff x="2432685" y="5909309"/>
            <a:chExt cx="2226310" cy="403860"/>
          </a:xfrm>
        </p:grpSpPr>
        <p:sp>
          <p:nvSpPr>
            <p:cNvPr id="6" name="object 6"/>
            <p:cNvSpPr/>
            <p:nvPr/>
          </p:nvSpPr>
          <p:spPr>
            <a:xfrm>
              <a:off x="2432685" y="5909309"/>
              <a:ext cx="2226310" cy="403860"/>
            </a:xfrm>
            <a:prstGeom prst="rect">
              <a:avLst/>
            </a:prstGeom>
            <a:blipFill>
              <a:blip r:embed="rId2" cstate="print"/>
              <a:stretch>
                <a:fillRect/>
              </a:stretch>
            </a:blipFill>
          </p:spPr>
          <p:txBody>
            <a:bodyPr wrap="square" lIns="0" tIns="0" rIns="0" bIns="0" rtlCol="0"/>
            <a:lstStyle/>
            <a:p>
              <a:endParaRPr>
                <a:solidFill>
                  <a:prstClr val="black"/>
                </a:solidFill>
                <a:latin typeface="Calibri"/>
              </a:endParaRPr>
            </a:p>
          </p:txBody>
        </p:sp>
        <p:sp>
          <p:nvSpPr>
            <p:cNvPr id="7" name="object 7"/>
            <p:cNvSpPr/>
            <p:nvPr/>
          </p:nvSpPr>
          <p:spPr>
            <a:xfrm>
              <a:off x="2446401" y="5934074"/>
              <a:ext cx="2168525" cy="337820"/>
            </a:xfrm>
            <a:custGeom>
              <a:avLst/>
              <a:gdLst/>
              <a:ahLst/>
              <a:cxnLst/>
              <a:rect l="l" t="t" r="r" b="b"/>
              <a:pathLst>
                <a:path w="2168525" h="337820">
                  <a:moveTo>
                    <a:pt x="1605661" y="0"/>
                  </a:moveTo>
                  <a:lnTo>
                    <a:pt x="1511681" y="0"/>
                  </a:lnTo>
                  <a:lnTo>
                    <a:pt x="1384300" y="337820"/>
                  </a:lnTo>
                  <a:lnTo>
                    <a:pt x="1475104" y="337820"/>
                  </a:lnTo>
                  <a:lnTo>
                    <a:pt x="1498091" y="278765"/>
                  </a:lnTo>
                  <a:lnTo>
                    <a:pt x="1708277" y="278765"/>
                  </a:lnTo>
                  <a:lnTo>
                    <a:pt x="1684020" y="212090"/>
                  </a:lnTo>
                  <a:lnTo>
                    <a:pt x="1521714" y="212090"/>
                  </a:lnTo>
                  <a:lnTo>
                    <a:pt x="1557782" y="104140"/>
                  </a:lnTo>
                  <a:lnTo>
                    <a:pt x="1644141" y="104140"/>
                  </a:lnTo>
                  <a:lnTo>
                    <a:pt x="1605661" y="0"/>
                  </a:lnTo>
                  <a:close/>
                </a:path>
                <a:path w="2168525" h="337820">
                  <a:moveTo>
                    <a:pt x="1708277" y="278765"/>
                  </a:moveTo>
                  <a:lnTo>
                    <a:pt x="1616837" y="278765"/>
                  </a:lnTo>
                  <a:lnTo>
                    <a:pt x="1638046" y="337820"/>
                  </a:lnTo>
                  <a:lnTo>
                    <a:pt x="1729994" y="337820"/>
                  </a:lnTo>
                  <a:lnTo>
                    <a:pt x="1708277" y="278765"/>
                  </a:lnTo>
                  <a:close/>
                </a:path>
                <a:path w="2168525" h="337820">
                  <a:moveTo>
                    <a:pt x="1644141" y="104140"/>
                  </a:moveTo>
                  <a:lnTo>
                    <a:pt x="1557782" y="104140"/>
                  </a:lnTo>
                  <a:lnTo>
                    <a:pt x="1593850" y="212090"/>
                  </a:lnTo>
                  <a:lnTo>
                    <a:pt x="1684020" y="212090"/>
                  </a:lnTo>
                  <a:lnTo>
                    <a:pt x="1644141" y="104140"/>
                  </a:lnTo>
                  <a:close/>
                </a:path>
                <a:path w="2168525" h="337820">
                  <a:moveTo>
                    <a:pt x="1894204" y="0"/>
                  </a:moveTo>
                  <a:lnTo>
                    <a:pt x="1808988" y="0"/>
                  </a:lnTo>
                  <a:lnTo>
                    <a:pt x="1752981" y="337820"/>
                  </a:lnTo>
                  <a:lnTo>
                    <a:pt x="1838833" y="337820"/>
                  </a:lnTo>
                  <a:lnTo>
                    <a:pt x="1866773" y="143509"/>
                  </a:lnTo>
                  <a:lnTo>
                    <a:pt x="1947672" y="143509"/>
                  </a:lnTo>
                  <a:lnTo>
                    <a:pt x="1894204" y="0"/>
                  </a:lnTo>
                  <a:close/>
                </a:path>
                <a:path w="2168525" h="337820">
                  <a:moveTo>
                    <a:pt x="1947672" y="143509"/>
                  </a:moveTo>
                  <a:lnTo>
                    <a:pt x="1866773" y="143509"/>
                  </a:lnTo>
                  <a:lnTo>
                    <a:pt x="1943353" y="337820"/>
                  </a:lnTo>
                  <a:lnTo>
                    <a:pt x="1977516" y="337820"/>
                  </a:lnTo>
                  <a:lnTo>
                    <a:pt x="2042160" y="180340"/>
                  </a:lnTo>
                  <a:lnTo>
                    <a:pt x="1961388" y="180340"/>
                  </a:lnTo>
                  <a:lnTo>
                    <a:pt x="1947672" y="143509"/>
                  </a:lnTo>
                  <a:close/>
                </a:path>
                <a:path w="2168525" h="337820">
                  <a:moveTo>
                    <a:pt x="2139188" y="143509"/>
                  </a:moveTo>
                  <a:lnTo>
                    <a:pt x="2057781" y="143509"/>
                  </a:lnTo>
                  <a:lnTo>
                    <a:pt x="2082038" y="337820"/>
                  </a:lnTo>
                  <a:lnTo>
                    <a:pt x="2168398" y="337820"/>
                  </a:lnTo>
                  <a:lnTo>
                    <a:pt x="2139188" y="143509"/>
                  </a:lnTo>
                  <a:close/>
                </a:path>
                <a:path w="2168525" h="337820">
                  <a:moveTo>
                    <a:pt x="2118106" y="0"/>
                  </a:moveTo>
                  <a:lnTo>
                    <a:pt x="2032253" y="0"/>
                  </a:lnTo>
                  <a:lnTo>
                    <a:pt x="1961388" y="180340"/>
                  </a:lnTo>
                  <a:lnTo>
                    <a:pt x="2042160" y="180340"/>
                  </a:lnTo>
                  <a:lnTo>
                    <a:pt x="2057781" y="143509"/>
                  </a:lnTo>
                  <a:lnTo>
                    <a:pt x="2139188" y="143509"/>
                  </a:lnTo>
                  <a:lnTo>
                    <a:pt x="2118106" y="0"/>
                  </a:lnTo>
                  <a:close/>
                </a:path>
                <a:path w="2168525" h="337820">
                  <a:moveTo>
                    <a:pt x="1101978" y="0"/>
                  </a:moveTo>
                  <a:lnTo>
                    <a:pt x="1015491" y="0"/>
                  </a:lnTo>
                  <a:lnTo>
                    <a:pt x="1015491" y="337820"/>
                  </a:lnTo>
                  <a:lnTo>
                    <a:pt x="1101978" y="337820"/>
                  </a:lnTo>
                  <a:lnTo>
                    <a:pt x="1101978" y="130809"/>
                  </a:lnTo>
                  <a:lnTo>
                    <a:pt x="1202054" y="130809"/>
                  </a:lnTo>
                  <a:lnTo>
                    <a:pt x="1101978" y="0"/>
                  </a:lnTo>
                  <a:close/>
                </a:path>
                <a:path w="2168525" h="337820">
                  <a:moveTo>
                    <a:pt x="1202054" y="130809"/>
                  </a:moveTo>
                  <a:lnTo>
                    <a:pt x="1101978" y="130809"/>
                  </a:lnTo>
                  <a:lnTo>
                    <a:pt x="1259839" y="337820"/>
                  </a:lnTo>
                  <a:lnTo>
                    <a:pt x="1346327" y="337820"/>
                  </a:lnTo>
                  <a:lnTo>
                    <a:pt x="1346327" y="207009"/>
                  </a:lnTo>
                  <a:lnTo>
                    <a:pt x="1259839" y="207009"/>
                  </a:lnTo>
                  <a:lnTo>
                    <a:pt x="1202054" y="130809"/>
                  </a:lnTo>
                  <a:close/>
                </a:path>
                <a:path w="2168525" h="337820">
                  <a:moveTo>
                    <a:pt x="1346327" y="0"/>
                  </a:moveTo>
                  <a:lnTo>
                    <a:pt x="1259839" y="0"/>
                  </a:lnTo>
                  <a:lnTo>
                    <a:pt x="1259839" y="207009"/>
                  </a:lnTo>
                  <a:lnTo>
                    <a:pt x="1346327" y="207009"/>
                  </a:lnTo>
                  <a:lnTo>
                    <a:pt x="1346327" y="0"/>
                  </a:lnTo>
                  <a:close/>
                </a:path>
                <a:path w="2168525" h="337820">
                  <a:moveTo>
                    <a:pt x="906018" y="73025"/>
                  </a:moveTo>
                  <a:lnTo>
                    <a:pt x="820165" y="73025"/>
                  </a:lnTo>
                  <a:lnTo>
                    <a:pt x="820165" y="337820"/>
                  </a:lnTo>
                  <a:lnTo>
                    <a:pt x="906018" y="337820"/>
                  </a:lnTo>
                  <a:lnTo>
                    <a:pt x="906018" y="73025"/>
                  </a:lnTo>
                  <a:close/>
                </a:path>
                <a:path w="2168525" h="337820">
                  <a:moveTo>
                    <a:pt x="977519" y="0"/>
                  </a:moveTo>
                  <a:lnTo>
                    <a:pt x="749935" y="0"/>
                  </a:lnTo>
                  <a:lnTo>
                    <a:pt x="749935" y="73025"/>
                  </a:lnTo>
                  <a:lnTo>
                    <a:pt x="977519" y="73025"/>
                  </a:lnTo>
                  <a:lnTo>
                    <a:pt x="977519" y="0"/>
                  </a:lnTo>
                  <a:close/>
                </a:path>
                <a:path w="2168525" h="337820">
                  <a:moveTo>
                    <a:pt x="726313" y="0"/>
                  </a:moveTo>
                  <a:lnTo>
                    <a:pt x="537844" y="0"/>
                  </a:lnTo>
                  <a:lnTo>
                    <a:pt x="537844" y="337820"/>
                  </a:lnTo>
                  <a:lnTo>
                    <a:pt x="726313" y="337820"/>
                  </a:lnTo>
                  <a:lnTo>
                    <a:pt x="726313" y="264795"/>
                  </a:lnTo>
                  <a:lnTo>
                    <a:pt x="624332" y="264795"/>
                  </a:lnTo>
                  <a:lnTo>
                    <a:pt x="624332" y="204470"/>
                  </a:lnTo>
                  <a:lnTo>
                    <a:pt x="720725" y="204470"/>
                  </a:lnTo>
                  <a:lnTo>
                    <a:pt x="720725" y="130809"/>
                  </a:lnTo>
                  <a:lnTo>
                    <a:pt x="624332" y="130809"/>
                  </a:lnTo>
                  <a:lnTo>
                    <a:pt x="624332" y="73025"/>
                  </a:lnTo>
                  <a:lnTo>
                    <a:pt x="726313" y="73025"/>
                  </a:lnTo>
                  <a:lnTo>
                    <a:pt x="726313" y="0"/>
                  </a:lnTo>
                  <a:close/>
                </a:path>
                <a:path w="2168525" h="337820">
                  <a:moveTo>
                    <a:pt x="468884" y="0"/>
                  </a:moveTo>
                  <a:lnTo>
                    <a:pt x="382397" y="0"/>
                  </a:lnTo>
                  <a:lnTo>
                    <a:pt x="382397" y="337820"/>
                  </a:lnTo>
                  <a:lnTo>
                    <a:pt x="468884" y="337820"/>
                  </a:lnTo>
                  <a:lnTo>
                    <a:pt x="468884" y="0"/>
                  </a:lnTo>
                  <a:close/>
                </a:path>
                <a:path w="2168525" h="337820">
                  <a:moveTo>
                    <a:pt x="93853" y="0"/>
                  </a:moveTo>
                  <a:lnTo>
                    <a:pt x="0" y="0"/>
                  </a:lnTo>
                  <a:lnTo>
                    <a:pt x="139319" y="337820"/>
                  </a:lnTo>
                  <a:lnTo>
                    <a:pt x="206375" y="337820"/>
                  </a:lnTo>
                  <a:lnTo>
                    <a:pt x="261747" y="205740"/>
                  </a:lnTo>
                  <a:lnTo>
                    <a:pt x="173481" y="205740"/>
                  </a:lnTo>
                  <a:lnTo>
                    <a:pt x="93853" y="0"/>
                  </a:lnTo>
                  <a:close/>
                </a:path>
                <a:path w="2168525" h="337820">
                  <a:moveTo>
                    <a:pt x="347599" y="0"/>
                  </a:moveTo>
                  <a:lnTo>
                    <a:pt x="254254" y="0"/>
                  </a:lnTo>
                  <a:lnTo>
                    <a:pt x="173481" y="205740"/>
                  </a:lnTo>
                  <a:lnTo>
                    <a:pt x="261747" y="205740"/>
                  </a:lnTo>
                  <a:lnTo>
                    <a:pt x="347599" y="0"/>
                  </a:lnTo>
                  <a:close/>
                </a:path>
              </a:pathLst>
            </a:custGeom>
            <a:solidFill>
              <a:srgbClr val="242499"/>
            </a:solidFill>
          </p:spPr>
          <p:txBody>
            <a:bodyPr wrap="square" lIns="0" tIns="0" rIns="0" bIns="0" rtlCol="0"/>
            <a:lstStyle/>
            <a:p>
              <a:endParaRPr>
                <a:solidFill>
                  <a:prstClr val="black"/>
                </a:solidFill>
                <a:latin typeface="Calibri"/>
              </a:endParaRPr>
            </a:p>
          </p:txBody>
        </p:sp>
        <p:sp>
          <p:nvSpPr>
            <p:cNvPr id="8" name="object 8"/>
            <p:cNvSpPr/>
            <p:nvPr/>
          </p:nvSpPr>
          <p:spPr>
            <a:xfrm>
              <a:off x="2446401" y="5934074"/>
              <a:ext cx="2168525" cy="337820"/>
            </a:xfrm>
            <a:custGeom>
              <a:avLst/>
              <a:gdLst/>
              <a:ahLst/>
              <a:cxnLst/>
              <a:rect l="l" t="t" r="r" b="b"/>
              <a:pathLst>
                <a:path w="2168525" h="337820">
                  <a:moveTo>
                    <a:pt x="1557782" y="104140"/>
                  </a:moveTo>
                  <a:lnTo>
                    <a:pt x="1521714" y="212090"/>
                  </a:lnTo>
                  <a:lnTo>
                    <a:pt x="1593850" y="212090"/>
                  </a:lnTo>
                  <a:lnTo>
                    <a:pt x="1557782" y="104140"/>
                  </a:lnTo>
                  <a:close/>
                </a:path>
                <a:path w="2168525" h="337820">
                  <a:moveTo>
                    <a:pt x="1808988" y="0"/>
                  </a:moveTo>
                  <a:lnTo>
                    <a:pt x="1894204" y="0"/>
                  </a:lnTo>
                  <a:lnTo>
                    <a:pt x="1961388" y="180340"/>
                  </a:lnTo>
                  <a:lnTo>
                    <a:pt x="2032253" y="0"/>
                  </a:lnTo>
                  <a:lnTo>
                    <a:pt x="2118106" y="0"/>
                  </a:lnTo>
                  <a:lnTo>
                    <a:pt x="2168398" y="337820"/>
                  </a:lnTo>
                  <a:lnTo>
                    <a:pt x="2082038" y="337820"/>
                  </a:lnTo>
                  <a:lnTo>
                    <a:pt x="2057781" y="143509"/>
                  </a:lnTo>
                  <a:lnTo>
                    <a:pt x="1977516" y="337820"/>
                  </a:lnTo>
                  <a:lnTo>
                    <a:pt x="1943353" y="337820"/>
                  </a:lnTo>
                  <a:lnTo>
                    <a:pt x="1866773" y="143509"/>
                  </a:lnTo>
                  <a:lnTo>
                    <a:pt x="1838833" y="337820"/>
                  </a:lnTo>
                  <a:lnTo>
                    <a:pt x="1752981" y="337820"/>
                  </a:lnTo>
                  <a:lnTo>
                    <a:pt x="1808988" y="0"/>
                  </a:lnTo>
                  <a:close/>
                </a:path>
                <a:path w="2168525" h="337820">
                  <a:moveTo>
                    <a:pt x="1511681" y="0"/>
                  </a:moveTo>
                  <a:lnTo>
                    <a:pt x="1605661" y="0"/>
                  </a:lnTo>
                  <a:lnTo>
                    <a:pt x="1729994" y="337820"/>
                  </a:lnTo>
                  <a:lnTo>
                    <a:pt x="1638046" y="337820"/>
                  </a:lnTo>
                  <a:lnTo>
                    <a:pt x="1616837" y="278765"/>
                  </a:lnTo>
                  <a:lnTo>
                    <a:pt x="1498091" y="278765"/>
                  </a:lnTo>
                  <a:lnTo>
                    <a:pt x="1475104" y="337820"/>
                  </a:lnTo>
                  <a:lnTo>
                    <a:pt x="1384300" y="337820"/>
                  </a:lnTo>
                  <a:lnTo>
                    <a:pt x="1511681" y="0"/>
                  </a:lnTo>
                  <a:close/>
                </a:path>
                <a:path w="2168525" h="337820">
                  <a:moveTo>
                    <a:pt x="1015491" y="0"/>
                  </a:moveTo>
                  <a:lnTo>
                    <a:pt x="1101978" y="0"/>
                  </a:lnTo>
                  <a:lnTo>
                    <a:pt x="1259839" y="207009"/>
                  </a:lnTo>
                  <a:lnTo>
                    <a:pt x="1259839" y="0"/>
                  </a:lnTo>
                  <a:lnTo>
                    <a:pt x="1346327" y="0"/>
                  </a:lnTo>
                  <a:lnTo>
                    <a:pt x="1346327" y="337820"/>
                  </a:lnTo>
                  <a:lnTo>
                    <a:pt x="1259839" y="337820"/>
                  </a:lnTo>
                  <a:lnTo>
                    <a:pt x="1101978" y="130809"/>
                  </a:lnTo>
                  <a:lnTo>
                    <a:pt x="1101978" y="337820"/>
                  </a:lnTo>
                  <a:lnTo>
                    <a:pt x="1015491" y="337820"/>
                  </a:lnTo>
                  <a:lnTo>
                    <a:pt x="1015491" y="0"/>
                  </a:lnTo>
                  <a:close/>
                </a:path>
                <a:path w="2168525" h="337820">
                  <a:moveTo>
                    <a:pt x="749935" y="0"/>
                  </a:moveTo>
                  <a:lnTo>
                    <a:pt x="977519" y="0"/>
                  </a:lnTo>
                  <a:lnTo>
                    <a:pt x="977519" y="73025"/>
                  </a:lnTo>
                  <a:lnTo>
                    <a:pt x="906018" y="73025"/>
                  </a:lnTo>
                  <a:lnTo>
                    <a:pt x="906018" y="337820"/>
                  </a:lnTo>
                  <a:lnTo>
                    <a:pt x="820165" y="337820"/>
                  </a:lnTo>
                  <a:lnTo>
                    <a:pt x="820165" y="73025"/>
                  </a:lnTo>
                  <a:lnTo>
                    <a:pt x="749935" y="73025"/>
                  </a:lnTo>
                  <a:lnTo>
                    <a:pt x="749935" y="0"/>
                  </a:lnTo>
                  <a:close/>
                </a:path>
                <a:path w="2168525" h="337820">
                  <a:moveTo>
                    <a:pt x="537844" y="0"/>
                  </a:moveTo>
                  <a:lnTo>
                    <a:pt x="726313" y="0"/>
                  </a:lnTo>
                  <a:lnTo>
                    <a:pt x="726313" y="73025"/>
                  </a:lnTo>
                  <a:lnTo>
                    <a:pt x="624332" y="73025"/>
                  </a:lnTo>
                  <a:lnTo>
                    <a:pt x="624332" y="130809"/>
                  </a:lnTo>
                  <a:lnTo>
                    <a:pt x="720725" y="130809"/>
                  </a:lnTo>
                  <a:lnTo>
                    <a:pt x="720725" y="204470"/>
                  </a:lnTo>
                  <a:lnTo>
                    <a:pt x="624332" y="204470"/>
                  </a:lnTo>
                  <a:lnTo>
                    <a:pt x="624332" y="264795"/>
                  </a:lnTo>
                  <a:lnTo>
                    <a:pt x="726313" y="264795"/>
                  </a:lnTo>
                  <a:lnTo>
                    <a:pt x="726313" y="337820"/>
                  </a:lnTo>
                  <a:lnTo>
                    <a:pt x="537844" y="337820"/>
                  </a:lnTo>
                  <a:lnTo>
                    <a:pt x="537844" y="0"/>
                  </a:lnTo>
                  <a:close/>
                </a:path>
                <a:path w="2168525" h="337820">
                  <a:moveTo>
                    <a:pt x="382397" y="0"/>
                  </a:moveTo>
                  <a:lnTo>
                    <a:pt x="468884" y="0"/>
                  </a:lnTo>
                  <a:lnTo>
                    <a:pt x="468884" y="337820"/>
                  </a:lnTo>
                  <a:lnTo>
                    <a:pt x="382397" y="337820"/>
                  </a:lnTo>
                  <a:lnTo>
                    <a:pt x="382397" y="0"/>
                  </a:lnTo>
                  <a:close/>
                </a:path>
                <a:path w="2168525" h="337820">
                  <a:moveTo>
                    <a:pt x="0" y="0"/>
                  </a:moveTo>
                  <a:lnTo>
                    <a:pt x="93853" y="0"/>
                  </a:lnTo>
                  <a:lnTo>
                    <a:pt x="173481" y="205740"/>
                  </a:lnTo>
                  <a:lnTo>
                    <a:pt x="254254" y="0"/>
                  </a:lnTo>
                  <a:lnTo>
                    <a:pt x="347599" y="0"/>
                  </a:lnTo>
                  <a:lnTo>
                    <a:pt x="206375" y="337820"/>
                  </a:lnTo>
                  <a:lnTo>
                    <a:pt x="139319" y="337820"/>
                  </a:lnTo>
                  <a:lnTo>
                    <a:pt x="0" y="0"/>
                  </a:lnTo>
                  <a:close/>
                </a:path>
              </a:pathLst>
            </a:custGeom>
            <a:ln w="12192">
              <a:solidFill>
                <a:srgbClr val="000000"/>
              </a:solidFill>
            </a:ln>
          </p:spPr>
          <p:txBody>
            <a:bodyPr wrap="square" lIns="0" tIns="0" rIns="0" bIns="0" rtlCol="0"/>
            <a:lstStyle/>
            <a:p>
              <a:endParaRPr>
                <a:solidFill>
                  <a:prstClr val="black"/>
                </a:solidFill>
                <a:latin typeface="Calibri"/>
              </a:endParaRPr>
            </a:p>
          </p:txBody>
        </p:sp>
      </p:grpSp>
      <p:sp>
        <p:nvSpPr>
          <p:cNvPr id="9" name="object 9"/>
          <p:cNvSpPr txBox="1">
            <a:spLocks noGrp="1"/>
          </p:cNvSpPr>
          <p:nvPr>
            <p:ph type="title"/>
          </p:nvPr>
        </p:nvSpPr>
        <p:spPr>
          <a:xfrm>
            <a:off x="1828800" y="231140"/>
            <a:ext cx="8686800" cy="382156"/>
          </a:xfrm>
          <a:prstGeom prst="rect">
            <a:avLst/>
          </a:prstGeom>
        </p:spPr>
        <p:txBody>
          <a:bodyPr vert="horz" wrap="square" lIns="0" tIns="12700" rIns="0" bIns="0" rtlCol="0">
            <a:spAutoFit/>
          </a:bodyPr>
          <a:lstStyle/>
          <a:p>
            <a:pPr marL="12700">
              <a:spcBef>
                <a:spcPts val="100"/>
              </a:spcBef>
            </a:pPr>
            <a:r>
              <a:rPr lang="nl-NL" sz="2400" spc="-355" dirty="0">
                <a:solidFill>
                  <a:srgbClr val="FF0000"/>
                </a:solidFill>
              </a:rPr>
              <a:t>Why </a:t>
            </a:r>
            <a:r>
              <a:rPr sz="2400" spc="5" dirty="0">
                <a:solidFill>
                  <a:srgbClr val="FF0000"/>
                </a:solidFill>
              </a:rPr>
              <a:t>Vietnam: </a:t>
            </a:r>
            <a:r>
              <a:rPr lang="nl-NL" sz="2400" spc="5" dirty="0">
                <a:solidFill>
                  <a:srgbClr val="FF0000"/>
                </a:solidFill>
              </a:rPr>
              <a:t>a </a:t>
            </a:r>
            <a:r>
              <a:rPr sz="2400" spc="30" dirty="0">
                <a:solidFill>
                  <a:srgbClr val="FF0000"/>
                </a:solidFill>
              </a:rPr>
              <a:t>Destination </a:t>
            </a:r>
            <a:r>
              <a:rPr sz="2400" spc="20" dirty="0">
                <a:solidFill>
                  <a:srgbClr val="FF0000"/>
                </a:solidFill>
              </a:rPr>
              <a:t>for </a:t>
            </a:r>
            <a:r>
              <a:rPr sz="2400" spc="30" dirty="0">
                <a:solidFill>
                  <a:srgbClr val="FF0000"/>
                </a:solidFill>
              </a:rPr>
              <a:t>your </a:t>
            </a:r>
            <a:r>
              <a:rPr lang="en-US" sz="2400" spc="30" dirty="0">
                <a:solidFill>
                  <a:srgbClr val="FF0000"/>
                </a:solidFill>
              </a:rPr>
              <a:t>business </a:t>
            </a:r>
            <a:r>
              <a:rPr sz="2400" spc="35" dirty="0">
                <a:solidFill>
                  <a:srgbClr val="FF0000"/>
                </a:solidFill>
              </a:rPr>
              <a:t>success</a:t>
            </a:r>
            <a:r>
              <a:rPr lang="nl-NL" sz="2400" spc="30" dirty="0">
                <a:solidFill>
                  <a:srgbClr val="FF0000"/>
                </a:solidFill>
              </a:rPr>
              <a:t>?</a:t>
            </a:r>
            <a:endParaRPr sz="2400" dirty="0"/>
          </a:p>
        </p:txBody>
      </p:sp>
      <p:sp>
        <p:nvSpPr>
          <p:cNvPr id="10" name="object 10"/>
          <p:cNvSpPr/>
          <p:nvPr/>
        </p:nvSpPr>
        <p:spPr>
          <a:xfrm>
            <a:off x="1524000" y="762000"/>
            <a:ext cx="9143238" cy="4102100"/>
          </a:xfrm>
          <a:prstGeom prst="rect">
            <a:avLst/>
          </a:prstGeom>
          <a:blipFill>
            <a:blip r:embed="rId3" cstate="print"/>
            <a:stretch>
              <a:fillRect/>
            </a:stretch>
          </a:blipFill>
        </p:spPr>
        <p:txBody>
          <a:bodyPr wrap="square" lIns="0" tIns="0" rIns="0" bIns="0" rtlCol="0"/>
          <a:lstStyle/>
          <a:p>
            <a:endParaRPr>
              <a:solidFill>
                <a:prstClr val="black"/>
              </a:solidFill>
              <a:latin typeface="Calibri"/>
            </a:endParaRPr>
          </a:p>
        </p:txBody>
      </p:sp>
      <p:grpSp>
        <p:nvGrpSpPr>
          <p:cNvPr id="11" name="object 11"/>
          <p:cNvGrpSpPr/>
          <p:nvPr/>
        </p:nvGrpSpPr>
        <p:grpSpPr>
          <a:xfrm>
            <a:off x="1668780" y="5130165"/>
            <a:ext cx="7422515" cy="426084"/>
            <a:chOff x="144779" y="5130165"/>
            <a:chExt cx="7422515" cy="426084"/>
          </a:xfrm>
        </p:grpSpPr>
        <p:sp>
          <p:nvSpPr>
            <p:cNvPr id="12" name="object 12"/>
            <p:cNvSpPr/>
            <p:nvPr/>
          </p:nvSpPr>
          <p:spPr>
            <a:xfrm>
              <a:off x="146049" y="5130165"/>
              <a:ext cx="7421245" cy="426085"/>
            </a:xfrm>
            <a:prstGeom prst="rect">
              <a:avLst/>
            </a:prstGeom>
            <a:blipFill>
              <a:blip r:embed="rId4" cstate="print"/>
              <a:stretch>
                <a:fillRect/>
              </a:stretch>
            </a:blipFill>
          </p:spPr>
          <p:txBody>
            <a:bodyPr wrap="square" lIns="0" tIns="0" rIns="0" bIns="0" rtlCol="0"/>
            <a:lstStyle/>
            <a:p>
              <a:endParaRPr>
                <a:solidFill>
                  <a:prstClr val="black"/>
                </a:solidFill>
                <a:latin typeface="Calibri"/>
              </a:endParaRPr>
            </a:p>
          </p:txBody>
        </p:sp>
        <p:sp>
          <p:nvSpPr>
            <p:cNvPr id="13" name="object 13"/>
            <p:cNvSpPr/>
            <p:nvPr/>
          </p:nvSpPr>
          <p:spPr>
            <a:xfrm>
              <a:off x="144779" y="5151120"/>
              <a:ext cx="7369809" cy="374015"/>
            </a:xfrm>
            <a:prstGeom prst="rect">
              <a:avLst/>
            </a:prstGeom>
            <a:blipFill>
              <a:blip r:embed="rId5" cstate="print"/>
              <a:stretch>
                <a:fillRect/>
              </a:stretch>
            </a:blipFill>
          </p:spPr>
          <p:txBody>
            <a:bodyPr wrap="square" lIns="0" tIns="0" rIns="0" bIns="0" rtlCol="0"/>
            <a:lstStyle/>
            <a:p>
              <a:endParaRPr>
                <a:solidFill>
                  <a:prstClr val="black"/>
                </a:solidFill>
                <a:latin typeface="Calibri"/>
              </a:endParaRPr>
            </a:p>
          </p:txBody>
        </p:sp>
      </p:grpSp>
      <p:sp>
        <p:nvSpPr>
          <p:cNvPr id="14" name="object 14"/>
          <p:cNvSpPr txBox="1"/>
          <p:nvPr/>
        </p:nvSpPr>
        <p:spPr>
          <a:xfrm>
            <a:off x="6317615" y="5765685"/>
            <a:ext cx="1463040" cy="316112"/>
          </a:xfrm>
          <a:prstGeom prst="rect">
            <a:avLst/>
          </a:prstGeom>
          <a:solidFill>
            <a:srgbClr val="FFFFFF"/>
          </a:solidFill>
          <a:ln w="9525">
            <a:solidFill>
              <a:srgbClr val="000000"/>
            </a:solidFill>
          </a:ln>
        </p:spPr>
        <p:txBody>
          <a:bodyPr vert="horz" wrap="square" lIns="0" tIns="69215" rIns="0" bIns="0" rtlCol="0">
            <a:spAutoFit/>
          </a:bodyPr>
          <a:lstStyle/>
          <a:p>
            <a:pPr marL="95885">
              <a:spcBef>
                <a:spcPts val="545"/>
              </a:spcBef>
            </a:pPr>
            <a:r>
              <a:rPr lang="nl-NL" sz="1600" spc="-5" dirty="0">
                <a:solidFill>
                  <a:srgbClr val="FF0000"/>
                </a:solidFill>
                <a:latin typeface="Arial Black"/>
                <a:cs typeface="Arial Black"/>
              </a:rPr>
              <a:t>6th</a:t>
            </a:r>
            <a:r>
              <a:rPr sz="1600" spc="-35" dirty="0">
                <a:solidFill>
                  <a:srgbClr val="FF0000"/>
                </a:solidFill>
                <a:latin typeface="Arial Black"/>
                <a:cs typeface="Arial Black"/>
              </a:rPr>
              <a:t> </a:t>
            </a:r>
            <a:r>
              <a:rPr sz="1600" spc="-5" dirty="0">
                <a:solidFill>
                  <a:srgbClr val="FF0000"/>
                </a:solidFill>
                <a:latin typeface="Arial Black"/>
                <a:cs typeface="Arial Black"/>
              </a:rPr>
              <a:t>Edition</a:t>
            </a:r>
            <a:endParaRPr sz="1600" dirty="0">
              <a:solidFill>
                <a:prstClr val="black"/>
              </a:solidFill>
              <a:latin typeface="Arial Black"/>
              <a:cs typeface="Arial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434715" y="1017905"/>
            <a:ext cx="4634229" cy="1116330"/>
          </a:xfrm>
          <a:prstGeom prst="rect">
            <a:avLst/>
          </a:prstGeom>
          <a:blipFill>
            <a:blip r:embed="rId2" cstate="print"/>
            <a:stretch>
              <a:fillRect/>
            </a:stretch>
          </a:blipFill>
        </p:spPr>
        <p:txBody>
          <a:bodyPr wrap="square" lIns="0" tIns="0" rIns="0" bIns="0" rtlCol="0"/>
          <a:lstStyle/>
          <a:p>
            <a:endParaRPr>
              <a:solidFill>
                <a:prstClr val="black"/>
              </a:solidFill>
              <a:latin typeface="Calibri"/>
            </a:endParaRPr>
          </a:p>
        </p:txBody>
      </p:sp>
      <p:sp>
        <p:nvSpPr>
          <p:cNvPr id="3" name="object 3"/>
          <p:cNvSpPr txBox="1">
            <a:spLocks noGrp="1"/>
          </p:cNvSpPr>
          <p:nvPr>
            <p:ph type="title"/>
          </p:nvPr>
        </p:nvSpPr>
        <p:spPr>
          <a:xfrm>
            <a:off x="3692399" y="1084834"/>
            <a:ext cx="4088765" cy="635000"/>
          </a:xfrm>
          <a:prstGeom prst="rect">
            <a:avLst/>
          </a:prstGeom>
        </p:spPr>
        <p:txBody>
          <a:bodyPr vert="horz" wrap="square" lIns="0" tIns="12065" rIns="0" bIns="0" rtlCol="0">
            <a:spAutoFit/>
          </a:bodyPr>
          <a:lstStyle/>
          <a:p>
            <a:pPr marL="12700">
              <a:spcBef>
                <a:spcPts val="95"/>
              </a:spcBef>
            </a:pPr>
            <a:r>
              <a:rPr sz="4000" spc="-5" dirty="0">
                <a:solidFill>
                  <a:srgbClr val="FFFFFF"/>
                </a:solidFill>
              </a:rPr>
              <a:t>WHY VIETNAM</a:t>
            </a:r>
            <a:r>
              <a:rPr sz="4000" spc="-50" dirty="0">
                <a:solidFill>
                  <a:srgbClr val="FFFFFF"/>
                </a:solidFill>
              </a:rPr>
              <a:t> </a:t>
            </a:r>
            <a:r>
              <a:rPr sz="4000" spc="-5" dirty="0">
                <a:solidFill>
                  <a:srgbClr val="FFFFFF"/>
                </a:solidFill>
              </a:rPr>
              <a:t>?</a:t>
            </a:r>
            <a:endParaRPr sz="4000"/>
          </a:p>
        </p:txBody>
      </p:sp>
      <p:pic>
        <p:nvPicPr>
          <p:cNvPr id="4" name="Picture 2" descr="C:\Users\VNtra\Desktop\176409769_1910678129080522_7485271773843016261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928814"/>
            <a:ext cx="4572000" cy="30003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37F9E32-C49B-9D28-3C37-015EEAFEC35B}"/>
              </a:ext>
            </a:extLst>
          </p:cNvPr>
          <p:cNvSpPr txBox="1"/>
          <p:nvPr/>
        </p:nvSpPr>
        <p:spPr>
          <a:xfrm>
            <a:off x="1092814" y="3845507"/>
            <a:ext cx="4683801" cy="1292662"/>
          </a:xfrm>
          <a:prstGeom prst="rect">
            <a:avLst/>
          </a:prstGeom>
          <a:noFill/>
        </p:spPr>
        <p:txBody>
          <a:bodyPr wrap="square" rtlCol="0">
            <a:spAutoFit/>
          </a:bodyPr>
          <a:lstStyle/>
          <a:p>
            <a:r>
              <a:rPr lang="en-US" sz="2600" b="1" dirty="0">
                <a:solidFill>
                  <a:prstClr val="white"/>
                </a:solidFill>
                <a:latin typeface="Cambria" panose="02040503050406030204" pitchFamily="18" charset="0"/>
                <a:ea typeface="Cambria" panose="02040503050406030204" pitchFamily="18" charset="0"/>
                <a:cs typeface="Times" panose="02020603050405020304" pitchFamily="18" charset="0"/>
              </a:rPr>
              <a:t>Viet Nam in the trend of global supply chain and production value chain shifts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350001" y="482600"/>
            <a:ext cx="4318811" cy="400110"/>
          </a:xfrm>
          <a:prstGeom prst="rect">
            <a:avLst/>
          </a:prstGeom>
          <a:noFill/>
        </p:spPr>
        <p:txBody>
          <a:bodyPr wrap="none" rtlCol="0">
            <a:spAutoFit/>
          </a:bodyPr>
          <a:lstStyle/>
          <a:p>
            <a:r>
              <a:rPr lang="en-US" altLang="ko-KR" sz="2000" b="1" dirty="0">
                <a:solidFill>
                  <a:srgbClr val="C00000"/>
                </a:solidFill>
                <a:effectLst>
                  <a:outerShdw blurRad="38100" dist="38100" dir="2700000" algn="tl">
                    <a:srgbClr val="000000">
                      <a:alpha val="43137"/>
                    </a:srgbClr>
                  </a:outerShdw>
                </a:effectLst>
                <a:latin typeface="Montserrat Bold" panose="020B0604020202020204" charset="0"/>
                <a:ea typeface="Arial Unicode MS" panose="020B0604020202020204" pitchFamily="50" charset="-127"/>
              </a:rPr>
              <a:t>THÔNG TIN CHUNG VỀ VIỆT NAM</a:t>
            </a:r>
            <a:endParaRPr lang="ko-KR" altLang="en-US" sz="2000" b="1" dirty="0">
              <a:solidFill>
                <a:srgbClr val="C00000"/>
              </a:solidFill>
              <a:effectLst>
                <a:outerShdw blurRad="38100" dist="38100" dir="2700000" algn="tl">
                  <a:srgbClr val="000000">
                    <a:alpha val="43137"/>
                  </a:srgbClr>
                </a:outerShdw>
              </a:effectLst>
              <a:latin typeface="Montserrat Bold" panose="020B0604020202020204" charset="0"/>
              <a:ea typeface="Arial Unicode MS" panose="020B0604020202020204" pitchFamily="50" charset="-127"/>
            </a:endParaRPr>
          </a:p>
        </p:txBody>
      </p:sp>
      <p:pic>
        <p:nvPicPr>
          <p:cNvPr id="9" name="Picture 2">
            <a:extLst>
              <a:ext uri="{FF2B5EF4-FFF2-40B4-BE49-F238E27FC236}">
                <a16:creationId xmlns:a16="http://schemas.microsoft.com/office/drawing/2014/main" id="{77039405-04E2-271F-A43B-C15029C090E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908800" y="0"/>
            <a:ext cx="19100800" cy="10744200"/>
          </a:xfrm>
          <a:prstGeom prst="rect">
            <a:avLst/>
          </a:prstGeom>
        </p:spPr>
      </p:pic>
      <p:sp>
        <p:nvSpPr>
          <p:cNvPr id="3" name="Freeform 13">
            <a:extLst>
              <a:ext uri="{FF2B5EF4-FFF2-40B4-BE49-F238E27FC236}">
                <a16:creationId xmlns:a16="http://schemas.microsoft.com/office/drawing/2014/main" id="{BAB3277F-8A3E-FAA4-23E7-8EF88E32E469}"/>
              </a:ext>
            </a:extLst>
          </p:cNvPr>
          <p:cNvSpPr/>
          <p:nvPr/>
        </p:nvSpPr>
        <p:spPr>
          <a:xfrm>
            <a:off x="-1151187" y="6353387"/>
            <a:ext cx="16221568" cy="656085"/>
          </a:xfrm>
          <a:custGeom>
            <a:avLst/>
            <a:gdLst/>
            <a:ahLst/>
            <a:cxnLst/>
            <a:rect l="l" t="t" r="r" b="b"/>
            <a:pathLst>
              <a:path w="2690585" h="353571">
                <a:moveTo>
                  <a:pt x="207566" y="0"/>
                </a:moveTo>
                <a:lnTo>
                  <a:pt x="2686219" y="0"/>
                </a:lnTo>
                <a:cubicBezTo>
                  <a:pt x="2687711" y="0"/>
                  <a:pt x="2689089" y="795"/>
                  <a:pt x="2689836" y="2086"/>
                </a:cubicBezTo>
                <a:cubicBezTo>
                  <a:pt x="2690583" y="3377"/>
                  <a:pt x="2690585" y="4968"/>
                  <a:pt x="2689842" y="6261"/>
                </a:cubicBezTo>
                <a:lnTo>
                  <a:pt x="2493839" y="347311"/>
                </a:lnTo>
                <a:cubicBezTo>
                  <a:pt x="2491613" y="351184"/>
                  <a:pt x="2487486" y="353571"/>
                  <a:pt x="2483019" y="353571"/>
                </a:cubicBezTo>
                <a:lnTo>
                  <a:pt x="4366" y="353571"/>
                </a:lnTo>
                <a:cubicBezTo>
                  <a:pt x="2875" y="353571"/>
                  <a:pt x="1496" y="352776"/>
                  <a:pt x="749" y="351486"/>
                </a:cubicBezTo>
                <a:cubicBezTo>
                  <a:pt x="2" y="350195"/>
                  <a:pt x="0" y="348604"/>
                  <a:pt x="743" y="347311"/>
                </a:cubicBezTo>
                <a:lnTo>
                  <a:pt x="196747" y="6261"/>
                </a:lnTo>
                <a:cubicBezTo>
                  <a:pt x="198973" y="2388"/>
                  <a:pt x="203099" y="0"/>
                  <a:pt x="207566" y="0"/>
                </a:cubicBezTo>
                <a:close/>
              </a:path>
            </a:pathLst>
          </a:custGeom>
          <a:solidFill>
            <a:srgbClr val="105BAB"/>
          </a:solidFill>
        </p:spPr>
        <p:txBody>
          <a:bodyPr/>
          <a:lstStyle/>
          <a:p>
            <a:endParaRPr lang="vi-VN" dirty="0"/>
          </a:p>
        </p:txBody>
      </p:sp>
      <p:sp>
        <p:nvSpPr>
          <p:cNvPr id="13" name="Rectangle 2">
            <a:extLst>
              <a:ext uri="{FF2B5EF4-FFF2-40B4-BE49-F238E27FC236}">
                <a16:creationId xmlns:a16="http://schemas.microsoft.com/office/drawing/2014/main" id="{27DF744B-1205-FE76-A443-5CFA5BCAFD81}"/>
              </a:ext>
            </a:extLst>
          </p:cNvPr>
          <p:cNvSpPr>
            <a:spLocks noChangeArrowheads="1"/>
          </p:cNvSpPr>
          <p:nvPr/>
        </p:nvSpPr>
        <p:spPr bwMode="auto">
          <a:xfrm>
            <a:off x="4759326" y="1875023"/>
            <a:ext cx="1231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0960" tIns="30480" rIns="60960" bIns="30480" numCol="1" anchor="ctr" anchorCtr="0" compatLnSpc="1">
            <a:prstTxWarp prst="textNoShape">
              <a:avLst/>
            </a:prstTxWarp>
            <a:spAutoFit/>
          </a:bodyPr>
          <a:lstStyle/>
          <a:p>
            <a:endParaRPr lang="en-US" sz="1200">
              <a:solidFill>
                <a:prstClr val="black"/>
              </a:solidFill>
            </a:endParaRPr>
          </a:p>
        </p:txBody>
      </p:sp>
      <p:pic>
        <p:nvPicPr>
          <p:cNvPr id="14" name="Picture Placeholder 7">
            <a:extLst>
              <a:ext uri="{FF2B5EF4-FFF2-40B4-BE49-F238E27FC236}">
                <a16:creationId xmlns:a16="http://schemas.microsoft.com/office/drawing/2014/main" id="{83FBD2A8-7A61-F0FF-3B4F-9CA80CF934A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454" y="623649"/>
            <a:ext cx="4211718" cy="5265463"/>
          </a:xfrm>
          <a:prstGeom prst="rect">
            <a:avLst/>
          </a:prstGeom>
          <a:ln>
            <a:noFill/>
          </a:ln>
          <a:effectLst>
            <a:outerShdw blurRad="292100" dist="139700" dir="2700000" algn="tl" rotWithShape="0">
              <a:srgbClr val="333333">
                <a:alpha val="65000"/>
              </a:srgbClr>
            </a:outerShdw>
          </a:effectLst>
        </p:spPr>
      </p:pic>
      <p:graphicFrame>
        <p:nvGraphicFramePr>
          <p:cNvPr id="16" name="Table 15">
            <a:extLst>
              <a:ext uri="{FF2B5EF4-FFF2-40B4-BE49-F238E27FC236}">
                <a16:creationId xmlns:a16="http://schemas.microsoft.com/office/drawing/2014/main" id="{B4D7B67F-847B-E01E-C218-2841AF7A90A1}"/>
              </a:ext>
            </a:extLst>
          </p:cNvPr>
          <p:cNvGraphicFramePr>
            <a:graphicFrameLocks noGrp="1"/>
          </p:cNvGraphicFramePr>
          <p:nvPr>
            <p:extLst>
              <p:ext uri="{D42A27DB-BD31-4B8C-83A1-F6EECF244321}">
                <p14:modId xmlns:p14="http://schemas.microsoft.com/office/powerpoint/2010/main" val="3651564490"/>
              </p:ext>
            </p:extLst>
          </p:nvPr>
        </p:nvGraphicFramePr>
        <p:xfrm>
          <a:off x="4580732" y="386181"/>
          <a:ext cx="7314329" cy="5567431"/>
        </p:xfrm>
        <a:graphic>
          <a:graphicData uri="http://schemas.openxmlformats.org/drawingml/2006/table">
            <a:tbl>
              <a:tblPr>
                <a:tableStyleId>{2A488322-F2BA-4B5B-9748-0D474271808F}</a:tableStyleId>
              </a:tblPr>
              <a:tblGrid>
                <a:gridCol w="1920930">
                  <a:extLst>
                    <a:ext uri="{9D8B030D-6E8A-4147-A177-3AD203B41FA5}">
                      <a16:colId xmlns:a16="http://schemas.microsoft.com/office/drawing/2014/main" val="2355523851"/>
                    </a:ext>
                  </a:extLst>
                </a:gridCol>
                <a:gridCol w="5393399">
                  <a:extLst>
                    <a:ext uri="{9D8B030D-6E8A-4147-A177-3AD203B41FA5}">
                      <a16:colId xmlns:a16="http://schemas.microsoft.com/office/drawing/2014/main" val="436671302"/>
                    </a:ext>
                  </a:extLst>
                </a:gridCol>
              </a:tblGrid>
              <a:tr h="715404">
                <a:tc>
                  <a:txBody>
                    <a:bodyPr/>
                    <a:lstStyle/>
                    <a:p>
                      <a:pPr rtl="0" fontAlgn="t">
                        <a:spcBef>
                          <a:spcPts val="0"/>
                        </a:spcBef>
                        <a:spcAft>
                          <a:spcPts val="0"/>
                        </a:spcAft>
                      </a:pPr>
                      <a:r>
                        <a:rPr lang="en-US" sz="1800" b="1" u="none" strike="noStrike" dirty="0">
                          <a:solidFill>
                            <a:srgbClr val="000555"/>
                          </a:solidFill>
                          <a:effectLst/>
                          <a:latin typeface="Times New Roman" panose="02020603050405020304" pitchFamily="18" charset="0"/>
                          <a:cs typeface="Times New Roman" panose="02020603050405020304" pitchFamily="18" charset="0"/>
                        </a:rPr>
                        <a:t>Nation</a:t>
                      </a:r>
                      <a:endParaRPr lang="en-US" sz="1800" b="1" dirty="0">
                        <a:solidFill>
                          <a:srgbClr val="000555"/>
                        </a:solidFill>
                        <a:effectLst/>
                        <a:latin typeface="Times New Roman" panose="02020603050405020304" pitchFamily="18" charset="0"/>
                        <a:cs typeface="Times New Roman" panose="02020603050405020304" pitchFamily="18" charset="0"/>
                      </a:endParaRPr>
                    </a:p>
                  </a:txBody>
                  <a:tcPr marL="33365" marR="33365" marT="33365" marB="33365" anchor="ctr"/>
                </a:tc>
                <a:tc>
                  <a:txBody>
                    <a:bodyPr/>
                    <a:lstStyle/>
                    <a:p>
                      <a:pPr rtl="0" fontAlgn="t">
                        <a:spcBef>
                          <a:spcPts val="0"/>
                        </a:spcBef>
                        <a:spcAft>
                          <a:spcPts val="0"/>
                        </a:spcAft>
                      </a:pPr>
                      <a:r>
                        <a:rPr lang="en-US" sz="1800" b="1" u="none" strike="noStrike" dirty="0">
                          <a:solidFill>
                            <a:srgbClr val="FF0000"/>
                          </a:solidFill>
                          <a:effectLst/>
                          <a:latin typeface="Times New Roman" panose="02020603050405020304" pitchFamily="18" charset="0"/>
                          <a:cs typeface="Times New Roman" panose="02020603050405020304" pitchFamily="18" charset="0"/>
                        </a:rPr>
                        <a:t>The Socialist Republic of Viet Nam</a:t>
                      </a:r>
                      <a:endParaRPr lang="en-US" sz="1800" b="1" dirty="0">
                        <a:solidFill>
                          <a:srgbClr val="FF0000"/>
                        </a:solidFill>
                        <a:effectLst/>
                        <a:latin typeface="Times New Roman" panose="02020603050405020304" pitchFamily="18" charset="0"/>
                        <a:cs typeface="Times New Roman" panose="02020603050405020304" pitchFamily="18" charset="0"/>
                      </a:endParaRPr>
                    </a:p>
                  </a:txBody>
                  <a:tcPr marL="33365" marR="33365" marT="33365" marB="33365" anchor="ctr"/>
                </a:tc>
                <a:extLst>
                  <a:ext uri="{0D108BD9-81ED-4DB2-BD59-A6C34878D82A}">
                    <a16:rowId xmlns:a16="http://schemas.microsoft.com/office/drawing/2014/main" val="1101100848"/>
                  </a:ext>
                </a:extLst>
              </a:tr>
              <a:tr h="966143">
                <a:tc>
                  <a:txBody>
                    <a:bodyPr/>
                    <a:lstStyle/>
                    <a:p>
                      <a:pPr rtl="0" fontAlgn="t">
                        <a:spcBef>
                          <a:spcPts val="0"/>
                        </a:spcBef>
                        <a:spcAft>
                          <a:spcPts val="0"/>
                        </a:spcAft>
                      </a:pPr>
                      <a:r>
                        <a:rPr lang="en-US" sz="1800" b="1" u="none" strike="noStrike" dirty="0">
                          <a:solidFill>
                            <a:srgbClr val="000555"/>
                          </a:solidFill>
                          <a:effectLst/>
                          <a:latin typeface="Times New Roman" panose="02020603050405020304" pitchFamily="18" charset="0"/>
                          <a:cs typeface="Times New Roman" panose="02020603050405020304" pitchFamily="18" charset="0"/>
                        </a:rPr>
                        <a:t>Area</a:t>
                      </a:r>
                      <a:endParaRPr lang="en-US" sz="1800" b="1" dirty="0">
                        <a:solidFill>
                          <a:srgbClr val="000555"/>
                        </a:solidFill>
                        <a:effectLst/>
                        <a:latin typeface="Times New Roman" panose="02020603050405020304" pitchFamily="18" charset="0"/>
                        <a:cs typeface="Times New Roman" panose="02020603050405020304" pitchFamily="18" charset="0"/>
                      </a:endParaRPr>
                    </a:p>
                  </a:txBody>
                  <a:tcPr marL="33365" marR="33365" marT="33365" marB="33365" anchor="ctr"/>
                </a:tc>
                <a:tc>
                  <a:txBody>
                    <a:bodyPr/>
                    <a:lstStyle/>
                    <a:p>
                      <a:pPr rtl="0" fontAlgn="t">
                        <a:spcBef>
                          <a:spcPts val="0"/>
                        </a:spcBef>
                        <a:spcAft>
                          <a:spcPts val="0"/>
                        </a:spcAft>
                      </a:pPr>
                      <a:r>
                        <a:rPr lang="vi-VN" sz="1800" b="0" u="none" strike="noStrike" dirty="0">
                          <a:solidFill>
                            <a:srgbClr val="000000"/>
                          </a:solidFill>
                          <a:effectLst/>
                          <a:latin typeface="Times New Roman" panose="02020603050405020304" pitchFamily="18" charset="0"/>
                          <a:cs typeface="Times New Roman" panose="02020603050405020304" pitchFamily="18" charset="0"/>
                        </a:rPr>
                        <a:t>331.230 km</a:t>
                      </a:r>
                      <a:r>
                        <a:rPr lang="vi-VN" sz="1800" b="0" u="none" strike="noStrike" baseline="30000" dirty="0">
                          <a:solidFill>
                            <a:srgbClr val="000000"/>
                          </a:solidFill>
                          <a:effectLst/>
                          <a:latin typeface="Times New Roman" panose="02020603050405020304" pitchFamily="18" charset="0"/>
                          <a:cs typeface="Times New Roman" panose="02020603050405020304" pitchFamily="18" charset="0"/>
                        </a:rPr>
                        <a:t>2</a:t>
                      </a:r>
                      <a:endParaRPr lang="vi-VN" sz="1800" dirty="0">
                        <a:effectLst/>
                        <a:latin typeface="Times New Roman" panose="02020603050405020304" pitchFamily="18" charset="0"/>
                        <a:cs typeface="Times New Roman" panose="02020603050405020304" pitchFamily="18" charset="0"/>
                      </a:endParaRPr>
                    </a:p>
                    <a:p>
                      <a:pPr marL="0" marR="0" indent="0" algn="l" defTabSz="914400" rtl="0" eaLnBrk="1" fontAlgn="t" latinLnBrk="0" hangingPunct="1">
                        <a:lnSpc>
                          <a:spcPct val="100000"/>
                        </a:lnSpc>
                        <a:spcBef>
                          <a:spcPts val="0"/>
                        </a:spcBef>
                        <a:spcAft>
                          <a:spcPts val="0"/>
                        </a:spcAft>
                        <a:buClrTx/>
                        <a:buSzTx/>
                        <a:buFontTx/>
                        <a:buNone/>
                        <a:tabLst/>
                        <a:defRPr/>
                      </a:pPr>
                      <a:r>
                        <a:rPr lang="en-US" sz="1800" b="0" u="none" strike="noStrike" dirty="0">
                          <a:solidFill>
                            <a:srgbClr val="000000"/>
                          </a:solidFill>
                          <a:effectLst/>
                          <a:latin typeface="Times New Roman" panose="02020603050405020304" pitchFamily="18" charset="0"/>
                          <a:cs typeface="Times New Roman" panose="02020603050405020304" pitchFamily="18" charset="0"/>
                        </a:rPr>
                        <a:t>North-South distance: 1,650 km;</a:t>
                      </a:r>
                      <a:r>
                        <a:rPr lang="vi-VN" sz="1800" b="0" u="none" strike="noStrike" dirty="0">
                          <a:solidFill>
                            <a:srgbClr val="000000"/>
                          </a:solidFill>
                          <a:effectLst/>
                          <a:latin typeface="Times New Roman" panose="02020603050405020304" pitchFamily="18" charset="0"/>
                          <a:cs typeface="Times New Roman" panose="02020603050405020304" pitchFamily="18" charset="0"/>
                        </a:rPr>
                        <a:t> </a:t>
                      </a:r>
                      <a:endParaRPr lang="en-US" sz="1800" b="0" u="none" strike="noStrike" dirty="0">
                        <a:solidFill>
                          <a:srgbClr val="000000"/>
                        </a:solidFill>
                        <a:effectLst/>
                        <a:latin typeface="Times New Roman" panose="02020603050405020304" pitchFamily="18" charset="0"/>
                        <a:cs typeface="Times New Roman" panose="02020603050405020304" pitchFamily="18" charset="0"/>
                      </a:endParaRPr>
                    </a:p>
                    <a:p>
                      <a:pPr rtl="0" fontAlgn="t">
                        <a:spcBef>
                          <a:spcPts val="0"/>
                        </a:spcBef>
                        <a:spcAft>
                          <a:spcPts val="0"/>
                        </a:spcAft>
                      </a:pPr>
                      <a:r>
                        <a:rPr lang="en-US" sz="1800" b="0" u="none" strike="noStrike" dirty="0">
                          <a:solidFill>
                            <a:srgbClr val="000000"/>
                          </a:solidFill>
                          <a:effectLst/>
                          <a:latin typeface="Times New Roman" panose="02020603050405020304" pitchFamily="18" charset="0"/>
                          <a:cs typeface="Times New Roman" panose="02020603050405020304" pitchFamily="18" charset="0"/>
                        </a:rPr>
                        <a:t>Coastline length: 3,200 km</a:t>
                      </a:r>
                      <a:endParaRPr lang="vi-VN" sz="1800" dirty="0">
                        <a:effectLst/>
                        <a:latin typeface="Times New Roman" panose="02020603050405020304" pitchFamily="18" charset="0"/>
                        <a:cs typeface="Times New Roman" panose="02020603050405020304" pitchFamily="18" charset="0"/>
                      </a:endParaRPr>
                    </a:p>
                  </a:txBody>
                  <a:tcPr marL="33365" marR="33365" marT="33365" marB="33365" anchor="ctr"/>
                </a:tc>
                <a:extLst>
                  <a:ext uri="{0D108BD9-81ED-4DB2-BD59-A6C34878D82A}">
                    <a16:rowId xmlns:a16="http://schemas.microsoft.com/office/drawing/2014/main" val="699180646"/>
                  </a:ext>
                </a:extLst>
              </a:tr>
              <a:tr h="966143">
                <a:tc>
                  <a:txBody>
                    <a:bodyPr/>
                    <a:lstStyle/>
                    <a:p>
                      <a:pPr rtl="0" fontAlgn="t">
                        <a:spcBef>
                          <a:spcPts val="0"/>
                        </a:spcBef>
                        <a:spcAft>
                          <a:spcPts val="0"/>
                        </a:spcAft>
                      </a:pPr>
                      <a:r>
                        <a:rPr lang="en-US" sz="1800" b="1" u="none" strike="noStrike" dirty="0">
                          <a:solidFill>
                            <a:srgbClr val="000555"/>
                          </a:solidFill>
                          <a:effectLst/>
                          <a:latin typeface="Times New Roman" panose="02020603050405020304" pitchFamily="18" charset="0"/>
                          <a:cs typeface="Times New Roman" panose="02020603050405020304" pitchFamily="18" charset="0"/>
                        </a:rPr>
                        <a:t>Climate</a:t>
                      </a:r>
                      <a:endParaRPr lang="en-US" sz="1800" b="1" dirty="0">
                        <a:solidFill>
                          <a:srgbClr val="000555"/>
                        </a:solidFill>
                        <a:effectLst/>
                        <a:latin typeface="Times New Roman" panose="02020603050405020304" pitchFamily="18" charset="0"/>
                        <a:cs typeface="Times New Roman" panose="02020603050405020304" pitchFamily="18" charset="0"/>
                      </a:endParaRPr>
                    </a:p>
                  </a:txBody>
                  <a:tcPr marL="33365" marR="33365" marT="33365" marB="33365" anchor="ctr"/>
                </a:tc>
                <a:tc>
                  <a:txBody>
                    <a:bodyPr/>
                    <a:lstStyle/>
                    <a:p>
                      <a:pPr rtl="0" fontAlgn="t">
                        <a:spcBef>
                          <a:spcPts val="0"/>
                        </a:spcBef>
                        <a:spcAft>
                          <a:spcPts val="0"/>
                        </a:spcAft>
                      </a:pPr>
                      <a:r>
                        <a:rPr lang="en-US" sz="1800" b="0" u="none" strike="noStrike" dirty="0">
                          <a:solidFill>
                            <a:srgbClr val="000000"/>
                          </a:solidFill>
                          <a:effectLst/>
                          <a:latin typeface="Times New Roman" panose="02020603050405020304" pitchFamily="18" charset="0"/>
                          <a:cs typeface="Times New Roman" panose="02020603050405020304" pitchFamily="18" charset="0"/>
                        </a:rPr>
                        <a:t>Southern Viet Nam: Tropical monsoon climate - rainy and dry seasons</a:t>
                      </a:r>
                      <a:br>
                        <a:rPr lang="en-US" sz="1800" b="0" u="none" strike="noStrike" dirty="0">
                          <a:solidFill>
                            <a:srgbClr val="000000"/>
                          </a:solidFill>
                          <a:effectLst/>
                          <a:latin typeface="Times New Roman" panose="02020603050405020304" pitchFamily="18" charset="0"/>
                          <a:cs typeface="Times New Roman" panose="02020603050405020304" pitchFamily="18" charset="0"/>
                        </a:rPr>
                      </a:br>
                      <a:r>
                        <a:rPr lang="en-US" sz="1800" b="0" u="none" strike="noStrike" dirty="0">
                          <a:solidFill>
                            <a:srgbClr val="000000"/>
                          </a:solidFill>
                          <a:effectLst/>
                          <a:latin typeface="Times New Roman" panose="02020603050405020304" pitchFamily="18" charset="0"/>
                          <a:cs typeface="Times New Roman" panose="02020603050405020304" pitchFamily="18" charset="0"/>
                        </a:rPr>
                        <a:t>Northern Viet Nam: Subtropical climate with four seasons</a:t>
                      </a:r>
                    </a:p>
                  </a:txBody>
                  <a:tcPr marL="33365" marR="33365" marT="33365" marB="33365" anchor="ctr"/>
                </a:tc>
                <a:extLst>
                  <a:ext uri="{0D108BD9-81ED-4DB2-BD59-A6C34878D82A}">
                    <a16:rowId xmlns:a16="http://schemas.microsoft.com/office/drawing/2014/main" val="2048953859"/>
                  </a:ext>
                </a:extLst>
              </a:tr>
              <a:tr h="966143">
                <a:tc>
                  <a:txBody>
                    <a:bodyPr/>
                    <a:lstStyle/>
                    <a:p>
                      <a:pPr rtl="0" fontAlgn="t">
                        <a:spcBef>
                          <a:spcPts val="0"/>
                        </a:spcBef>
                        <a:spcAft>
                          <a:spcPts val="0"/>
                        </a:spcAft>
                      </a:pPr>
                      <a:r>
                        <a:rPr lang="en-US" sz="1800" b="1" u="none" strike="noStrike" dirty="0">
                          <a:solidFill>
                            <a:srgbClr val="000555"/>
                          </a:solidFill>
                          <a:effectLst/>
                          <a:latin typeface="Times New Roman" panose="02020603050405020304" pitchFamily="18" charset="0"/>
                          <a:cs typeface="Times New Roman" panose="02020603050405020304" pitchFamily="18" charset="0"/>
                        </a:rPr>
                        <a:t>Population</a:t>
                      </a:r>
                      <a:endParaRPr lang="en-US" sz="1800" b="1" dirty="0">
                        <a:solidFill>
                          <a:srgbClr val="000555"/>
                        </a:solidFill>
                        <a:effectLst/>
                        <a:latin typeface="Times New Roman" panose="02020603050405020304" pitchFamily="18" charset="0"/>
                        <a:cs typeface="Times New Roman" panose="02020603050405020304" pitchFamily="18" charset="0"/>
                      </a:endParaRPr>
                    </a:p>
                  </a:txBody>
                  <a:tcPr marL="33365" marR="33365" marT="33365" marB="33365" anchor="ctr"/>
                </a:tc>
                <a:tc>
                  <a:txBody>
                    <a:bodyPr/>
                    <a:lstStyle/>
                    <a:p>
                      <a:pPr rtl="0" fontAlgn="t">
                        <a:spcBef>
                          <a:spcPts val="0"/>
                        </a:spcBef>
                        <a:spcAft>
                          <a:spcPts val="0"/>
                        </a:spcAft>
                      </a:pPr>
                      <a:r>
                        <a:rPr lang="vi-VN" sz="1800" b="0" u="none" strike="noStrike" dirty="0">
                          <a:solidFill>
                            <a:srgbClr val="000000"/>
                          </a:solidFill>
                          <a:effectLst/>
                          <a:latin typeface="Times New Roman" panose="02020603050405020304" pitchFamily="18" charset="0"/>
                          <a:cs typeface="Times New Roman" panose="02020603050405020304" pitchFamily="18" charset="0"/>
                        </a:rPr>
                        <a:t>102.300.267 </a:t>
                      </a:r>
                      <a:r>
                        <a:rPr lang="en-US" sz="1800" b="0" u="none" strike="noStrike" dirty="0">
                          <a:solidFill>
                            <a:srgbClr val="000000"/>
                          </a:solidFill>
                          <a:effectLst/>
                          <a:latin typeface="Times New Roman" panose="02020603050405020304" pitchFamily="18" charset="0"/>
                          <a:cs typeface="Times New Roman" panose="02020603050405020304" pitchFamily="18" charset="0"/>
                        </a:rPr>
                        <a:t>people</a:t>
                      </a:r>
                    </a:p>
                    <a:p>
                      <a:pPr rtl="0" fontAlgn="t">
                        <a:spcBef>
                          <a:spcPts val="0"/>
                        </a:spcBef>
                        <a:spcAft>
                          <a:spcPts val="0"/>
                        </a:spcAft>
                      </a:pPr>
                      <a:r>
                        <a:rPr lang="vi-VN" sz="1800" b="0" u="none" strike="noStrike" dirty="0">
                          <a:solidFill>
                            <a:srgbClr val="000000"/>
                          </a:solidFill>
                          <a:effectLst/>
                          <a:latin typeface="Times New Roman" panose="02020603050405020304" pitchFamily="18" charset="0"/>
                          <a:cs typeface="Times New Roman" panose="02020603050405020304" pitchFamily="18" charset="0"/>
                        </a:rPr>
                        <a:t>Ethnicity: Kinh: 85.3%</a:t>
                      </a:r>
                      <a:endParaRPr lang="en-US" sz="1800" b="0" u="none" strike="noStrike" dirty="0">
                        <a:solidFill>
                          <a:schemeClr val="dk1"/>
                        </a:solidFill>
                        <a:effectLst/>
                        <a:latin typeface="Times New Roman" panose="02020603050405020304" pitchFamily="18" charset="0"/>
                        <a:cs typeface="Times New Roman" panose="02020603050405020304" pitchFamily="18" charset="0"/>
                      </a:endParaRPr>
                    </a:p>
                  </a:txBody>
                  <a:tcPr marL="33365" marR="33365" marT="33365" marB="33365" anchor="ctr"/>
                </a:tc>
                <a:extLst>
                  <a:ext uri="{0D108BD9-81ED-4DB2-BD59-A6C34878D82A}">
                    <a16:rowId xmlns:a16="http://schemas.microsoft.com/office/drawing/2014/main" val="4089726291"/>
                  </a:ext>
                </a:extLst>
              </a:tr>
              <a:tr h="687311">
                <a:tc>
                  <a:txBody>
                    <a:bodyPr/>
                    <a:lstStyle/>
                    <a:p>
                      <a:pPr rtl="0" fontAlgn="t">
                        <a:spcBef>
                          <a:spcPts val="0"/>
                        </a:spcBef>
                        <a:spcAft>
                          <a:spcPts val="0"/>
                        </a:spcAft>
                      </a:pPr>
                      <a:r>
                        <a:rPr lang="en-US" sz="1800" b="1" u="none" strike="noStrike" dirty="0">
                          <a:solidFill>
                            <a:srgbClr val="000555"/>
                          </a:solidFill>
                          <a:effectLst/>
                          <a:latin typeface="Times New Roman" panose="02020603050405020304" pitchFamily="18" charset="0"/>
                          <a:cs typeface="Times New Roman" panose="02020603050405020304" pitchFamily="18" charset="0"/>
                        </a:rPr>
                        <a:t>Language</a:t>
                      </a:r>
                      <a:endParaRPr lang="en-US" sz="1800" b="1" dirty="0">
                        <a:solidFill>
                          <a:srgbClr val="000555"/>
                        </a:solidFill>
                        <a:effectLst/>
                        <a:latin typeface="Times New Roman" panose="02020603050405020304" pitchFamily="18" charset="0"/>
                        <a:cs typeface="Times New Roman" panose="02020603050405020304" pitchFamily="18" charset="0"/>
                      </a:endParaRPr>
                    </a:p>
                  </a:txBody>
                  <a:tcPr marL="33365" marR="33365" marT="33365" marB="33365" anchor="ctr"/>
                </a:tc>
                <a:tc>
                  <a:txBody>
                    <a:bodyPr/>
                    <a:lstStyle/>
                    <a:p>
                      <a:pPr rtl="0" fontAlgn="t">
                        <a:spcBef>
                          <a:spcPts val="0"/>
                        </a:spcBef>
                        <a:spcAft>
                          <a:spcPts val="0"/>
                        </a:spcAft>
                      </a:pPr>
                      <a:r>
                        <a:rPr lang="en-US" sz="1800" b="0" u="none" strike="noStrike" dirty="0">
                          <a:solidFill>
                            <a:srgbClr val="000000"/>
                          </a:solidFill>
                          <a:effectLst/>
                          <a:latin typeface="Times New Roman" panose="02020603050405020304" pitchFamily="18" charset="0"/>
                          <a:cs typeface="Times New Roman" panose="02020603050405020304" pitchFamily="18" charset="0"/>
                        </a:rPr>
                        <a:t>Vietnamese</a:t>
                      </a:r>
                      <a:endParaRPr lang="en-US" sz="1800" dirty="0">
                        <a:effectLst/>
                        <a:latin typeface="Times New Roman" panose="02020603050405020304" pitchFamily="18" charset="0"/>
                        <a:cs typeface="Times New Roman" panose="02020603050405020304" pitchFamily="18" charset="0"/>
                      </a:endParaRPr>
                    </a:p>
                  </a:txBody>
                  <a:tcPr marL="33365" marR="33365" marT="33365" marB="33365" anchor="ctr"/>
                </a:tc>
                <a:extLst>
                  <a:ext uri="{0D108BD9-81ED-4DB2-BD59-A6C34878D82A}">
                    <a16:rowId xmlns:a16="http://schemas.microsoft.com/office/drawing/2014/main" val="1572572128"/>
                  </a:ext>
                </a:extLst>
              </a:tr>
              <a:tr h="1266287">
                <a:tc>
                  <a:txBody>
                    <a:bodyPr/>
                    <a:lstStyle/>
                    <a:p>
                      <a:pPr rtl="0" fontAlgn="t">
                        <a:spcBef>
                          <a:spcPts val="0"/>
                        </a:spcBef>
                        <a:spcAft>
                          <a:spcPts val="0"/>
                        </a:spcAft>
                      </a:pPr>
                      <a:r>
                        <a:rPr lang="en-US" sz="1800" b="1" u="none" strike="noStrike" dirty="0">
                          <a:solidFill>
                            <a:srgbClr val="000555"/>
                          </a:solidFill>
                          <a:effectLst/>
                          <a:latin typeface="Times New Roman" panose="02020603050405020304" pitchFamily="18" charset="0"/>
                          <a:cs typeface="Times New Roman" panose="02020603050405020304" pitchFamily="18" charset="0"/>
                        </a:rPr>
                        <a:t>Political system</a:t>
                      </a:r>
                    </a:p>
                  </a:txBody>
                  <a:tcPr marL="33365" marR="33365" marT="33365" marB="33365" anchor="ctr"/>
                </a:tc>
                <a:tc>
                  <a:txBody>
                    <a:bodyPr/>
                    <a:lstStyle/>
                    <a:p>
                      <a:pPr rtl="0" fontAlgn="t">
                        <a:spcBef>
                          <a:spcPts val="0"/>
                        </a:spcBef>
                        <a:spcAft>
                          <a:spcPts val="0"/>
                        </a:spcAft>
                      </a:pPr>
                      <a:r>
                        <a:rPr lang="vi-VN" sz="1800" b="0" u="none" strike="noStrike" dirty="0">
                          <a:solidFill>
                            <a:srgbClr val="000000"/>
                          </a:solidFill>
                          <a:effectLst/>
                          <a:latin typeface="Times New Roman" panose="02020603050405020304" pitchFamily="18" charset="0"/>
                          <a:cs typeface="Times New Roman" panose="02020603050405020304" pitchFamily="18" charset="0"/>
                        </a:rPr>
                        <a:t>Socialist-oriented market economy system
Communist Party: The only organization that leads the state</a:t>
                      </a:r>
                      <a:endParaRPr lang="vi-VN" sz="1800" dirty="0">
                        <a:effectLst/>
                        <a:latin typeface="Times New Roman" panose="02020603050405020304" pitchFamily="18" charset="0"/>
                        <a:cs typeface="Times New Roman" panose="02020603050405020304" pitchFamily="18" charset="0"/>
                      </a:endParaRPr>
                    </a:p>
                  </a:txBody>
                  <a:tcPr marL="33365" marR="33365" marT="33365" marB="33365" anchor="ctr"/>
                </a:tc>
                <a:extLst>
                  <a:ext uri="{0D108BD9-81ED-4DB2-BD59-A6C34878D82A}">
                    <a16:rowId xmlns:a16="http://schemas.microsoft.com/office/drawing/2014/main" val="1220622356"/>
                  </a:ext>
                </a:extLst>
              </a:tr>
            </a:tbl>
          </a:graphicData>
        </a:graphic>
      </p:graphicFrame>
      <p:grpSp>
        <p:nvGrpSpPr>
          <p:cNvPr id="5" name="Group 21">
            <a:extLst>
              <a:ext uri="{FF2B5EF4-FFF2-40B4-BE49-F238E27FC236}">
                <a16:creationId xmlns:a16="http://schemas.microsoft.com/office/drawing/2014/main" id="{90B1FE11-05E9-97CE-C92F-373A1F0D1603}"/>
              </a:ext>
            </a:extLst>
          </p:cNvPr>
          <p:cNvGrpSpPr/>
          <p:nvPr/>
        </p:nvGrpSpPr>
        <p:grpSpPr>
          <a:xfrm rot="969645">
            <a:off x="11765756" y="4554734"/>
            <a:ext cx="852488" cy="2797757"/>
            <a:chOff x="0" y="0"/>
            <a:chExt cx="1541271" cy="649693"/>
          </a:xfrm>
          <a:solidFill>
            <a:srgbClr val="A70D14"/>
          </a:solidFill>
        </p:grpSpPr>
        <p:sp>
          <p:nvSpPr>
            <p:cNvPr id="6" name="Freeform 22">
              <a:extLst>
                <a:ext uri="{FF2B5EF4-FFF2-40B4-BE49-F238E27FC236}">
                  <a16:creationId xmlns:a16="http://schemas.microsoft.com/office/drawing/2014/main" id="{5E9645E4-DF56-A895-13CD-E991B4F431EB}"/>
                </a:ext>
              </a:extLst>
            </p:cNvPr>
            <p:cNvSpPr/>
            <p:nvPr/>
          </p:nvSpPr>
          <p:spPr>
            <a:xfrm>
              <a:off x="0" y="0"/>
              <a:ext cx="1541271" cy="649693"/>
            </a:xfrm>
            <a:custGeom>
              <a:avLst/>
              <a:gdLst/>
              <a:ahLst/>
              <a:cxnLst/>
              <a:rect l="l" t="t" r="r" b="b"/>
              <a:pathLst>
                <a:path w="1541271" h="649693">
                  <a:moveTo>
                    <a:pt x="203200" y="0"/>
                  </a:moveTo>
                  <a:lnTo>
                    <a:pt x="1541271" y="0"/>
                  </a:lnTo>
                  <a:lnTo>
                    <a:pt x="1338071" y="649693"/>
                  </a:lnTo>
                  <a:lnTo>
                    <a:pt x="0" y="649693"/>
                  </a:lnTo>
                  <a:lnTo>
                    <a:pt x="203200" y="0"/>
                  </a:lnTo>
                  <a:close/>
                </a:path>
              </a:pathLst>
            </a:custGeom>
            <a:grpFill/>
          </p:spPr>
          <p:txBody>
            <a:bodyPr/>
            <a:lstStyle/>
            <a:p>
              <a:endParaRPr lang="en-US"/>
            </a:p>
          </p:txBody>
        </p:sp>
        <p:sp>
          <p:nvSpPr>
            <p:cNvPr id="7" name="TextBox 23">
              <a:extLst>
                <a:ext uri="{FF2B5EF4-FFF2-40B4-BE49-F238E27FC236}">
                  <a16:creationId xmlns:a16="http://schemas.microsoft.com/office/drawing/2014/main" id="{26EC6A09-3E56-B2F5-122F-C753E37AC9CB}"/>
                </a:ext>
              </a:extLst>
            </p:cNvPr>
            <p:cNvSpPr txBox="1"/>
            <p:nvPr/>
          </p:nvSpPr>
          <p:spPr>
            <a:xfrm>
              <a:off x="101600" y="0"/>
              <a:ext cx="609600" cy="609600"/>
            </a:xfrm>
            <a:prstGeom prst="rect">
              <a:avLst/>
            </a:prstGeom>
            <a:grpFill/>
          </p:spPr>
          <p:txBody>
            <a:bodyPr lIns="33867" tIns="33867" rIns="33867" bIns="33867" rtlCol="0" anchor="ctr"/>
            <a:lstStyle/>
            <a:p>
              <a:pPr algn="ctr">
                <a:lnSpc>
                  <a:spcPts val="1652"/>
                </a:lnSpc>
              </a:pPr>
              <a:endParaRPr sz="1200">
                <a:solidFill>
                  <a:prstClr val="black"/>
                </a:solidFill>
              </a:endParaRPr>
            </a:p>
          </p:txBody>
        </p:sp>
      </p:grpSp>
    </p:spTree>
    <p:extLst>
      <p:ext uri="{BB962C8B-B14F-4D97-AF65-F5344CB8AC3E}">
        <p14:creationId xmlns:p14="http://schemas.microsoft.com/office/powerpoint/2010/main" val="299695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F8BCDFF-0E28-D0FF-4AEB-0E05C710E198}"/>
              </a:ext>
            </a:extLst>
          </p:cNvPr>
          <p:cNvSpPr/>
          <p:nvPr/>
        </p:nvSpPr>
        <p:spPr>
          <a:xfrm>
            <a:off x="274320" y="213360"/>
            <a:ext cx="11643360" cy="6431280"/>
          </a:xfrm>
          <a:prstGeom prst="rect">
            <a:avLst/>
          </a:prstGeom>
          <a:ln>
            <a:solidFill>
              <a:srgbClr val="105BAB"/>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6006C451-2DF4-E484-E2A1-A6921F2AFDC2}"/>
              </a:ext>
            </a:extLst>
          </p:cNvPr>
          <p:cNvSpPr/>
          <p:nvPr/>
        </p:nvSpPr>
        <p:spPr>
          <a:xfrm>
            <a:off x="0" y="0"/>
            <a:ext cx="5684520" cy="6858000"/>
          </a:xfrm>
          <a:prstGeom prst="rect">
            <a:avLst/>
          </a:prstGeom>
          <a:solidFill>
            <a:srgbClr val="105BAB"/>
          </a:solidFill>
          <a:ln>
            <a:solidFill>
              <a:srgbClr val="105B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534B6A-046B-7E56-3B52-C0C31757CA2A}"/>
              </a:ext>
            </a:extLst>
          </p:cNvPr>
          <p:cNvSpPr/>
          <p:nvPr/>
        </p:nvSpPr>
        <p:spPr>
          <a:xfrm>
            <a:off x="611981" y="685800"/>
            <a:ext cx="10968038" cy="5486400"/>
          </a:xfrm>
          <a:prstGeom prst="rect">
            <a:avLst/>
          </a:prstGeom>
          <a:solidFill>
            <a:srgbClr val="A70D14"/>
          </a:solidFill>
          <a:ln>
            <a:solidFill>
              <a:srgbClr val="A70D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A32C0A5D-4812-FB29-3E88-53B7C176E2E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9508" y="4285912"/>
            <a:ext cx="3965504" cy="2594948"/>
          </a:xfrm>
          <a:prstGeom prst="rect">
            <a:avLst/>
          </a:prstGeom>
        </p:spPr>
      </p:pic>
      <p:pic>
        <p:nvPicPr>
          <p:cNvPr id="12" name="Picture 11">
            <a:extLst>
              <a:ext uri="{FF2B5EF4-FFF2-40B4-BE49-F238E27FC236}">
                <a16:creationId xmlns:a16="http://schemas.microsoft.com/office/drawing/2014/main" id="{F053E0BD-54AA-D261-6C8B-3E9D30A99B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9508" y="1443918"/>
            <a:ext cx="3965504" cy="2841994"/>
          </a:xfrm>
          <a:prstGeom prst="rect">
            <a:avLst/>
          </a:prstGeom>
        </p:spPr>
      </p:pic>
      <p:sp>
        <p:nvSpPr>
          <p:cNvPr id="13" name="타원 3">
            <a:extLst>
              <a:ext uri="{FF2B5EF4-FFF2-40B4-BE49-F238E27FC236}">
                <a16:creationId xmlns:a16="http://schemas.microsoft.com/office/drawing/2014/main" id="{35AB0E7F-B285-17AB-FE19-DB5ADE46E018}"/>
              </a:ext>
            </a:extLst>
          </p:cNvPr>
          <p:cNvSpPr/>
          <p:nvPr/>
        </p:nvSpPr>
        <p:spPr>
          <a:xfrm>
            <a:off x="6760061" y="1556792"/>
            <a:ext cx="3744416" cy="3744416"/>
          </a:xfrm>
          <a:prstGeom prst="ellipse">
            <a:avLst/>
          </a:prstGeom>
          <a:noFill/>
          <a:ln w="38100">
            <a:solidFill>
              <a:srgbClr val="ECF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endParaRPr>
          </a:p>
        </p:txBody>
      </p:sp>
      <p:sp>
        <p:nvSpPr>
          <p:cNvPr id="14" name="TextBox 13">
            <a:extLst>
              <a:ext uri="{FF2B5EF4-FFF2-40B4-BE49-F238E27FC236}">
                <a16:creationId xmlns:a16="http://schemas.microsoft.com/office/drawing/2014/main" id="{72F5F288-A367-E690-3D9A-F1DA0B5D49A5}"/>
              </a:ext>
            </a:extLst>
          </p:cNvPr>
          <p:cNvSpPr txBox="1"/>
          <p:nvPr/>
        </p:nvSpPr>
        <p:spPr>
          <a:xfrm>
            <a:off x="8256205" y="1772817"/>
            <a:ext cx="752130" cy="2554545"/>
          </a:xfrm>
          <a:prstGeom prst="rect">
            <a:avLst/>
          </a:prstGeom>
          <a:noFill/>
        </p:spPr>
        <p:txBody>
          <a:bodyPr wrap="none" rtlCol="0">
            <a:spAutoFit/>
          </a:bodyPr>
          <a:lstStyle/>
          <a:p>
            <a:pPr algn="ctr" latinLnBrk="1"/>
            <a:r>
              <a:rPr lang="en-US" altLang="ko-KR" sz="8000" dirty="0">
                <a:solidFill>
                  <a:srgbClr val="ECF0F1"/>
                </a:solidFill>
                <a:latin typeface="Cambria" panose="02040503050406030204" pitchFamily="18" charset="0"/>
                <a:ea typeface="Cambria" panose="02040503050406030204" pitchFamily="18" charset="0"/>
              </a:rPr>
              <a:t>1</a:t>
            </a:r>
          </a:p>
          <a:p>
            <a:pPr algn="ctr" latinLnBrk="1"/>
            <a:endParaRPr lang="ko-KR" altLang="en-US" sz="8000" dirty="0">
              <a:solidFill>
                <a:srgbClr val="ECF0F1"/>
              </a:solidFill>
              <a:latin typeface="HY헤드라인M" panose="02030600000101010101" pitchFamily="18" charset="-127"/>
              <a:ea typeface="HY헤드라인M" panose="02030600000101010101" pitchFamily="18" charset="-127"/>
            </a:endParaRPr>
          </a:p>
        </p:txBody>
      </p:sp>
      <p:cxnSp>
        <p:nvCxnSpPr>
          <p:cNvPr id="15" name="직선 연결선 6">
            <a:extLst>
              <a:ext uri="{FF2B5EF4-FFF2-40B4-BE49-F238E27FC236}">
                <a16:creationId xmlns:a16="http://schemas.microsoft.com/office/drawing/2014/main" id="{4950488A-7E12-4FB1-6ABB-2B2727A56C25}"/>
              </a:ext>
            </a:extLst>
          </p:cNvPr>
          <p:cNvCxnSpPr/>
          <p:nvPr/>
        </p:nvCxnSpPr>
        <p:spPr>
          <a:xfrm>
            <a:off x="7300121" y="3212976"/>
            <a:ext cx="2664296" cy="0"/>
          </a:xfrm>
          <a:prstGeom prst="line">
            <a:avLst/>
          </a:prstGeom>
          <a:ln w="34925">
            <a:solidFill>
              <a:srgbClr val="ECF0F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337D37F-EC5A-DA48-4CCD-090EF6F911BC}"/>
              </a:ext>
            </a:extLst>
          </p:cNvPr>
          <p:cNvSpPr txBox="1"/>
          <p:nvPr/>
        </p:nvSpPr>
        <p:spPr>
          <a:xfrm>
            <a:off x="6847220" y="3367735"/>
            <a:ext cx="3570097" cy="1323439"/>
          </a:xfrm>
          <a:prstGeom prst="rect">
            <a:avLst/>
          </a:prstGeom>
          <a:noFill/>
        </p:spPr>
        <p:txBody>
          <a:bodyPr wrap="square" rtlCol="0">
            <a:spAutoFit/>
          </a:bodyPr>
          <a:lstStyle/>
          <a:p>
            <a:pPr algn="ctr" latinLnBrk="1"/>
            <a:r>
              <a:rPr lang="en-US" altLang="ko-KR" sz="4000" b="1" dirty="0">
                <a:solidFill>
                  <a:srgbClr val="ECF0F1"/>
                </a:solidFill>
                <a:latin typeface="Cambria" panose="02040503050406030204" pitchFamily="18" charset="0"/>
                <a:ea typeface="Cambria" panose="02040503050406030204" pitchFamily="18" charset="0"/>
                <a:cs typeface="Times New Roman" panose="02020603050405020304" pitchFamily="18" charset="0"/>
              </a:rPr>
              <a:t>Economy of Viet Nam</a:t>
            </a:r>
          </a:p>
        </p:txBody>
      </p:sp>
    </p:spTree>
    <p:extLst>
      <p:ext uri="{BB962C8B-B14F-4D97-AF65-F5344CB8AC3E}">
        <p14:creationId xmlns:p14="http://schemas.microsoft.com/office/powerpoint/2010/main" val="512531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BF4E12E-7094-D87F-A102-8F2513B6E9FA}"/>
              </a:ext>
            </a:extLst>
          </p:cNvPr>
          <p:cNvSpPr/>
          <p:nvPr/>
        </p:nvSpPr>
        <p:spPr>
          <a:xfrm>
            <a:off x="0" y="0"/>
            <a:ext cx="12192000" cy="6319777"/>
          </a:xfrm>
          <a:prstGeom prst="rect">
            <a:avLst/>
          </a:prstGeom>
          <a:solidFill>
            <a:srgbClr val="105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3FC211D-795A-DCB0-DEF7-51484192A04D}"/>
              </a:ext>
            </a:extLst>
          </p:cNvPr>
          <p:cNvSpPr/>
          <p:nvPr/>
        </p:nvSpPr>
        <p:spPr>
          <a:xfrm>
            <a:off x="9225023" y="5781555"/>
            <a:ext cx="1915609" cy="1163255"/>
          </a:xfrm>
          <a:prstGeom prst="rect">
            <a:avLst/>
          </a:prstGeom>
          <a:solidFill>
            <a:srgbClr val="A70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직사각형 14">
            <a:extLst>
              <a:ext uri="{FF2B5EF4-FFF2-40B4-BE49-F238E27FC236}">
                <a16:creationId xmlns:a16="http://schemas.microsoft.com/office/drawing/2014/main" id="{833DE7FC-7C55-58CC-FE71-EF3C66F76DF8}"/>
              </a:ext>
            </a:extLst>
          </p:cNvPr>
          <p:cNvSpPr/>
          <p:nvPr/>
        </p:nvSpPr>
        <p:spPr>
          <a:xfrm>
            <a:off x="1524000" y="0"/>
            <a:ext cx="179512" cy="7647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Times New Roman" panose="02020603050405020304" pitchFamily="18" charset="0"/>
              <a:ea typeface="맑은 고딕" panose="020B0503020000020004" pitchFamily="34" charset="-127"/>
              <a:cs typeface="Times New Roman" panose="02020603050405020304" pitchFamily="18" charset="0"/>
            </a:endParaRPr>
          </a:p>
        </p:txBody>
      </p:sp>
      <p:sp>
        <p:nvSpPr>
          <p:cNvPr id="7" name="직사각형 25">
            <a:extLst>
              <a:ext uri="{FF2B5EF4-FFF2-40B4-BE49-F238E27FC236}">
                <a16:creationId xmlns:a16="http://schemas.microsoft.com/office/drawing/2014/main" id="{7587C21B-E5A7-9FE2-A7FA-726B540A0964}"/>
              </a:ext>
            </a:extLst>
          </p:cNvPr>
          <p:cNvSpPr/>
          <p:nvPr/>
        </p:nvSpPr>
        <p:spPr>
          <a:xfrm>
            <a:off x="1780692" y="614064"/>
            <a:ext cx="8280920" cy="477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34" charset="-127"/>
              <a:cs typeface="+mn-cs"/>
            </a:endParaRPr>
          </a:p>
        </p:txBody>
      </p:sp>
      <p:sp>
        <p:nvSpPr>
          <p:cNvPr id="8" name="TextBox 7">
            <a:extLst>
              <a:ext uri="{FF2B5EF4-FFF2-40B4-BE49-F238E27FC236}">
                <a16:creationId xmlns:a16="http://schemas.microsoft.com/office/drawing/2014/main" id="{F8B27717-2C36-C010-9A8D-B04E1E1932B7}"/>
              </a:ext>
            </a:extLst>
          </p:cNvPr>
          <p:cNvSpPr txBox="1"/>
          <p:nvPr/>
        </p:nvSpPr>
        <p:spPr>
          <a:xfrm>
            <a:off x="4295472" y="85469"/>
            <a:ext cx="3905172" cy="553998"/>
          </a:xfrm>
          <a:prstGeom prst="rect">
            <a:avLst/>
          </a:prstGeom>
          <a:noFill/>
        </p:spPr>
        <p:txBody>
          <a:bodyPr wrap="none" rtlCol="0">
            <a:spAutoFit/>
          </a:bodyPr>
          <a:lstStyle/>
          <a:p>
            <a:pPr algn="ctr"/>
            <a:r>
              <a:rPr lang="en-US" altLang="ko-KR" sz="3000" b="1" dirty="0">
                <a:solidFill>
                  <a:schemeClr val="bg1"/>
                </a:solidFill>
                <a:latin typeface="Cambria" panose="02040503050406030204" pitchFamily="18" charset="0"/>
                <a:ea typeface="Cambria" panose="02040503050406030204" pitchFamily="18" charset="0"/>
                <a:cs typeface="Segoe UI" panose="020B0502040204020203" pitchFamily="34" charset="0"/>
              </a:rPr>
              <a:t>Economy of Viet Nam</a:t>
            </a:r>
            <a:endParaRPr lang="ko-KR" altLang="en-US" sz="3000" b="1" dirty="0">
              <a:solidFill>
                <a:schemeClr val="bg1"/>
              </a:solidFill>
              <a:latin typeface="Cambria" panose="02040503050406030204" pitchFamily="18" charset="0"/>
              <a:ea typeface="Arial Unicode MS" panose="020B0604020202020204" pitchFamily="50" charset="-127"/>
              <a:cs typeface="Segoe UI" panose="020B0502040204020203" pitchFamily="34" charset="0"/>
            </a:endParaRPr>
          </a:p>
        </p:txBody>
      </p:sp>
      <p:grpSp>
        <p:nvGrpSpPr>
          <p:cNvPr id="9" name="그룹 19">
            <a:extLst>
              <a:ext uri="{FF2B5EF4-FFF2-40B4-BE49-F238E27FC236}">
                <a16:creationId xmlns:a16="http://schemas.microsoft.com/office/drawing/2014/main" id="{6CB6FA76-785F-1CA4-8755-22A2A0B0395C}"/>
              </a:ext>
            </a:extLst>
          </p:cNvPr>
          <p:cNvGrpSpPr/>
          <p:nvPr/>
        </p:nvGrpSpPr>
        <p:grpSpPr>
          <a:xfrm>
            <a:off x="1419368" y="726348"/>
            <a:ext cx="9191244" cy="2504724"/>
            <a:chOff x="144607" y="882691"/>
            <a:chExt cx="8459842" cy="2127234"/>
          </a:xfrm>
        </p:grpSpPr>
        <p:sp>
          <p:nvSpPr>
            <p:cNvPr id="10" name="직사각형 20">
              <a:extLst>
                <a:ext uri="{FF2B5EF4-FFF2-40B4-BE49-F238E27FC236}">
                  <a16:creationId xmlns:a16="http://schemas.microsoft.com/office/drawing/2014/main" id="{7931920E-B6C4-67E5-CB2C-A238ECE99D55}"/>
                </a:ext>
              </a:extLst>
            </p:cNvPr>
            <p:cNvSpPr/>
            <p:nvPr/>
          </p:nvSpPr>
          <p:spPr bwMode="auto">
            <a:xfrm>
              <a:off x="2150386" y="928669"/>
              <a:ext cx="6454062" cy="890125"/>
            </a:xfrm>
            <a:prstGeom prst="rect">
              <a:avLst/>
            </a:prstGeom>
            <a:solidFill>
              <a:schemeClr val="bg1"/>
            </a:solidFill>
            <a:ln>
              <a:noFill/>
              <a:headEnd type="none" w="med" len="med"/>
              <a:tailEnd type="none" w="med" len="med"/>
            </a:ln>
            <a:effectLst>
              <a:innerShdw blurRad="292100" dist="88900" dir="2700000">
                <a:srgbClr val="2C3E50">
                  <a:alpha val="50000"/>
                </a:srgbClr>
              </a:innerShdw>
            </a:effectLst>
          </p:spPr>
          <p:style>
            <a:lnRef idx="2">
              <a:schemeClr val="accent1"/>
            </a:lnRef>
            <a:fillRef idx="1">
              <a:schemeClr val="lt1"/>
            </a:fillRef>
            <a:effectRef idx="0">
              <a:schemeClr val="accent1"/>
            </a:effectRef>
            <a:fontRef idx="minor">
              <a:schemeClr val="dk1"/>
            </a:fontRef>
          </p:style>
          <p:txBody>
            <a:bodyPr tIns="90000" bIns="90000" anchor="ctr"/>
            <a:lstStyle/>
            <a:p>
              <a:pPr marL="266700" marR="0" lvl="0" indent="-180975"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r>
                <a:rPr kumimoji="0" lang="vi-VN" altLang="ko-KR" sz="1600" b="0" i="0" u="none" strike="noStrike" kern="1200" cap="none" spc="0" normalizeH="0" baseline="0" noProof="0" dirty="0">
                  <a:ln>
                    <a:noFill/>
                  </a:ln>
                  <a:solidFill>
                    <a:prstClr val="black"/>
                  </a:solidFill>
                  <a:effectLst/>
                  <a:uLnTx/>
                  <a:uFillTx/>
                  <a:latin typeface="Times New Roman (Body)"/>
                  <a:ea typeface="Arial Unicode MS" panose="020B0604020202020204" pitchFamily="50" charset="-127"/>
                  <a:cs typeface="Times New Roman" panose="02020603050405020304" pitchFamily="18" charset="0"/>
                </a:rPr>
                <a:t>FDI inflows into Viet</a:t>
              </a:r>
              <a:r>
                <a:rPr kumimoji="0" lang="en-US" altLang="ko-KR" sz="1600" b="0" i="0" u="none" strike="noStrike" kern="1200" cap="none" spc="0" normalizeH="0" baseline="0" noProof="0" dirty="0">
                  <a:ln>
                    <a:noFill/>
                  </a:ln>
                  <a:solidFill>
                    <a:prstClr val="black"/>
                  </a:solidFill>
                  <a:effectLst/>
                  <a:uLnTx/>
                  <a:uFillTx/>
                  <a:latin typeface="Times New Roman (Body)"/>
                  <a:ea typeface="Arial Unicode MS" panose="020B0604020202020204" pitchFamily="50" charset="-127"/>
                  <a:cs typeface="Times New Roman" panose="02020603050405020304" pitchFamily="18" charset="0"/>
                </a:rPr>
                <a:t> N</a:t>
              </a:r>
              <a:r>
                <a:rPr kumimoji="0" lang="vi-VN" altLang="ko-KR" sz="1600" b="0" i="0" u="none" strike="noStrike" kern="1200" cap="none" spc="0" normalizeH="0" baseline="0" noProof="0" dirty="0">
                  <a:ln>
                    <a:noFill/>
                  </a:ln>
                  <a:solidFill>
                    <a:prstClr val="black"/>
                  </a:solidFill>
                  <a:effectLst/>
                  <a:uLnTx/>
                  <a:uFillTx/>
                  <a:latin typeface="Times New Roman (Body)"/>
                  <a:ea typeface="Arial Unicode MS" panose="020B0604020202020204" pitchFamily="50" charset="-127"/>
                  <a:cs typeface="Times New Roman" panose="02020603050405020304" pitchFamily="18" charset="0"/>
                </a:rPr>
                <a:t>am in 2025 reached USD 38.42 billion, with cumulative inflows totaling USD 529.6 billion.</a:t>
              </a:r>
            </a:p>
            <a:p>
              <a:pPr marL="266700" marR="0" lvl="0" indent="-180975"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tab pos="266700" algn="l"/>
                </a:tabLst>
                <a:defRPr/>
              </a:pPr>
              <a:r>
                <a:rPr kumimoji="0" lang="vi-VN" altLang="ko-KR" sz="1600" b="0" i="0" u="none" strike="noStrike" kern="1200" cap="none" spc="0" normalizeH="0" baseline="0" noProof="0" dirty="0">
                  <a:ln>
                    <a:noFill/>
                  </a:ln>
                  <a:solidFill>
                    <a:prstClr val="black"/>
                  </a:solidFill>
                  <a:effectLst/>
                  <a:uLnTx/>
                  <a:uFillTx/>
                  <a:latin typeface="Times New Roman (Body)"/>
                  <a:ea typeface="Arial Unicode MS" panose="020B0604020202020204" pitchFamily="50" charset="-127"/>
                  <a:cs typeface="Times New Roman" panose="02020603050405020304" pitchFamily="18" charset="0"/>
                </a:rPr>
                <a:t>The Government’s target for 2025 is GDP growth of 10%, while neighboring countries are expected to grow at around 3–7%.</a:t>
              </a:r>
            </a:p>
          </p:txBody>
        </p:sp>
        <p:sp>
          <p:nvSpPr>
            <p:cNvPr id="11" name="직사각형 21">
              <a:extLst>
                <a:ext uri="{FF2B5EF4-FFF2-40B4-BE49-F238E27FC236}">
                  <a16:creationId xmlns:a16="http://schemas.microsoft.com/office/drawing/2014/main" id="{3892F263-8D21-5098-4605-E8AE861860BF}"/>
                </a:ext>
              </a:extLst>
            </p:cNvPr>
            <p:cNvSpPr/>
            <p:nvPr/>
          </p:nvSpPr>
          <p:spPr bwMode="auto">
            <a:xfrm>
              <a:off x="2150387" y="1929805"/>
              <a:ext cx="6454062" cy="1080120"/>
            </a:xfrm>
            <a:prstGeom prst="rect">
              <a:avLst/>
            </a:prstGeom>
            <a:solidFill>
              <a:schemeClr val="bg1"/>
            </a:solidFill>
            <a:ln>
              <a:noFill/>
              <a:headEnd type="none" w="med" len="med"/>
              <a:tailEnd type="none" w="med" len="med"/>
            </a:ln>
            <a:effectLst>
              <a:innerShdw blurRad="292100" dist="88900" dir="2700000">
                <a:srgbClr val="2C3E50">
                  <a:alpha val="50000"/>
                </a:srgbClr>
              </a:innerShdw>
            </a:effectLst>
          </p:spPr>
          <p:style>
            <a:lnRef idx="2">
              <a:schemeClr val="accent1"/>
            </a:lnRef>
            <a:fillRef idx="1">
              <a:schemeClr val="lt1"/>
            </a:fillRef>
            <a:effectRef idx="0">
              <a:schemeClr val="accent1"/>
            </a:effectRef>
            <a:fontRef idx="minor">
              <a:schemeClr val="dk1"/>
            </a:fontRef>
          </p:style>
          <p:txBody>
            <a:bodyPr lIns="0" tIns="90000" rIns="0" bIns="90000" anchor="t"/>
            <a:lstStyle/>
            <a:p>
              <a:pPr marL="361950" marR="0" lvl="0" indent="-180975" algn="l" defTabSz="914400" rtl="0" eaLnBrk="1" fontAlgn="auto" latinLnBrk="0" hangingPunct="1">
                <a:lnSpc>
                  <a:spcPct val="150000"/>
                </a:lnSpc>
                <a:spcBef>
                  <a:spcPts val="0"/>
                </a:spcBef>
                <a:spcAft>
                  <a:spcPts val="0"/>
                </a:spcAft>
                <a:buClrTx/>
                <a:buSzTx/>
                <a:buFont typeface="Wingdings" panose="05000000000000000000" pitchFamily="2" charset="2"/>
                <a:buChar char="§"/>
                <a:tabLst>
                  <a:tab pos="361950" algn="l"/>
                </a:tabLst>
                <a:defRPr/>
              </a:pPr>
              <a:r>
                <a:rPr kumimoji="0" lang="vi-VN" altLang="ko-KR" sz="1600" b="0" i="0" u="none" strike="noStrike" kern="1200" cap="none" spc="0" normalizeH="0" baseline="0" noProof="0" dirty="0">
                  <a:ln>
                    <a:noFill/>
                  </a:ln>
                  <a:solidFill>
                    <a:prstClr val="black"/>
                  </a:solidFill>
                  <a:effectLst/>
                  <a:uLnTx/>
                  <a:uFillTx/>
                  <a:latin typeface="Times New Roman (Body)"/>
                  <a:ea typeface="Arial Unicode MS" panose="020B0604020202020204" pitchFamily="50" charset="-127"/>
                  <a:cs typeface="Times New Roman" panose="02020603050405020304" pitchFamily="18" charset="0"/>
                </a:rPr>
                <a:t>GDP growth in 2025 reached 8.02%.</a:t>
              </a:r>
            </a:p>
            <a:p>
              <a:pPr marL="361950" marR="0" lvl="0" indent="-180975" algn="l" defTabSz="914400" rtl="0" eaLnBrk="1" fontAlgn="auto" latinLnBrk="0" hangingPunct="1">
                <a:lnSpc>
                  <a:spcPct val="150000"/>
                </a:lnSpc>
                <a:spcBef>
                  <a:spcPts val="0"/>
                </a:spcBef>
                <a:spcAft>
                  <a:spcPts val="0"/>
                </a:spcAft>
                <a:buClrTx/>
                <a:buSzTx/>
                <a:buFont typeface="Wingdings" panose="05000000000000000000" pitchFamily="2" charset="2"/>
                <a:buChar char="§"/>
                <a:tabLst>
                  <a:tab pos="361950" algn="l"/>
                </a:tabLst>
                <a:defRPr/>
              </a:pPr>
              <a:r>
                <a:rPr kumimoji="0" lang="vi-VN" altLang="ko-KR" sz="1600" b="0" i="0" u="none" strike="noStrike" kern="1200" cap="none" spc="0" normalizeH="0" baseline="0" noProof="0" dirty="0">
                  <a:ln>
                    <a:noFill/>
                  </a:ln>
                  <a:solidFill>
                    <a:prstClr val="black"/>
                  </a:solidFill>
                  <a:effectLst/>
                  <a:uLnTx/>
                  <a:uFillTx/>
                  <a:latin typeface="Times New Roman (Body)"/>
                  <a:ea typeface="Arial Unicode MS" panose="020B0604020202020204" pitchFamily="50" charset="-127"/>
                  <a:cs typeface="Times New Roman" panose="02020603050405020304" pitchFamily="18" charset="0"/>
                </a:rPr>
                <a:t>CPI increased by 3.31%, while core inflation rose by 3.21% compared to 2024.</a:t>
              </a:r>
            </a:p>
            <a:p>
              <a:pPr marL="361950" marR="0" lvl="0" indent="-180975" algn="l" defTabSz="914400" rtl="0" eaLnBrk="1" fontAlgn="auto" latinLnBrk="0" hangingPunct="1">
                <a:lnSpc>
                  <a:spcPct val="150000"/>
                </a:lnSpc>
                <a:spcBef>
                  <a:spcPts val="0"/>
                </a:spcBef>
                <a:spcAft>
                  <a:spcPts val="0"/>
                </a:spcAft>
                <a:buClrTx/>
                <a:buSzTx/>
                <a:buFont typeface="Wingdings" panose="05000000000000000000" pitchFamily="2" charset="2"/>
                <a:buChar char="§"/>
                <a:tabLst>
                  <a:tab pos="361950" algn="l"/>
                </a:tabLst>
                <a:defRPr/>
              </a:pPr>
              <a:r>
                <a:rPr kumimoji="0" lang="vi-VN" altLang="ko-KR" sz="1600" b="0" i="0" u="none" strike="noStrike" kern="1200" cap="none" spc="0" normalizeH="0" baseline="0" noProof="0" dirty="0">
                  <a:ln>
                    <a:noFill/>
                  </a:ln>
                  <a:solidFill>
                    <a:prstClr val="black"/>
                  </a:solidFill>
                  <a:effectLst/>
                  <a:uLnTx/>
                  <a:uFillTx/>
                  <a:latin typeface="Times New Roman (Body)"/>
                  <a:ea typeface="Arial Unicode MS" panose="020B0604020202020204" pitchFamily="50" charset="-127"/>
                  <a:cs typeface="Times New Roman" panose="02020603050405020304" pitchFamily="18" charset="0"/>
                </a:rPr>
                <a:t>Overall macroeconomic indicators remained stable.</a:t>
              </a:r>
            </a:p>
            <a:p>
              <a:pPr marL="180975" marR="0" lvl="0" algn="l" defTabSz="914400" rtl="0" eaLnBrk="1" fontAlgn="auto" latinLnBrk="0" hangingPunct="1">
                <a:lnSpc>
                  <a:spcPct val="150000"/>
                </a:lnSpc>
                <a:spcBef>
                  <a:spcPts val="0"/>
                </a:spcBef>
                <a:spcAft>
                  <a:spcPts val="0"/>
                </a:spcAft>
                <a:buClrTx/>
                <a:buSzTx/>
                <a:tabLst>
                  <a:tab pos="361950" algn="l"/>
                </a:tabLst>
                <a:defRPr/>
              </a:pPr>
              <a:endParaRPr kumimoji="0" lang="ko-KR" altLang="en-US" sz="1600" b="0" i="0" u="none" strike="noStrike" kern="1200" cap="none" spc="0" normalizeH="0" baseline="0" noProof="0" dirty="0">
                <a:ln>
                  <a:noFill/>
                </a:ln>
                <a:solidFill>
                  <a:prstClr val="black"/>
                </a:solidFill>
                <a:effectLst/>
                <a:uLnTx/>
                <a:uFillTx/>
                <a:latin typeface="Times New Roman (Body)"/>
                <a:ea typeface="Arial Unicode MS" panose="020B0604020202020204" pitchFamily="50" charset="-127"/>
                <a:cs typeface="Times New Roman" panose="02020603050405020304" pitchFamily="18" charset="0"/>
              </a:endParaRPr>
            </a:p>
          </p:txBody>
        </p:sp>
        <p:sp>
          <p:nvSpPr>
            <p:cNvPr id="12" name="순서도: 대체 처리 22">
              <a:extLst>
                <a:ext uri="{FF2B5EF4-FFF2-40B4-BE49-F238E27FC236}">
                  <a16:creationId xmlns:a16="http://schemas.microsoft.com/office/drawing/2014/main" id="{67AD2023-42F2-61F1-8473-049D965FB39A}"/>
                </a:ext>
              </a:extLst>
            </p:cNvPr>
            <p:cNvSpPr/>
            <p:nvPr/>
          </p:nvSpPr>
          <p:spPr bwMode="auto">
            <a:xfrm>
              <a:off x="144607" y="882691"/>
              <a:ext cx="2094878" cy="936104"/>
            </a:xfrm>
            <a:prstGeom prst="flowChartAlternateProcess">
              <a:avLst/>
            </a:prstGeom>
            <a:solidFill>
              <a:srgbClr val="FFC300"/>
            </a:solidFill>
            <a:ln w="44450" cap="flat" cmpd="thickThin" algn="ctr">
              <a:noFill/>
              <a:prstDash val="solid"/>
            </a:ln>
            <a:effectLst>
              <a:outerShdw blurRad="40000" dist="23000" dir="5400000" rotWithShape="0">
                <a:srgbClr val="000000">
                  <a:alpha val="35000"/>
                </a:srgbClr>
              </a:outerShdw>
            </a:effectLst>
          </p:spPr>
          <p:txBody>
            <a:bodyPr vert="horz" lIns="91440" tIns="45720" rIns="91440" bIns="45720" rtlCol="0" anchor="ctr">
              <a:noAutofit/>
            </a:bodyPr>
            <a:lstStyle/>
            <a:p>
              <a:pPr algn="ctr"/>
              <a:r>
                <a:rPr lang="en-US" sz="1400" b="1" dirty="0">
                  <a:latin typeface="Times New Roman" panose="02020603050405020304" pitchFamily="18" charset="0"/>
                  <a:cs typeface="Times New Roman" panose="02020603050405020304" pitchFamily="18" charset="0"/>
                </a:rPr>
                <a:t>Focus on continued growth driven by foreign direct investment (FDI) and foreign trade</a:t>
              </a:r>
              <a:endParaRPr lang="ko-KR" altLang="en-US" sz="1400" b="1" dirty="0">
                <a:latin typeface="Times New Roman" panose="02020603050405020304" pitchFamily="18" charset="0"/>
                <a:ea typeface="Arial Unicode MS" panose="020B0604020202020204" pitchFamily="50" charset="-127"/>
                <a:cs typeface="Times New Roman" panose="02020603050405020304" pitchFamily="18" charset="0"/>
              </a:endParaRPr>
            </a:p>
          </p:txBody>
        </p:sp>
        <p:sp>
          <p:nvSpPr>
            <p:cNvPr id="13" name="순서도: 대체 처리 23">
              <a:extLst>
                <a:ext uri="{FF2B5EF4-FFF2-40B4-BE49-F238E27FC236}">
                  <a16:creationId xmlns:a16="http://schemas.microsoft.com/office/drawing/2014/main" id="{B3C9A18C-E930-85D5-7A3F-96AC9A083400}"/>
                </a:ext>
              </a:extLst>
            </p:cNvPr>
            <p:cNvSpPr/>
            <p:nvPr/>
          </p:nvSpPr>
          <p:spPr bwMode="auto">
            <a:xfrm>
              <a:off x="144608" y="1929805"/>
              <a:ext cx="2094878" cy="1080120"/>
            </a:xfrm>
            <a:prstGeom prst="flowChartAlternateProcess">
              <a:avLst/>
            </a:prstGeom>
            <a:solidFill>
              <a:srgbClr val="FFC300"/>
            </a:solidFill>
            <a:ln w="44450" cap="flat" cmpd="thickThin" algn="ctr">
              <a:noFill/>
              <a:prstDash val="solid"/>
            </a:ln>
            <a:effectLst>
              <a:outerShdw blurRad="40000" dist="23000" dir="5400000" rotWithShape="0">
                <a:srgbClr val="000000">
                  <a:alpha val="35000"/>
                </a:srgbClr>
              </a:outerShdw>
            </a:effectLst>
          </p:spPr>
          <p:txBody>
            <a:bodyPr vert="horz" lIns="0" tIns="45720" rIns="0" bIns="45720" rtlCol="0" anchor="ctr">
              <a:normAutofit/>
            </a:bodyPr>
            <a:lstStyle/>
            <a:p>
              <a:pPr algn="ctr">
                <a:defRPr/>
              </a:pPr>
              <a:r>
                <a:rPr lang="en-US" altLang="ko-KR" sz="1700" b="1" dirty="0">
                  <a:latin typeface="Times New Roman (Body)"/>
                  <a:ea typeface="Arial Unicode MS" panose="020B0604020202020204" pitchFamily="50" charset="-127"/>
                  <a:cs typeface="Times New Roman" panose="02020603050405020304" pitchFamily="18" charset="0"/>
                </a:rPr>
                <a:t>Stable macroeconomic conditions</a:t>
              </a:r>
              <a:br>
                <a:rPr lang="en-US" altLang="ko-KR" sz="1700" b="1" dirty="0">
                  <a:latin typeface="Times New Roman (Body)"/>
                  <a:ea typeface="Arial Unicode MS" panose="020B0604020202020204" pitchFamily="50" charset="-127"/>
                  <a:cs typeface="Times New Roman" panose="02020603050405020304" pitchFamily="18" charset="0"/>
                </a:rPr>
              </a:br>
              <a:r>
                <a:rPr lang="en-US" altLang="ko-KR" sz="1700" b="1" dirty="0">
                  <a:latin typeface="Times New Roman (Body)"/>
                  <a:ea typeface="Arial Unicode MS" panose="020B0604020202020204" pitchFamily="50" charset="-127"/>
                  <a:cs typeface="Times New Roman" panose="02020603050405020304" pitchFamily="18" charset="0"/>
                </a:rPr>
                <a:t>High growth rate</a:t>
              </a:r>
            </a:p>
          </p:txBody>
        </p:sp>
      </p:grpSp>
      <p:graphicFrame>
        <p:nvGraphicFramePr>
          <p:cNvPr id="14" name="표 16">
            <a:extLst>
              <a:ext uri="{FF2B5EF4-FFF2-40B4-BE49-F238E27FC236}">
                <a16:creationId xmlns:a16="http://schemas.microsoft.com/office/drawing/2014/main" id="{2A8C2D4E-5EA1-2A39-05B2-DD544E7CA369}"/>
              </a:ext>
            </a:extLst>
          </p:cNvPr>
          <p:cNvGraphicFramePr>
            <a:graphicFrameLocks noGrp="1"/>
          </p:cNvGraphicFramePr>
          <p:nvPr>
            <p:extLst>
              <p:ext uri="{D42A27DB-BD31-4B8C-83A1-F6EECF244321}">
                <p14:modId xmlns:p14="http://schemas.microsoft.com/office/powerpoint/2010/main" val="2491200638"/>
              </p:ext>
            </p:extLst>
          </p:nvPr>
        </p:nvGraphicFramePr>
        <p:xfrm>
          <a:off x="1959301" y="3674507"/>
          <a:ext cx="8273399" cy="2845608"/>
        </p:xfrm>
        <a:graphic>
          <a:graphicData uri="http://schemas.openxmlformats.org/drawingml/2006/table">
            <a:tbl>
              <a:tblPr>
                <a:tableStyleId>{D7AC3CCA-C797-4891-BE02-D94E43425B78}</a:tableStyleId>
              </a:tblPr>
              <a:tblGrid>
                <a:gridCol w="1243713">
                  <a:extLst>
                    <a:ext uri="{9D8B030D-6E8A-4147-A177-3AD203B41FA5}">
                      <a16:colId xmlns:a16="http://schemas.microsoft.com/office/drawing/2014/main" val="20000"/>
                    </a:ext>
                  </a:extLst>
                </a:gridCol>
                <a:gridCol w="757043">
                  <a:extLst>
                    <a:ext uri="{9D8B030D-6E8A-4147-A177-3AD203B41FA5}">
                      <a16:colId xmlns:a16="http://schemas.microsoft.com/office/drawing/2014/main" val="20001"/>
                    </a:ext>
                  </a:extLst>
                </a:gridCol>
                <a:gridCol w="757043">
                  <a:extLst>
                    <a:ext uri="{9D8B030D-6E8A-4147-A177-3AD203B41FA5}">
                      <a16:colId xmlns:a16="http://schemas.microsoft.com/office/drawing/2014/main" val="20002"/>
                    </a:ext>
                  </a:extLst>
                </a:gridCol>
                <a:gridCol w="757043">
                  <a:extLst>
                    <a:ext uri="{9D8B030D-6E8A-4147-A177-3AD203B41FA5}">
                      <a16:colId xmlns:a16="http://schemas.microsoft.com/office/drawing/2014/main" val="20003"/>
                    </a:ext>
                  </a:extLst>
                </a:gridCol>
                <a:gridCol w="811118">
                  <a:extLst>
                    <a:ext uri="{9D8B030D-6E8A-4147-A177-3AD203B41FA5}">
                      <a16:colId xmlns:a16="http://schemas.microsoft.com/office/drawing/2014/main" val="20004"/>
                    </a:ext>
                  </a:extLst>
                </a:gridCol>
                <a:gridCol w="702969">
                  <a:extLst>
                    <a:ext uri="{9D8B030D-6E8A-4147-A177-3AD203B41FA5}">
                      <a16:colId xmlns:a16="http://schemas.microsoft.com/office/drawing/2014/main" val="20005"/>
                    </a:ext>
                  </a:extLst>
                </a:gridCol>
                <a:gridCol w="648894">
                  <a:extLst>
                    <a:ext uri="{9D8B030D-6E8A-4147-A177-3AD203B41FA5}">
                      <a16:colId xmlns:a16="http://schemas.microsoft.com/office/drawing/2014/main" val="20006"/>
                    </a:ext>
                  </a:extLst>
                </a:gridCol>
                <a:gridCol w="648894">
                  <a:extLst>
                    <a:ext uri="{9D8B030D-6E8A-4147-A177-3AD203B41FA5}">
                      <a16:colId xmlns:a16="http://schemas.microsoft.com/office/drawing/2014/main" val="3390230730"/>
                    </a:ext>
                  </a:extLst>
                </a:gridCol>
                <a:gridCol w="648894">
                  <a:extLst>
                    <a:ext uri="{9D8B030D-6E8A-4147-A177-3AD203B41FA5}">
                      <a16:colId xmlns:a16="http://schemas.microsoft.com/office/drawing/2014/main" val="2295161555"/>
                    </a:ext>
                  </a:extLst>
                </a:gridCol>
                <a:gridCol w="648894">
                  <a:extLst>
                    <a:ext uri="{9D8B030D-6E8A-4147-A177-3AD203B41FA5}">
                      <a16:colId xmlns:a16="http://schemas.microsoft.com/office/drawing/2014/main" val="3104126891"/>
                    </a:ext>
                  </a:extLst>
                </a:gridCol>
                <a:gridCol w="648894">
                  <a:extLst>
                    <a:ext uri="{9D8B030D-6E8A-4147-A177-3AD203B41FA5}">
                      <a16:colId xmlns:a16="http://schemas.microsoft.com/office/drawing/2014/main" val="2435182916"/>
                    </a:ext>
                  </a:extLst>
                </a:gridCol>
              </a:tblGrid>
              <a:tr h="323696">
                <a:tc>
                  <a:txBody>
                    <a:bodyPr/>
                    <a:lstStyle/>
                    <a:p>
                      <a:pPr algn="ctr" latinLnBrk="1"/>
                      <a:r>
                        <a:rPr lang="en-US" altLang="ko-KR" sz="1100" b="1">
                          <a:solidFill>
                            <a:schemeClr val="tx1"/>
                          </a:solidFill>
                          <a:latin typeface="Times New Roman" panose="02020603050405020304" pitchFamily="18" charset="0"/>
                          <a:cs typeface="Times New Roman" panose="02020603050405020304" pitchFamily="18" charset="0"/>
                        </a:rPr>
                        <a:t>Chỉ số chính</a:t>
                      </a:r>
                      <a:endParaRPr lang="ko-KR" altLang="en-US" sz="1100" b="1"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99060" marR="99060" anchor="ctr">
                    <a:solidFill>
                      <a:schemeClr val="bg1"/>
                    </a:solidFill>
                  </a:tcPr>
                </a:tc>
                <a:tc>
                  <a:txBody>
                    <a:bodyPr/>
                    <a:lstStyle/>
                    <a:p>
                      <a:pPr algn="ctr" latinLnBrk="1"/>
                      <a:r>
                        <a:rPr lang="en-US" altLang="ko-KR" sz="1100" b="1" kern="1200">
                          <a:solidFill>
                            <a:schemeClr val="tx1"/>
                          </a:solidFill>
                          <a:latin typeface="Times New Roman" panose="02020603050405020304" pitchFamily="18" charset="0"/>
                          <a:cs typeface="Times New Roman" panose="02020603050405020304" pitchFamily="18" charset="0"/>
                        </a:rPr>
                        <a:t>2016</a:t>
                      </a:r>
                      <a:endParaRPr lang="ko-KR" altLang="en-US" sz="1100" b="1"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99060" marR="99060" anchor="ctr">
                    <a:solidFill>
                      <a:schemeClr val="bg1"/>
                    </a:solidFill>
                  </a:tcPr>
                </a:tc>
                <a:tc>
                  <a:txBody>
                    <a:bodyPr/>
                    <a:lstStyle/>
                    <a:p>
                      <a:pPr algn="ctr" latinLnBrk="1"/>
                      <a:r>
                        <a:rPr lang="en-US" altLang="ko-KR" sz="1100" b="1" kern="1200">
                          <a:solidFill>
                            <a:schemeClr val="tx1"/>
                          </a:solidFill>
                          <a:latin typeface="Times New Roman" panose="02020603050405020304" pitchFamily="18" charset="0"/>
                          <a:cs typeface="Times New Roman" panose="02020603050405020304" pitchFamily="18" charset="0"/>
                        </a:rPr>
                        <a:t>2017</a:t>
                      </a:r>
                      <a:r>
                        <a:rPr lang="en-US" altLang="ko-KR" sz="1100" b="1" kern="1200" baseline="0">
                          <a:solidFill>
                            <a:schemeClr val="tx1"/>
                          </a:solidFill>
                          <a:latin typeface="Times New Roman" panose="02020603050405020304" pitchFamily="18" charset="0"/>
                          <a:cs typeface="Times New Roman" panose="02020603050405020304" pitchFamily="18" charset="0"/>
                        </a:rPr>
                        <a:t> </a:t>
                      </a:r>
                      <a:endParaRPr lang="en-US" altLang="ko-KR" sz="1100" b="1" kern="1200" baseline="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99060" marR="99060" anchor="ctr">
                    <a:solidFill>
                      <a:schemeClr val="bg1"/>
                    </a:solidFill>
                  </a:tcPr>
                </a:tc>
                <a:tc>
                  <a:txBody>
                    <a:bodyPr/>
                    <a:lstStyle/>
                    <a:p>
                      <a:pPr algn="ctr" latinLnBrk="1"/>
                      <a:r>
                        <a:rPr lang="en-US" altLang="ko-KR" sz="1100" b="1" kern="1200">
                          <a:solidFill>
                            <a:schemeClr val="tx1"/>
                          </a:solidFill>
                          <a:latin typeface="Times New Roman" panose="02020603050405020304" pitchFamily="18" charset="0"/>
                          <a:cs typeface="Times New Roman" panose="02020603050405020304" pitchFamily="18" charset="0"/>
                        </a:rPr>
                        <a:t>2018</a:t>
                      </a:r>
                      <a:endParaRPr lang="en-US" altLang="ko-KR" sz="1100" b="1"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99060" marR="99060" anchor="ctr">
                    <a:solidFill>
                      <a:schemeClr val="bg1"/>
                    </a:solidFill>
                  </a:tcPr>
                </a:tc>
                <a:tc>
                  <a:txBody>
                    <a:bodyPr/>
                    <a:lstStyle/>
                    <a:p>
                      <a:pPr algn="ctr" latinLnBrk="1"/>
                      <a:r>
                        <a:rPr lang="en-US" altLang="ko-KR" sz="1100" b="1" kern="1200">
                          <a:solidFill>
                            <a:schemeClr val="tx1"/>
                          </a:solidFill>
                          <a:latin typeface="Times New Roman" panose="02020603050405020304" pitchFamily="18" charset="0"/>
                          <a:cs typeface="Times New Roman" panose="02020603050405020304" pitchFamily="18" charset="0"/>
                        </a:rPr>
                        <a:t>2019</a:t>
                      </a:r>
                      <a:endParaRPr lang="en-US" altLang="ko-KR" sz="1100" b="1"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99060" marR="99060" anchor="ctr">
                    <a:solidFill>
                      <a:schemeClr val="bg1"/>
                    </a:solidFill>
                  </a:tcPr>
                </a:tc>
                <a:tc>
                  <a:txBody>
                    <a:bodyPr/>
                    <a:lstStyle/>
                    <a:p>
                      <a:pPr algn="ctr" latinLnBrk="1"/>
                      <a:r>
                        <a:rPr lang="en-US" altLang="ko-KR" sz="1100" b="1" kern="1200">
                          <a:solidFill>
                            <a:schemeClr val="tx1"/>
                          </a:solidFill>
                          <a:latin typeface="Times New Roman" panose="02020603050405020304" pitchFamily="18" charset="0"/>
                          <a:cs typeface="Times New Roman" panose="02020603050405020304" pitchFamily="18" charset="0"/>
                        </a:rPr>
                        <a:t>2020</a:t>
                      </a:r>
                      <a:endParaRPr lang="en-US" altLang="ko-KR" sz="1100" b="1"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99060" marR="99060" anchor="ctr">
                    <a:solidFill>
                      <a:schemeClr val="bg1"/>
                    </a:solidFill>
                  </a:tcPr>
                </a:tc>
                <a:tc>
                  <a:txBody>
                    <a:bodyPr/>
                    <a:lstStyle/>
                    <a:p>
                      <a:pPr algn="ctr" latinLnBrk="1"/>
                      <a:r>
                        <a:rPr lang="en-US" altLang="ko-KR" sz="1100" b="1" kern="1200">
                          <a:solidFill>
                            <a:schemeClr val="tx1"/>
                          </a:solidFill>
                          <a:latin typeface="Times New Roman" panose="02020603050405020304" pitchFamily="18" charset="0"/>
                          <a:cs typeface="Times New Roman" panose="02020603050405020304" pitchFamily="18" charset="0"/>
                        </a:rPr>
                        <a:t>2021</a:t>
                      </a:r>
                      <a:endParaRPr lang="en-US" altLang="ko-KR" sz="1100" b="1"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99060" marR="99060" anchor="ctr">
                    <a:solidFill>
                      <a:schemeClr val="bg1"/>
                    </a:solidFill>
                  </a:tcPr>
                </a:tc>
                <a:tc>
                  <a:txBody>
                    <a:bodyPr/>
                    <a:lstStyle/>
                    <a:p>
                      <a:pPr algn="ctr" latinLnBrk="1"/>
                      <a:r>
                        <a:rPr lang="vi-VN" altLang="ko-KR" sz="1100" b="1" kern="1200">
                          <a:solidFill>
                            <a:schemeClr val="tx1"/>
                          </a:solidFill>
                          <a:latin typeface="Times New Roman" panose="02020603050405020304" pitchFamily="18" charset="0"/>
                          <a:cs typeface="Times New Roman" panose="02020603050405020304" pitchFamily="18" charset="0"/>
                        </a:rPr>
                        <a:t>2022</a:t>
                      </a:r>
                      <a:endParaRPr lang="en-US" altLang="ko-KR" sz="1100" b="1"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99060" marR="99060" anchor="ctr">
                    <a:solidFill>
                      <a:schemeClr val="bg1"/>
                    </a:solidFill>
                  </a:tcPr>
                </a:tc>
                <a:tc>
                  <a:txBody>
                    <a:bodyPr/>
                    <a:lstStyle/>
                    <a:p>
                      <a:pPr algn="ctr" latinLnBrk="1"/>
                      <a:r>
                        <a:rPr lang="vi-VN" altLang="ko-KR" sz="1100" b="1" kern="1200" dirty="0">
                          <a:solidFill>
                            <a:schemeClr val="tx1"/>
                          </a:solidFill>
                          <a:latin typeface="Times New Roman" panose="02020603050405020304" pitchFamily="18" charset="0"/>
                          <a:cs typeface="Times New Roman" panose="02020603050405020304" pitchFamily="18" charset="0"/>
                        </a:rPr>
                        <a:t>2023</a:t>
                      </a:r>
                      <a:endParaRPr lang="en-US" altLang="ko-KR" sz="1100" b="1"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99060" marR="99060" anchor="ctr">
                    <a:solidFill>
                      <a:schemeClr val="bg1"/>
                    </a:solidFill>
                  </a:tcPr>
                </a:tc>
                <a:tc>
                  <a:txBody>
                    <a:bodyPr/>
                    <a:lstStyle/>
                    <a:p>
                      <a:pPr algn="ctr" latinLnBrk="1"/>
                      <a:r>
                        <a:rPr lang="vi-VN" altLang="ko-KR" sz="1100" b="1" kern="1200" dirty="0">
                          <a:solidFill>
                            <a:schemeClr val="tx1"/>
                          </a:solidFill>
                          <a:latin typeface="Times New Roman" panose="02020603050405020304" pitchFamily="18" charset="0"/>
                          <a:cs typeface="Times New Roman" panose="02020603050405020304" pitchFamily="18" charset="0"/>
                        </a:rPr>
                        <a:t>2024</a:t>
                      </a:r>
                      <a:endParaRPr lang="en-US" altLang="ko-KR" sz="1100" b="1"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99060" marR="99060" anchor="ctr">
                    <a:solidFill>
                      <a:schemeClr val="bg1"/>
                    </a:solidFill>
                  </a:tcPr>
                </a:tc>
                <a:tc>
                  <a:txBody>
                    <a:bodyPr/>
                    <a:lstStyle/>
                    <a:p>
                      <a:pPr algn="ctr" latinLnBrk="1"/>
                      <a:r>
                        <a:rPr lang="en-US" altLang="ko-KR" sz="1100" b="1"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rPr>
                        <a:t>2025</a:t>
                      </a:r>
                    </a:p>
                  </a:txBody>
                  <a:tcPr marL="99060" marR="99060" anchor="ctr">
                    <a:solidFill>
                      <a:schemeClr val="bg1"/>
                    </a:solidFill>
                  </a:tcPr>
                </a:tc>
                <a:extLst>
                  <a:ext uri="{0D108BD9-81ED-4DB2-BD59-A6C34878D82A}">
                    <a16:rowId xmlns:a16="http://schemas.microsoft.com/office/drawing/2014/main" val="10000"/>
                  </a:ext>
                </a:extLst>
              </a:tr>
              <a:tr h="323696">
                <a:tc>
                  <a:txBody>
                    <a:bodyPr/>
                    <a:lstStyle/>
                    <a:p>
                      <a:pPr algn="ctr" latinLnBrk="1"/>
                      <a:r>
                        <a:rPr lang="en-US" altLang="ko-KR" sz="1100" b="0" dirty="0">
                          <a:solidFill>
                            <a:schemeClr val="tx1"/>
                          </a:solidFill>
                          <a:latin typeface="Times New Roman" panose="02020603050405020304" pitchFamily="18" charset="0"/>
                          <a:cs typeface="Times New Roman" panose="02020603050405020304" pitchFamily="18" charset="0"/>
                        </a:rPr>
                        <a:t>GDP (USD billion)</a:t>
                      </a:r>
                      <a:endParaRPr lang="ko-KR" altLang="en-US" sz="1100" b="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99060" marR="9906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cs typeface="Times New Roman" panose="02020603050405020304" pitchFamily="18" charset="0"/>
                        </a:rPr>
                        <a:t>201</a:t>
                      </a:r>
                      <a:endParaRPr 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223</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cs typeface="Times New Roman" panose="02020603050405020304" pitchFamily="18" charset="0"/>
                        </a:rPr>
                        <a:t>242</a:t>
                      </a:r>
                      <a:endParaRPr 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266</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271</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366</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vi-VN" altLang="ko-KR" sz="1100" b="0" kern="1200">
                          <a:solidFill>
                            <a:schemeClr val="tx1"/>
                          </a:solidFill>
                          <a:latin typeface="Times New Roman" panose="02020603050405020304" pitchFamily="18" charset="0"/>
                          <a:cs typeface="Times New Roman" panose="02020603050405020304" pitchFamily="18" charset="0"/>
                        </a:rPr>
                        <a:t>416</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vi-VN" altLang="ko-KR" sz="1100" b="0" kern="1200">
                          <a:solidFill>
                            <a:schemeClr val="tx1"/>
                          </a:solidFill>
                          <a:latin typeface="Times New Roman" panose="02020603050405020304" pitchFamily="18" charset="0"/>
                          <a:cs typeface="Times New Roman" panose="02020603050405020304" pitchFamily="18" charset="0"/>
                        </a:rPr>
                        <a:t>430</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vi-VN" altLang="ko-KR" sz="1100" b="0" kern="1200" dirty="0">
                          <a:solidFill>
                            <a:schemeClr val="tx1"/>
                          </a:solidFill>
                          <a:latin typeface="Times New Roman" panose="02020603050405020304" pitchFamily="18" charset="0"/>
                          <a:cs typeface="Times New Roman" panose="02020603050405020304" pitchFamily="18" charset="0"/>
                        </a:rPr>
                        <a:t>476</a:t>
                      </a:r>
                      <a:endParaRPr 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rPr>
                        <a:t>514</a:t>
                      </a:r>
                      <a:endParaRPr 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1"/>
                  </a:ext>
                </a:extLst>
              </a:tr>
              <a:tr h="323696">
                <a:tc>
                  <a:txBody>
                    <a:bodyPr/>
                    <a:lstStyle/>
                    <a:p>
                      <a:pPr algn="ctr" latinLnBrk="1"/>
                      <a:r>
                        <a:rPr lang="en-US" altLang="ko-KR" sz="1100" b="0" dirty="0">
                          <a:solidFill>
                            <a:schemeClr val="tx1"/>
                          </a:solidFill>
                          <a:latin typeface="Times New Roman" panose="02020603050405020304" pitchFamily="18" charset="0"/>
                          <a:cs typeface="Times New Roman" panose="02020603050405020304" pitchFamily="18" charset="0"/>
                        </a:rPr>
                        <a:t>GDP growth</a:t>
                      </a:r>
                      <a:r>
                        <a:rPr lang="ko-KR" altLang="en-US" sz="1100" b="0" dirty="0">
                          <a:solidFill>
                            <a:schemeClr val="tx1"/>
                          </a:solidFill>
                          <a:latin typeface="Times New Roman" panose="02020603050405020304" pitchFamily="18" charset="0"/>
                          <a:cs typeface="Times New Roman" panose="02020603050405020304" pitchFamily="18" charset="0"/>
                        </a:rPr>
                        <a:t> </a:t>
                      </a:r>
                      <a:r>
                        <a:rPr lang="en-US" altLang="ko-KR" sz="1100" b="0" dirty="0">
                          <a:solidFill>
                            <a:schemeClr val="tx1"/>
                          </a:solidFill>
                          <a:latin typeface="Times New Roman" panose="02020603050405020304" pitchFamily="18" charset="0"/>
                          <a:cs typeface="Times New Roman" panose="02020603050405020304" pitchFamily="18" charset="0"/>
                        </a:rPr>
                        <a:t>(%)</a:t>
                      </a:r>
                      <a:endParaRPr lang="ko-KR" altLang="en-US" sz="1100" b="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99060" marR="9906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6,2</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cs typeface="Times New Roman" panose="02020603050405020304" pitchFamily="18" charset="0"/>
                        </a:rPr>
                        <a:t>6,81</a:t>
                      </a:r>
                      <a:endParaRPr 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7,08</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7,02</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2,91</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2,58</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8,02</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cs typeface="Times New Roman" panose="02020603050405020304" pitchFamily="18" charset="0"/>
                        </a:rPr>
                        <a:t>5,05</a:t>
                      </a:r>
                      <a:endParaRPr 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vi-VN" altLang="ko-KR" sz="1100" b="0" kern="1200" dirty="0">
                          <a:solidFill>
                            <a:schemeClr val="tx1"/>
                          </a:solidFill>
                          <a:latin typeface="Times New Roman" panose="02020603050405020304" pitchFamily="18" charset="0"/>
                          <a:cs typeface="Times New Roman" panose="02020603050405020304" pitchFamily="18" charset="0"/>
                        </a:rPr>
                        <a:t>7,09</a:t>
                      </a:r>
                      <a:endParaRPr 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rPr>
                        <a:t>8,02</a:t>
                      </a:r>
                      <a:endParaRPr 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2"/>
                  </a:ext>
                </a:extLst>
              </a:tr>
              <a:tr h="424449">
                <a:tc>
                  <a:txBody>
                    <a:bodyPr/>
                    <a:lstStyle/>
                    <a:p>
                      <a:pPr algn="ctr" latinLnBrk="1"/>
                      <a:r>
                        <a:rPr lang="en-US" altLang="ko-KR" sz="1100" b="0" dirty="0">
                          <a:solidFill>
                            <a:schemeClr val="tx1"/>
                          </a:solidFill>
                          <a:latin typeface="Times New Roman" panose="02020603050405020304" pitchFamily="18" charset="0"/>
                          <a:cs typeface="Times New Roman" panose="02020603050405020304" pitchFamily="18" charset="0"/>
                        </a:rPr>
                        <a:t>GDP per capita (USD)</a:t>
                      </a:r>
                    </a:p>
                  </a:txBody>
                  <a:tcPr marL="99060" marR="9906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2.172</a:t>
                      </a:r>
                      <a:endParaRPr lang="ko-KR" altLang="en-US"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2.385</a:t>
                      </a:r>
                      <a:endParaRPr lang="ko-KR" altLang="en-US"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2.587</a:t>
                      </a:r>
                      <a:endParaRPr lang="ko-KR" altLang="en-US"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2.800</a:t>
                      </a:r>
                      <a:endParaRPr lang="ko-KR" altLang="en-US"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2.779</a:t>
                      </a:r>
                      <a:endParaRPr lang="ko-KR" altLang="en-US"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3.700</a:t>
                      </a:r>
                      <a:endParaRPr lang="ko-KR" altLang="en-US"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4.162</a:t>
                      </a:r>
                      <a:endParaRPr lang="ko-KR" altLang="en-US"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cs typeface="Times New Roman" panose="02020603050405020304" pitchFamily="18" charset="0"/>
                        </a:rPr>
                        <a:t>4.284</a:t>
                      </a:r>
                      <a:endParaRPr lang="ko-KR" altLang="en-US"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vi-VN" altLang="ko-KR" sz="1100" b="0" kern="1200" dirty="0">
                          <a:solidFill>
                            <a:schemeClr val="tx1"/>
                          </a:solidFill>
                          <a:latin typeface="Times New Roman" panose="02020603050405020304" pitchFamily="18" charset="0"/>
                          <a:cs typeface="Times New Roman" panose="02020603050405020304" pitchFamily="18" charset="0"/>
                        </a:rPr>
                        <a:t>4.700</a:t>
                      </a:r>
                      <a:endParaRPr lang="ko-KR" altLang="en-US"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rPr>
                        <a:t>5.026</a:t>
                      </a:r>
                      <a:endParaRPr lang="ko-KR" altLang="en-US"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3"/>
                  </a:ext>
                </a:extLst>
              </a:tr>
              <a:tr h="424449">
                <a:tc>
                  <a:txBody>
                    <a:bodyPr/>
                    <a:lstStyle/>
                    <a:p>
                      <a:pPr algn="ctr" latinLnBrk="1"/>
                      <a:r>
                        <a:rPr lang="en-US" altLang="ko-KR" sz="1100" b="0" dirty="0">
                          <a:solidFill>
                            <a:schemeClr val="tx1"/>
                          </a:solidFill>
                          <a:latin typeface="Times New Roman" panose="02020603050405020304" pitchFamily="18" charset="0"/>
                          <a:cs typeface="Times New Roman" panose="02020603050405020304" pitchFamily="18" charset="0"/>
                        </a:rPr>
                        <a:t>Urban unemployment rate (%)</a:t>
                      </a:r>
                    </a:p>
                  </a:txBody>
                  <a:tcPr marL="99060" marR="9906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3,23</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tabLst>
                          <a:tab pos="127000" algn="l"/>
                          <a:tab pos="230505" algn="ctr"/>
                        </a:tabLst>
                      </a:pPr>
                      <a:r>
                        <a:rPr lang="en-US" altLang="ko-KR" sz="1100" b="0" kern="1200">
                          <a:solidFill>
                            <a:schemeClr val="tx1"/>
                          </a:solidFill>
                          <a:latin typeface="Times New Roman" panose="02020603050405020304" pitchFamily="18" charset="0"/>
                          <a:cs typeface="Times New Roman" panose="02020603050405020304" pitchFamily="18" charset="0"/>
                        </a:rPr>
                        <a:t>3,18</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tabLst>
                          <a:tab pos="127000" algn="l"/>
                          <a:tab pos="230505" algn="ctr"/>
                        </a:tabLst>
                      </a:pPr>
                      <a:r>
                        <a:rPr lang="en-US" altLang="ko-KR" sz="1100" b="0" kern="1200">
                          <a:solidFill>
                            <a:schemeClr val="tx1"/>
                          </a:solidFill>
                          <a:latin typeface="Times New Roman" panose="02020603050405020304" pitchFamily="18" charset="0"/>
                          <a:cs typeface="Times New Roman" panose="02020603050405020304" pitchFamily="18" charset="0"/>
                        </a:rPr>
                        <a:t>2,95</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tabLst>
                          <a:tab pos="127000" algn="l"/>
                          <a:tab pos="230505" algn="ctr"/>
                        </a:tabLst>
                      </a:pPr>
                      <a:r>
                        <a:rPr lang="en-US" altLang="ko-KR" sz="1100" b="0" kern="1200">
                          <a:solidFill>
                            <a:schemeClr val="tx1"/>
                          </a:solidFill>
                          <a:latin typeface="Times New Roman" panose="02020603050405020304" pitchFamily="18" charset="0"/>
                          <a:cs typeface="Times New Roman" panose="02020603050405020304" pitchFamily="18" charset="0"/>
                        </a:rPr>
                        <a:t>2,93</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tabLst>
                          <a:tab pos="127000" algn="l"/>
                          <a:tab pos="230505" algn="ctr"/>
                        </a:tabLst>
                      </a:pPr>
                      <a:r>
                        <a:rPr lang="en-US" altLang="ko-KR" sz="1100" b="0" kern="1200">
                          <a:solidFill>
                            <a:schemeClr val="tx1"/>
                          </a:solidFill>
                          <a:latin typeface="Times New Roman" panose="02020603050405020304" pitchFamily="18" charset="0"/>
                          <a:cs typeface="Times New Roman" panose="02020603050405020304" pitchFamily="18" charset="0"/>
                        </a:rPr>
                        <a:t>3,61</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tabLst>
                          <a:tab pos="127000" algn="l"/>
                          <a:tab pos="230505" algn="ctr"/>
                        </a:tabLst>
                      </a:pPr>
                      <a:r>
                        <a:rPr lang="en-US" altLang="ko-KR" sz="1100" b="0" kern="1200">
                          <a:solidFill>
                            <a:schemeClr val="tx1"/>
                          </a:solidFill>
                          <a:latin typeface="Times New Roman" panose="02020603050405020304" pitchFamily="18" charset="0"/>
                          <a:cs typeface="Times New Roman" panose="02020603050405020304" pitchFamily="18" charset="0"/>
                        </a:rPr>
                        <a:t>4,42</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tabLst>
                          <a:tab pos="127000" algn="l"/>
                          <a:tab pos="230505" algn="ctr"/>
                        </a:tabLst>
                      </a:pPr>
                      <a:r>
                        <a:rPr lang="en-US" altLang="ko-KR" sz="1100" b="0" kern="1200">
                          <a:solidFill>
                            <a:schemeClr val="tx1"/>
                          </a:solidFill>
                          <a:latin typeface="Times New Roman" panose="02020603050405020304" pitchFamily="18" charset="0"/>
                          <a:cs typeface="Times New Roman" panose="02020603050405020304" pitchFamily="18" charset="0"/>
                        </a:rPr>
                        <a:t>1,70</a:t>
                      </a:r>
                      <a:endParaRPr 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tabLst>
                          <a:tab pos="127000" algn="l"/>
                          <a:tab pos="230505" algn="ctr"/>
                        </a:tabLst>
                      </a:pPr>
                      <a:r>
                        <a:rPr lang="en-US" altLang="ko-KR" sz="1100" b="0" kern="1200" dirty="0">
                          <a:solidFill>
                            <a:schemeClr val="tx1"/>
                          </a:solidFill>
                          <a:latin typeface="Times New Roman" panose="02020603050405020304" pitchFamily="18" charset="0"/>
                          <a:cs typeface="Times New Roman" panose="02020603050405020304" pitchFamily="18" charset="0"/>
                        </a:rPr>
                        <a:t>2,43</a:t>
                      </a:r>
                      <a:endParaRPr 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tabLst>
                          <a:tab pos="127000" algn="l"/>
                          <a:tab pos="230505" algn="ctr"/>
                        </a:tabLst>
                      </a:pPr>
                      <a:r>
                        <a:rPr lang="vi-VN" altLang="ko-KR" sz="1100" b="0" kern="1200" dirty="0">
                          <a:solidFill>
                            <a:schemeClr val="tx1"/>
                          </a:solidFill>
                          <a:latin typeface="Times New Roman" panose="02020603050405020304" pitchFamily="18" charset="0"/>
                          <a:cs typeface="Times New Roman" panose="02020603050405020304" pitchFamily="18" charset="0"/>
                        </a:rPr>
                        <a:t>2,53</a:t>
                      </a:r>
                      <a:endParaRPr 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tabLst>
                          <a:tab pos="127000" algn="l"/>
                          <a:tab pos="230505" algn="ctr"/>
                        </a:tabLst>
                      </a:pPr>
                      <a:r>
                        <a:rPr lang="en-US" alt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rPr>
                        <a:t>2,51</a:t>
                      </a:r>
                      <a:endParaRPr 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4"/>
                  </a:ext>
                </a:extLst>
              </a:tr>
              <a:tr h="424449">
                <a:tc>
                  <a:txBody>
                    <a:bodyPr/>
                    <a:lstStyle/>
                    <a:p>
                      <a:pPr algn="ctr" latinLnBrk="1"/>
                      <a:r>
                        <a:rPr lang="en-US" altLang="ko-KR" sz="1100" b="0" dirty="0">
                          <a:solidFill>
                            <a:schemeClr val="tx1"/>
                          </a:solidFill>
                          <a:latin typeface="Times New Roman" panose="02020603050405020304" pitchFamily="18" charset="0"/>
                          <a:cs typeface="Times New Roman" panose="02020603050405020304" pitchFamily="18" charset="0"/>
                        </a:rPr>
                        <a:t>Average annual inflation rate (%)</a:t>
                      </a:r>
                    </a:p>
                  </a:txBody>
                  <a:tcPr marL="99060" marR="9906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2,67</a:t>
                      </a:r>
                      <a:endParaRPr lang="ko-KR" altLang="en-US"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3,53</a:t>
                      </a:r>
                      <a:endParaRPr lang="ko-KR" altLang="en-US"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cs typeface="Times New Roman" panose="02020603050405020304" pitchFamily="18" charset="0"/>
                        </a:rPr>
                        <a:t>3,54</a:t>
                      </a:r>
                      <a:endParaRPr lang="ko-KR" altLang="en-US"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2,79</a:t>
                      </a:r>
                      <a:endParaRPr lang="ko-KR" altLang="en-US"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2,31</a:t>
                      </a:r>
                      <a:endParaRPr lang="ko-KR" altLang="en-US"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2,33</a:t>
                      </a:r>
                      <a:endParaRPr lang="ko-KR" altLang="en-US"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3,21</a:t>
                      </a:r>
                      <a:endParaRPr lang="ko-KR" altLang="en-US"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cs typeface="Times New Roman" panose="02020603050405020304" pitchFamily="18" charset="0"/>
                        </a:rPr>
                        <a:t>3,06</a:t>
                      </a:r>
                      <a:endParaRPr lang="ko-KR" altLang="en-US"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cs typeface="Times New Roman" panose="02020603050405020304" pitchFamily="18" charset="0"/>
                        </a:rPr>
                        <a:t>3,34</a:t>
                      </a:r>
                      <a:endParaRPr lang="ko-KR" altLang="en-US"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rPr>
                        <a:t>3,31</a:t>
                      </a:r>
                      <a:endParaRPr lang="ko-KR" altLang="en-US"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5"/>
                  </a:ext>
                </a:extLst>
              </a:tr>
              <a:tr h="424449">
                <a:tc>
                  <a:txBody>
                    <a:bodyPr/>
                    <a:lstStyle/>
                    <a:p>
                      <a:pPr algn="ctr" latinLnBrk="1"/>
                      <a:r>
                        <a:rPr lang="en-US" altLang="ko-KR" sz="1100" b="0" dirty="0">
                          <a:solidFill>
                            <a:schemeClr val="tx1"/>
                          </a:solidFill>
                          <a:latin typeface="Times New Roman" panose="02020603050405020304" pitchFamily="18" charset="0"/>
                          <a:cs typeface="Times New Roman" panose="02020603050405020304" pitchFamily="18" charset="0"/>
                        </a:rPr>
                        <a:t>Exchange rate (VND/USD)</a:t>
                      </a:r>
                      <a:endParaRPr lang="ko-KR" altLang="en-US" sz="1100" b="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99060" marR="9906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cs typeface="Times New Roman" panose="02020603050405020304" pitchFamily="18" charset="0"/>
                        </a:rPr>
                        <a:t>21.935</a:t>
                      </a:r>
                      <a:endParaRPr lang="ko-KR" alt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22.242</a:t>
                      </a:r>
                      <a:endParaRPr lang="ko-KR" alt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22.730</a:t>
                      </a:r>
                      <a:endParaRPr lang="ko-KR" alt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23.173</a:t>
                      </a:r>
                      <a:endParaRPr lang="ko-KR" alt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23.155</a:t>
                      </a:r>
                      <a:endParaRPr lang="ko-KR" alt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22.839</a:t>
                      </a:r>
                      <a:endParaRPr lang="ko-KR" alt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a:solidFill>
                            <a:schemeClr val="tx1"/>
                          </a:solidFill>
                          <a:latin typeface="Times New Roman" panose="02020603050405020304" pitchFamily="18" charset="0"/>
                          <a:cs typeface="Times New Roman" panose="02020603050405020304" pitchFamily="18" charset="0"/>
                        </a:rPr>
                        <a:t>22.920</a:t>
                      </a:r>
                      <a:endParaRPr lang="ko-KR" altLang="ko-KR" sz="1100" b="0" kern="120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cs typeface="Times New Roman" panose="02020603050405020304" pitchFamily="18" charset="0"/>
                        </a:rPr>
                        <a:t>23.627</a:t>
                      </a:r>
                      <a:endParaRPr lang="ko-KR" alt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cs typeface="Times New Roman" panose="02020603050405020304" pitchFamily="18" charset="0"/>
                        </a:rPr>
                        <a:t>25.488</a:t>
                      </a:r>
                      <a:endParaRPr lang="ko-KR" alt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tc>
                  <a:txBody>
                    <a:bodyPr/>
                    <a:lstStyle/>
                    <a:p>
                      <a:pPr marL="0" algn="ctr" defTabSz="914400" rtl="0" eaLnBrk="1" latinLnBrk="0" hangingPunct="1">
                        <a:lnSpc>
                          <a:spcPts val="1700"/>
                        </a:lnSpc>
                        <a:spcAft>
                          <a:spcPts val="0"/>
                        </a:spcAft>
                      </a:pPr>
                      <a:r>
                        <a:rPr lang="en-US" alt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rPr>
                        <a:t>26.300</a:t>
                      </a:r>
                      <a:endParaRPr lang="ko-KR" altLang="ko-KR" sz="1100" b="0" kern="1200" dirty="0">
                        <a:solidFill>
                          <a:schemeClr val="tx1"/>
                        </a:solidFill>
                        <a:latin typeface="Times New Roman" panose="02020603050405020304" pitchFamily="18" charset="0"/>
                        <a:ea typeface="Arial Unicode MS" panose="020B0604020202020204" pitchFamily="50" charset="-127"/>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6"/>
                  </a:ext>
                </a:extLst>
              </a:tr>
            </a:tbl>
          </a:graphicData>
        </a:graphic>
      </p:graphicFrame>
      <p:sp>
        <p:nvSpPr>
          <p:cNvPr id="15" name="TextBox 9">
            <a:extLst>
              <a:ext uri="{FF2B5EF4-FFF2-40B4-BE49-F238E27FC236}">
                <a16:creationId xmlns:a16="http://schemas.microsoft.com/office/drawing/2014/main" id="{AFD5B31C-E8AC-2442-8886-D559E155A38D}"/>
              </a:ext>
            </a:extLst>
          </p:cNvPr>
          <p:cNvSpPr txBox="1">
            <a:spLocks noChangeArrowheads="1"/>
          </p:cNvSpPr>
          <p:nvPr/>
        </p:nvSpPr>
        <p:spPr bwMode="auto">
          <a:xfrm>
            <a:off x="436843" y="6590423"/>
            <a:ext cx="8211856" cy="430887"/>
          </a:xfrm>
          <a:prstGeom prst="rect">
            <a:avLst/>
          </a:prstGeom>
          <a:noFill/>
          <a:ln w="9525">
            <a:noFill/>
            <a:miter lim="800000"/>
            <a:headEnd/>
            <a:tailEnd/>
          </a:ln>
        </p:spPr>
        <p:txBody>
          <a:bodyPr wrap="square">
            <a:spAutoFit/>
          </a:bodyPr>
          <a:lstStyle/>
          <a:p>
            <a:r>
              <a:rPr lang="en-US" altLang="ko-KR" sz="1100" i="1" dirty="0">
                <a:latin typeface="Times New Roman (Body)"/>
                <a:ea typeface="Arial Unicode MS" panose="020B0604020202020204" pitchFamily="50" charset="-127"/>
                <a:cs typeface="Times New Roman" panose="02020603050405020304" pitchFamily="18" charset="0"/>
              </a:rPr>
              <a:t>Source: International Monetary Fund (IMF), General Statistics Office of </a:t>
            </a:r>
            <a:r>
              <a:rPr lang="vi-VN" altLang="ko-KR" sz="1100" dirty="0">
                <a:solidFill>
                  <a:prstClr val="black"/>
                </a:solidFill>
                <a:latin typeface="Times New Roman (Body)"/>
                <a:ea typeface="Arial Unicode MS" panose="020B0604020202020204" pitchFamily="50" charset="-127"/>
                <a:cs typeface="Times New Roman" panose="02020603050405020304" pitchFamily="18" charset="0"/>
              </a:rPr>
              <a:t>Viet</a:t>
            </a:r>
            <a:r>
              <a:rPr lang="en-US" altLang="ko-KR" sz="1100" dirty="0">
                <a:solidFill>
                  <a:prstClr val="black"/>
                </a:solidFill>
                <a:latin typeface="Times New Roman (Body)"/>
                <a:ea typeface="Arial Unicode MS" panose="020B0604020202020204" pitchFamily="50" charset="-127"/>
                <a:cs typeface="Times New Roman" panose="02020603050405020304" pitchFamily="18" charset="0"/>
              </a:rPr>
              <a:t> N</a:t>
            </a:r>
            <a:r>
              <a:rPr lang="vi-VN" altLang="ko-KR" sz="1100" dirty="0">
                <a:solidFill>
                  <a:prstClr val="black"/>
                </a:solidFill>
                <a:latin typeface="Times New Roman (Body)"/>
                <a:ea typeface="Arial Unicode MS" panose="020B0604020202020204" pitchFamily="50" charset="-127"/>
                <a:cs typeface="Times New Roman" panose="02020603050405020304" pitchFamily="18" charset="0"/>
              </a:rPr>
              <a:t>am</a:t>
            </a:r>
            <a:r>
              <a:rPr lang="en-US" altLang="ko-KR" sz="1100" i="1" dirty="0">
                <a:latin typeface="Times New Roman (Body)"/>
                <a:ea typeface="Arial Unicode MS" panose="020B0604020202020204" pitchFamily="50" charset="-127"/>
                <a:cs typeface="Times New Roman" panose="02020603050405020304" pitchFamily="18" charset="0"/>
              </a:rPr>
              <a:t> (GSO)</a:t>
            </a:r>
          </a:p>
          <a:p>
            <a:endParaRPr lang="en-US" altLang="ko-KR" sz="1100" i="1" dirty="0">
              <a:latin typeface="Times New Roman (Body)"/>
              <a:ea typeface="Arial Unicode MS" panose="020B0604020202020204" pitchFamily="50" charset="-127"/>
              <a:cs typeface="Times New Roman" panose="02020603050405020304" pitchFamily="18" charset="0"/>
            </a:endParaRPr>
          </a:p>
        </p:txBody>
      </p:sp>
      <p:sp>
        <p:nvSpPr>
          <p:cNvPr id="16" name="TextBox 15">
            <a:extLst>
              <a:ext uri="{FF2B5EF4-FFF2-40B4-BE49-F238E27FC236}">
                <a16:creationId xmlns:a16="http://schemas.microsoft.com/office/drawing/2014/main" id="{1F826EF3-417E-CB49-7150-6ADB01E5BAA9}"/>
              </a:ext>
            </a:extLst>
          </p:cNvPr>
          <p:cNvSpPr txBox="1"/>
          <p:nvPr/>
        </p:nvSpPr>
        <p:spPr>
          <a:xfrm>
            <a:off x="3543299" y="3305175"/>
            <a:ext cx="5105400" cy="400110"/>
          </a:xfrm>
          <a:prstGeom prst="rect">
            <a:avLst/>
          </a:prstGeom>
          <a:noFill/>
        </p:spPr>
        <p:txBody>
          <a:bodyPr wrap="square" rtlCol="0">
            <a:spAutoFit/>
          </a:bodyPr>
          <a:lstStyle/>
          <a:p>
            <a:r>
              <a:rPr lang="en-US" sz="2000" b="1" dirty="0"/>
              <a:t>Key economic indicators of Viet Nam</a:t>
            </a:r>
            <a:endParaRPr lang="en-US" sz="2000" dirty="0"/>
          </a:p>
        </p:txBody>
      </p:sp>
    </p:spTree>
    <p:extLst>
      <p:ext uri="{BB962C8B-B14F-4D97-AF65-F5344CB8AC3E}">
        <p14:creationId xmlns:p14="http://schemas.microsoft.com/office/powerpoint/2010/main" val="2429680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446020" y="1510539"/>
            <a:ext cx="7211441" cy="333375"/>
          </a:xfrm>
          <a:prstGeom prst="rect">
            <a:avLst/>
          </a:prstGeom>
          <a:blipFill>
            <a:blip r:embed="rId2" cstate="print"/>
            <a:stretch>
              <a:fillRect/>
            </a:stretch>
          </a:blipFill>
        </p:spPr>
        <p:txBody>
          <a:bodyPr wrap="square" lIns="0" tIns="0" rIns="0" bIns="0" rtlCol="0"/>
          <a:lstStyle/>
          <a:p>
            <a:endParaRPr>
              <a:solidFill>
                <a:prstClr val="black"/>
              </a:solidFill>
              <a:latin typeface="Calibri"/>
            </a:endParaRPr>
          </a:p>
        </p:txBody>
      </p:sp>
      <p:sp>
        <p:nvSpPr>
          <p:cNvPr id="3" name="object 3"/>
          <p:cNvSpPr/>
          <p:nvPr/>
        </p:nvSpPr>
        <p:spPr>
          <a:xfrm>
            <a:off x="1553847" y="2133474"/>
            <a:ext cx="9114153" cy="13335"/>
          </a:xfrm>
          <a:prstGeom prst="rect">
            <a:avLst/>
          </a:prstGeom>
          <a:blipFill>
            <a:blip r:embed="rId3" cstate="print"/>
            <a:stretch>
              <a:fillRect/>
            </a:stretch>
          </a:blipFill>
        </p:spPr>
        <p:txBody>
          <a:bodyPr wrap="square" lIns="0" tIns="0" rIns="0" bIns="0" rtlCol="0"/>
          <a:lstStyle/>
          <a:p>
            <a:endParaRPr>
              <a:solidFill>
                <a:prstClr val="black"/>
              </a:solidFill>
              <a:latin typeface="Calibri"/>
            </a:endParaRPr>
          </a:p>
        </p:txBody>
      </p:sp>
      <p:sp>
        <p:nvSpPr>
          <p:cNvPr id="4" name="object 4"/>
          <p:cNvSpPr txBox="1">
            <a:spLocks noGrp="1"/>
          </p:cNvSpPr>
          <p:nvPr>
            <p:ph type="title"/>
          </p:nvPr>
        </p:nvSpPr>
        <p:spPr>
          <a:xfrm>
            <a:off x="2430272" y="498094"/>
            <a:ext cx="7303770" cy="831850"/>
          </a:xfrm>
          <a:prstGeom prst="rect">
            <a:avLst/>
          </a:prstGeom>
        </p:spPr>
        <p:txBody>
          <a:bodyPr vert="horz" wrap="square" lIns="0" tIns="39370" rIns="0" bIns="0" rtlCol="0">
            <a:spAutoFit/>
          </a:bodyPr>
          <a:lstStyle/>
          <a:p>
            <a:pPr marL="2738120" marR="5080" indent="-2726055">
              <a:lnSpc>
                <a:spcPts val="3110"/>
              </a:lnSpc>
              <a:spcBef>
                <a:spcPts val="310"/>
              </a:spcBef>
            </a:pPr>
            <a:r>
              <a:rPr sz="2700" spc="-10" dirty="0">
                <a:solidFill>
                  <a:srgbClr val="50B847"/>
                </a:solidFill>
              </a:rPr>
              <a:t>FTA </a:t>
            </a:r>
            <a:r>
              <a:rPr sz="2700" dirty="0">
                <a:solidFill>
                  <a:srgbClr val="50B847"/>
                </a:solidFill>
              </a:rPr>
              <a:t>in which </a:t>
            </a:r>
            <a:r>
              <a:rPr sz="2700" spc="-5" dirty="0">
                <a:solidFill>
                  <a:srgbClr val="50B847"/>
                </a:solidFill>
              </a:rPr>
              <a:t>Vietnam has </a:t>
            </a:r>
            <a:r>
              <a:rPr sz="2700" dirty="0">
                <a:solidFill>
                  <a:srgbClr val="50B847"/>
                </a:solidFill>
              </a:rPr>
              <a:t>joined </a:t>
            </a:r>
            <a:r>
              <a:rPr sz="2700" spc="-5" dirty="0">
                <a:solidFill>
                  <a:srgbClr val="50B847"/>
                </a:solidFill>
              </a:rPr>
              <a:t>cover most  continents.</a:t>
            </a:r>
            <a:endParaRPr sz="2700" dirty="0"/>
          </a:p>
        </p:txBody>
      </p:sp>
      <p:sp>
        <p:nvSpPr>
          <p:cNvPr id="5" name="object 5"/>
          <p:cNvSpPr txBox="1"/>
          <p:nvPr/>
        </p:nvSpPr>
        <p:spPr>
          <a:xfrm>
            <a:off x="3418078" y="2317268"/>
            <a:ext cx="6156325" cy="1472565"/>
          </a:xfrm>
          <a:prstGeom prst="rect">
            <a:avLst/>
          </a:prstGeom>
        </p:spPr>
        <p:txBody>
          <a:bodyPr vert="horz" wrap="square" lIns="0" tIns="12065" rIns="0" bIns="0" rtlCol="0">
            <a:spAutoFit/>
          </a:bodyPr>
          <a:lstStyle/>
          <a:p>
            <a:pPr marL="12700" marR="5080" indent="-3175" algn="ctr">
              <a:lnSpc>
                <a:spcPct val="143900"/>
              </a:lnSpc>
              <a:spcBef>
                <a:spcPts val="95"/>
              </a:spcBef>
            </a:pPr>
            <a:r>
              <a:rPr sz="2200" b="1" spc="-5" dirty="0">
                <a:solidFill>
                  <a:srgbClr val="00A7E0"/>
                </a:solidFill>
                <a:latin typeface="Arial"/>
                <a:cs typeface="Arial"/>
              </a:rPr>
              <a:t>COUPLED WITH WTO ACCESSION IN 2007,  IMPLEMENTATION OF FTAs CONTRIBUTE </a:t>
            </a:r>
            <a:r>
              <a:rPr sz="2200" b="1" dirty="0">
                <a:solidFill>
                  <a:srgbClr val="00A7E0"/>
                </a:solidFill>
                <a:latin typeface="Arial"/>
                <a:cs typeface="Arial"/>
              </a:rPr>
              <a:t>TO  </a:t>
            </a:r>
            <a:r>
              <a:rPr sz="2200" b="1" spc="-5" dirty="0">
                <a:solidFill>
                  <a:srgbClr val="00A7E0"/>
                </a:solidFill>
                <a:latin typeface="Arial"/>
                <a:cs typeface="Arial"/>
              </a:rPr>
              <a:t>BOOSTING</a:t>
            </a:r>
            <a:endParaRPr sz="2200" dirty="0">
              <a:solidFill>
                <a:prstClr val="black"/>
              </a:solidFill>
              <a:latin typeface="Arial"/>
              <a:cs typeface="Arial"/>
            </a:endParaRPr>
          </a:p>
        </p:txBody>
      </p:sp>
      <p:graphicFrame>
        <p:nvGraphicFramePr>
          <p:cNvPr id="6" name="object 6"/>
          <p:cNvGraphicFramePr>
            <a:graphicFrameLocks noGrp="1"/>
          </p:cNvGraphicFramePr>
          <p:nvPr>
            <p:extLst>
              <p:ext uri="{D42A27DB-BD31-4B8C-83A1-F6EECF244321}">
                <p14:modId xmlns:p14="http://schemas.microsoft.com/office/powerpoint/2010/main" val="1225391048"/>
              </p:ext>
            </p:extLst>
          </p:nvPr>
        </p:nvGraphicFramePr>
        <p:xfrm>
          <a:off x="4832731" y="3950084"/>
          <a:ext cx="5941949" cy="1758485"/>
        </p:xfrm>
        <a:graphic>
          <a:graphicData uri="http://schemas.openxmlformats.org/drawingml/2006/table">
            <a:tbl>
              <a:tblPr firstRow="1" bandRow="1">
                <a:tableStyleId>{2D5ABB26-0587-4C30-8999-92F81FD0307C}</a:tableStyleId>
              </a:tblPr>
              <a:tblGrid>
                <a:gridCol w="3185649">
                  <a:extLst>
                    <a:ext uri="{9D8B030D-6E8A-4147-A177-3AD203B41FA5}">
                      <a16:colId xmlns:a16="http://schemas.microsoft.com/office/drawing/2014/main" val="20000"/>
                    </a:ext>
                  </a:extLst>
                </a:gridCol>
                <a:gridCol w="2756300">
                  <a:extLst>
                    <a:ext uri="{9D8B030D-6E8A-4147-A177-3AD203B41FA5}">
                      <a16:colId xmlns:a16="http://schemas.microsoft.com/office/drawing/2014/main" val="20001"/>
                    </a:ext>
                  </a:extLst>
                </a:gridCol>
              </a:tblGrid>
              <a:tr h="1758485">
                <a:tc>
                  <a:txBody>
                    <a:bodyPr/>
                    <a:lstStyle/>
                    <a:p>
                      <a:pPr marL="254635">
                        <a:lnSpc>
                          <a:spcPts val="2430"/>
                        </a:lnSpc>
                      </a:pPr>
                      <a:endParaRPr lang="nl-NL" sz="2200" b="1" spc="-5" dirty="0">
                        <a:solidFill>
                          <a:srgbClr val="00A7E0"/>
                        </a:solidFill>
                        <a:latin typeface="Arial"/>
                        <a:cs typeface="Arial"/>
                      </a:endParaRPr>
                    </a:p>
                    <a:p>
                      <a:pPr marL="254635">
                        <a:lnSpc>
                          <a:spcPts val="2430"/>
                        </a:lnSpc>
                      </a:pPr>
                      <a:r>
                        <a:rPr sz="2200" b="1" spc="-5" dirty="0">
                          <a:solidFill>
                            <a:srgbClr val="00A7E0"/>
                          </a:solidFill>
                          <a:latin typeface="Arial"/>
                          <a:cs typeface="Arial"/>
                        </a:rPr>
                        <a:t>GDP</a:t>
                      </a:r>
                      <a:r>
                        <a:rPr sz="2200" b="1" spc="-15" dirty="0">
                          <a:solidFill>
                            <a:srgbClr val="00A7E0"/>
                          </a:solidFill>
                          <a:latin typeface="Arial"/>
                          <a:cs typeface="Arial"/>
                        </a:rPr>
                        <a:t> </a:t>
                      </a:r>
                      <a:r>
                        <a:rPr sz="2200" b="1" spc="-5" dirty="0">
                          <a:solidFill>
                            <a:srgbClr val="00A7E0"/>
                          </a:solidFill>
                          <a:latin typeface="Arial"/>
                          <a:cs typeface="Arial"/>
                        </a:rPr>
                        <a:t>up</a:t>
                      </a:r>
                      <a:endParaRPr sz="2200" dirty="0">
                        <a:latin typeface="Arial"/>
                        <a:cs typeface="Arial"/>
                      </a:endParaRPr>
                    </a:p>
                    <a:p>
                      <a:pPr marL="127000">
                        <a:lnSpc>
                          <a:spcPct val="100000"/>
                        </a:lnSpc>
                        <a:spcBef>
                          <a:spcPts val="1155"/>
                        </a:spcBef>
                      </a:pPr>
                      <a:r>
                        <a:rPr sz="2200" b="1" dirty="0">
                          <a:solidFill>
                            <a:srgbClr val="00A7E0"/>
                          </a:solidFill>
                          <a:latin typeface="Arial"/>
                          <a:cs typeface="Arial"/>
                        </a:rPr>
                        <a:t>by</a:t>
                      </a:r>
                      <a:r>
                        <a:rPr sz="2200" b="1" spc="-30" dirty="0">
                          <a:solidFill>
                            <a:srgbClr val="00A7E0"/>
                          </a:solidFill>
                          <a:latin typeface="Arial"/>
                          <a:cs typeface="Arial"/>
                        </a:rPr>
                        <a:t> </a:t>
                      </a:r>
                      <a:r>
                        <a:rPr sz="2200" b="1" spc="5" dirty="0">
                          <a:solidFill>
                            <a:srgbClr val="00A7E0"/>
                          </a:solidFill>
                          <a:latin typeface="Arial"/>
                          <a:cs typeface="Arial"/>
                        </a:rPr>
                        <a:t>&gt;</a:t>
                      </a:r>
                      <a:r>
                        <a:rPr lang="nl-NL" sz="2200" b="1" spc="5" dirty="0">
                          <a:solidFill>
                            <a:srgbClr val="00A7E0"/>
                          </a:solidFill>
                          <a:latin typeface="Arial"/>
                          <a:cs typeface="Arial"/>
                        </a:rPr>
                        <a:t>663</a:t>
                      </a:r>
                      <a:r>
                        <a:rPr sz="2200" b="1" spc="5" dirty="0">
                          <a:solidFill>
                            <a:srgbClr val="00A7E0"/>
                          </a:solidFill>
                          <a:latin typeface="Arial"/>
                          <a:cs typeface="Arial"/>
                        </a:rPr>
                        <a:t>%</a:t>
                      </a:r>
                      <a:endParaRPr sz="2200" dirty="0">
                        <a:latin typeface="Arial"/>
                        <a:cs typeface="Arial"/>
                      </a:endParaRPr>
                    </a:p>
                  </a:txBody>
                  <a:tcPr marL="0" marR="0" marT="0" marB="0"/>
                </a:tc>
                <a:tc>
                  <a:txBody>
                    <a:bodyPr/>
                    <a:lstStyle/>
                    <a:p>
                      <a:pPr marL="1553210">
                        <a:lnSpc>
                          <a:spcPts val="2430"/>
                        </a:lnSpc>
                      </a:pPr>
                      <a:r>
                        <a:rPr sz="2200" b="1" spc="-5" dirty="0">
                          <a:solidFill>
                            <a:srgbClr val="00A7E0"/>
                          </a:solidFill>
                          <a:latin typeface="Arial"/>
                          <a:cs typeface="Arial"/>
                        </a:rPr>
                        <a:t>Export</a:t>
                      </a:r>
                      <a:endParaRPr sz="2200" dirty="0">
                        <a:latin typeface="Arial"/>
                        <a:cs typeface="Arial"/>
                      </a:endParaRPr>
                    </a:p>
                    <a:p>
                      <a:pPr marL="1824355" marR="205104" indent="-187960">
                        <a:lnSpc>
                          <a:spcPct val="143600"/>
                        </a:lnSpc>
                      </a:pPr>
                      <a:r>
                        <a:rPr sz="2200" b="1" dirty="0">
                          <a:solidFill>
                            <a:srgbClr val="00A7E0"/>
                          </a:solidFill>
                          <a:latin typeface="Arial"/>
                          <a:cs typeface="Arial"/>
                        </a:rPr>
                        <a:t>value  </a:t>
                      </a:r>
                      <a:r>
                        <a:rPr sz="2200" b="1" spc="-5" dirty="0">
                          <a:solidFill>
                            <a:srgbClr val="00A7E0"/>
                          </a:solidFill>
                          <a:latin typeface="Arial"/>
                          <a:cs typeface="Arial"/>
                        </a:rPr>
                        <a:t>up</a:t>
                      </a:r>
                      <a:endParaRPr lang="en-BE" sz="2200" dirty="0">
                        <a:latin typeface="Arial"/>
                        <a:cs typeface="Arial"/>
                      </a:endParaRPr>
                    </a:p>
                    <a:p>
                      <a:pPr marL="1637030">
                        <a:lnSpc>
                          <a:spcPts val="2565"/>
                        </a:lnSpc>
                        <a:spcBef>
                          <a:spcPts val="1170"/>
                        </a:spcBef>
                      </a:pPr>
                      <a:r>
                        <a:rPr lang="en-BE" sz="2200" b="1" dirty="0">
                          <a:solidFill>
                            <a:srgbClr val="00A7E0"/>
                          </a:solidFill>
                          <a:latin typeface="Arial"/>
                          <a:cs typeface="Arial"/>
                        </a:rPr>
                        <a:t>969%</a:t>
                      </a:r>
                      <a:endParaRPr lang="en-BE" sz="2200" dirty="0">
                        <a:latin typeface="Arial"/>
                        <a:cs typeface="Arial"/>
                      </a:endParaRPr>
                    </a:p>
                  </a:txBody>
                  <a:tcPr marL="0" marR="0" marT="0" marB="0"/>
                </a:tc>
                <a:extLst>
                  <a:ext uri="{0D108BD9-81ED-4DB2-BD59-A6C34878D82A}">
                    <a16:rowId xmlns:a16="http://schemas.microsoft.com/office/drawing/2014/main" val="10000"/>
                  </a:ext>
                </a:extLst>
              </a:tr>
            </a:tbl>
          </a:graphicData>
        </a:graphic>
      </p:graphicFrame>
      <p:sp>
        <p:nvSpPr>
          <p:cNvPr id="7" name="object 7"/>
          <p:cNvSpPr/>
          <p:nvPr/>
        </p:nvSpPr>
        <p:spPr>
          <a:xfrm>
            <a:off x="2654301" y="3939541"/>
            <a:ext cx="2162175" cy="1677085"/>
          </a:xfrm>
          <a:prstGeom prst="rect">
            <a:avLst/>
          </a:prstGeom>
          <a:blipFill>
            <a:blip r:embed="rId4" cstate="print"/>
            <a:stretch>
              <a:fillRect/>
            </a:stretch>
          </a:blipFill>
        </p:spPr>
        <p:txBody>
          <a:bodyPr wrap="square" lIns="0" tIns="0" rIns="0" bIns="0" rtlCol="0"/>
          <a:lstStyle/>
          <a:p>
            <a:endParaRPr>
              <a:solidFill>
                <a:prstClr val="black"/>
              </a:solidFill>
              <a:latin typeface="Calibri"/>
            </a:endParaRPr>
          </a:p>
        </p:txBody>
      </p:sp>
      <p:sp>
        <p:nvSpPr>
          <p:cNvPr id="8" name="object 8"/>
          <p:cNvSpPr/>
          <p:nvPr/>
        </p:nvSpPr>
        <p:spPr>
          <a:xfrm>
            <a:off x="6745604" y="3939541"/>
            <a:ext cx="2393314" cy="1677479"/>
          </a:xfrm>
          <a:prstGeom prst="rect">
            <a:avLst/>
          </a:prstGeom>
          <a:blipFill>
            <a:blip r:embed="rId5" cstate="print"/>
            <a:stretch>
              <a:fillRect/>
            </a:stretch>
          </a:blipFill>
        </p:spPr>
        <p:txBody>
          <a:bodyPr wrap="square" lIns="0" tIns="0" rIns="0" bIns="0" rtlCol="0"/>
          <a:lstStyle/>
          <a:p>
            <a:endParaRPr>
              <a:solidFill>
                <a:prstClr val="black"/>
              </a:solidFill>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A55B57-D7C5-A970-8F59-BCC3DA536D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0227" y="4979504"/>
            <a:ext cx="8309112" cy="1735372"/>
          </a:xfrm>
          <a:prstGeom prst="rect">
            <a:avLst/>
          </a:prstGeom>
        </p:spPr>
      </p:pic>
      <p:pic>
        <p:nvPicPr>
          <p:cNvPr id="4" name="Picture 3">
            <a:extLst>
              <a:ext uri="{FF2B5EF4-FFF2-40B4-BE49-F238E27FC236}">
                <a16:creationId xmlns:a16="http://schemas.microsoft.com/office/drawing/2014/main" id="{C1A62F29-549F-E6B0-5FB5-8309B8CF18BC}"/>
              </a:ext>
            </a:extLst>
          </p:cNvPr>
          <p:cNvPicPr>
            <a:picLocks noChangeAspect="1"/>
          </p:cNvPicPr>
          <p:nvPr/>
        </p:nvPicPr>
        <p:blipFill>
          <a:blip r:embed="rId3"/>
          <a:stretch>
            <a:fillRect/>
          </a:stretch>
        </p:blipFill>
        <p:spPr>
          <a:xfrm>
            <a:off x="2140226" y="143124"/>
            <a:ext cx="8309112" cy="470456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ontent Placeholder 6">
            <a:extLst>
              <a:ext uri="{FF2B5EF4-FFF2-40B4-BE49-F238E27FC236}">
                <a16:creationId xmlns:a16="http://schemas.microsoft.com/office/drawing/2014/main" id="{3FB5F320-B3DF-945C-4AC8-DD01EDB0D7FA}"/>
              </a:ext>
            </a:extLst>
          </p:cNvPr>
          <p:cNvGraphicFramePr>
            <a:graphicFrameLocks/>
          </p:cNvGraphicFramePr>
          <p:nvPr>
            <p:extLst>
              <p:ext uri="{D42A27DB-BD31-4B8C-83A1-F6EECF244321}">
                <p14:modId xmlns:p14="http://schemas.microsoft.com/office/powerpoint/2010/main" val="340864821"/>
              </p:ext>
            </p:extLst>
          </p:nvPr>
        </p:nvGraphicFramePr>
        <p:xfrm>
          <a:off x="6359091" y="1326676"/>
          <a:ext cx="5673215" cy="27900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ontent Placeholder 10">
            <a:extLst>
              <a:ext uri="{FF2B5EF4-FFF2-40B4-BE49-F238E27FC236}">
                <a16:creationId xmlns:a16="http://schemas.microsoft.com/office/drawing/2014/main" id="{B669CF51-64C3-2246-9161-920F6C786186}"/>
              </a:ext>
            </a:extLst>
          </p:cNvPr>
          <p:cNvGraphicFramePr>
            <a:graphicFrameLocks/>
          </p:cNvGraphicFramePr>
          <p:nvPr>
            <p:extLst>
              <p:ext uri="{D42A27DB-BD31-4B8C-83A1-F6EECF244321}">
                <p14:modId xmlns:p14="http://schemas.microsoft.com/office/powerpoint/2010/main" val="2007615308"/>
              </p:ext>
            </p:extLst>
          </p:nvPr>
        </p:nvGraphicFramePr>
        <p:xfrm>
          <a:off x="2625930" y="4136297"/>
          <a:ext cx="7259526" cy="2790051"/>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00898882-2EB4-2132-EAE4-07088E8B8384}"/>
              </a:ext>
            </a:extLst>
          </p:cNvPr>
          <p:cNvSpPr txBox="1"/>
          <p:nvPr/>
        </p:nvSpPr>
        <p:spPr>
          <a:xfrm>
            <a:off x="2391562" y="219780"/>
            <a:ext cx="7935057"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2400" b="1" dirty="0">
                <a:solidFill>
                  <a:srgbClr val="105BAB"/>
                </a:solidFill>
                <a:latin typeface="Cambria" panose="02040503050406030204" pitchFamily="18" charset="0"/>
                <a:ea typeface="Cambria" panose="02040503050406030204" pitchFamily="18" charset="0"/>
              </a:rPr>
              <a:t>GRDP of Localities in 2025</a:t>
            </a:r>
            <a:br>
              <a:rPr lang="en-US" altLang="ko-KR" sz="2400" b="1" dirty="0">
                <a:solidFill>
                  <a:srgbClr val="105BAB"/>
                </a:solidFill>
                <a:latin typeface="Cambria" panose="02040503050406030204" pitchFamily="18" charset="0"/>
                <a:ea typeface="Cambria" panose="02040503050406030204" pitchFamily="18" charset="0"/>
              </a:rPr>
            </a:br>
            <a:r>
              <a:rPr lang="en-US" altLang="ko-KR" sz="2400" b="1" dirty="0">
                <a:solidFill>
                  <a:srgbClr val="105BAB"/>
                </a:solidFill>
                <a:latin typeface="Cambria" panose="02040503050406030204" pitchFamily="18" charset="0"/>
                <a:ea typeface="Cambria" panose="02040503050406030204" pitchFamily="18" charset="0"/>
              </a:rPr>
              <a:t>Gross Regional Domestic Product (GRDP) – Million USD</a:t>
            </a:r>
          </a:p>
        </p:txBody>
      </p:sp>
      <p:graphicFrame>
        <p:nvGraphicFramePr>
          <p:cNvPr id="18" name="Content Placeholder 27">
            <a:extLst>
              <a:ext uri="{FF2B5EF4-FFF2-40B4-BE49-F238E27FC236}">
                <a16:creationId xmlns:a16="http://schemas.microsoft.com/office/drawing/2014/main" id="{C0DD0D76-F590-F9CB-D413-EBD37599D505}"/>
              </a:ext>
            </a:extLst>
          </p:cNvPr>
          <p:cNvGraphicFramePr>
            <a:graphicFrameLocks/>
          </p:cNvGraphicFramePr>
          <p:nvPr>
            <p:extLst>
              <p:ext uri="{D42A27DB-BD31-4B8C-83A1-F6EECF244321}">
                <p14:modId xmlns:p14="http://schemas.microsoft.com/office/powerpoint/2010/main" val="2946734681"/>
              </p:ext>
            </p:extLst>
          </p:nvPr>
        </p:nvGraphicFramePr>
        <p:xfrm>
          <a:off x="159694" y="1326677"/>
          <a:ext cx="6095999" cy="279005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65100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DBB2972-E40F-8297-4E05-F8507B0A28B8}"/>
              </a:ext>
            </a:extLst>
          </p:cNvPr>
          <p:cNvCxnSpPr/>
          <p:nvPr/>
        </p:nvCxnSpPr>
        <p:spPr>
          <a:xfrm>
            <a:off x="6086126" y="1595523"/>
            <a:ext cx="0" cy="2775857"/>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B74BDFB-9862-5FE3-1E61-093C786B11A4}"/>
              </a:ext>
            </a:extLst>
          </p:cNvPr>
          <p:cNvSpPr txBox="1"/>
          <p:nvPr/>
        </p:nvSpPr>
        <p:spPr>
          <a:xfrm>
            <a:off x="1857009" y="1595523"/>
            <a:ext cx="3789752" cy="2954655"/>
          </a:xfrm>
          <a:prstGeom prst="rect">
            <a:avLst/>
          </a:prstGeom>
          <a:noFill/>
        </p:spPr>
        <p:txBody>
          <a:bodyPr wrap="square" rtlCol="0">
            <a:spAutoFit/>
          </a:bodyPr>
          <a:lstStyle/>
          <a:p>
            <a:pPr algn="ctr"/>
            <a:r>
              <a:rPr lang="en-US" altLang="ko-KR" sz="3200" b="1" dirty="0">
                <a:solidFill>
                  <a:srgbClr val="C00000"/>
                </a:solidFill>
                <a:latin typeface="Montserrat Medium"/>
                <a:ea typeface="HCR Batang" panose="02030604000101010101" pitchFamily="18" charset="-128"/>
                <a:cs typeface="HCR Batang" panose="02030604000101010101" pitchFamily="18" charset="-128"/>
              </a:rPr>
              <a:t>EXPORTS</a:t>
            </a:r>
          </a:p>
          <a:p>
            <a:pPr algn="ctr"/>
            <a:endParaRPr lang="en-US" sz="3200" b="1" dirty="0">
              <a:latin typeface="Montserrat Medium"/>
              <a:ea typeface="HCR Batang" panose="02030604000101010101" pitchFamily="18" charset="-128"/>
              <a:cs typeface="HCR Batang" panose="02030604000101010101" pitchFamily="18" charset="-128"/>
            </a:endParaRPr>
          </a:p>
          <a:p>
            <a:pPr algn="ctr"/>
            <a:r>
              <a:rPr lang="en-US" sz="5400" b="1" dirty="0">
                <a:solidFill>
                  <a:srgbClr val="1C355E"/>
                </a:solidFill>
                <a:effectLst>
                  <a:outerShdw blurRad="38100" dist="38100" dir="2700000" algn="tl">
                    <a:srgbClr val="000000">
                      <a:alpha val="43137"/>
                    </a:srgbClr>
                  </a:outerShdw>
                </a:effectLst>
                <a:latin typeface="Montserrat Medium"/>
                <a:ea typeface="HCR Batang" panose="02030604000101010101" pitchFamily="18" charset="-128"/>
                <a:cs typeface="HCR Batang" panose="02030604000101010101" pitchFamily="18" charset="-128"/>
              </a:rPr>
              <a:t>470</a:t>
            </a:r>
            <a:r>
              <a:rPr lang="en-US" sz="3600" b="1" dirty="0">
                <a:solidFill>
                  <a:schemeClr val="accent1">
                    <a:lumMod val="50000"/>
                  </a:schemeClr>
                </a:solidFill>
                <a:effectLst>
                  <a:outerShdw blurRad="38100" dist="38100" dir="2700000" algn="tl">
                    <a:srgbClr val="000000">
                      <a:alpha val="43137"/>
                    </a:srgbClr>
                  </a:outerShdw>
                </a:effectLst>
                <a:latin typeface="Montserrat Medium"/>
                <a:ea typeface="HCR Batang" panose="02030604000101010101" pitchFamily="18" charset="-128"/>
                <a:cs typeface="HCR Batang" panose="02030604000101010101" pitchFamily="18" charset="-128"/>
              </a:rPr>
              <a:t> </a:t>
            </a:r>
            <a:r>
              <a:rPr lang="en-US" sz="2000" b="1" dirty="0">
                <a:solidFill>
                  <a:schemeClr val="accent1">
                    <a:lumMod val="50000"/>
                  </a:schemeClr>
                </a:solidFill>
                <a:effectLst>
                  <a:outerShdw blurRad="38100" dist="38100" dir="2700000" algn="tl">
                    <a:srgbClr val="000000">
                      <a:alpha val="43137"/>
                    </a:srgbClr>
                  </a:outerShdw>
                </a:effectLst>
                <a:latin typeface="Montserrat Medium"/>
                <a:ea typeface="HCR Batang" panose="02030604000101010101" pitchFamily="18" charset="-128"/>
                <a:cs typeface="HCR Batang" panose="02030604000101010101" pitchFamily="18" charset="-128"/>
              </a:rPr>
              <a:t>billion</a:t>
            </a:r>
            <a:r>
              <a:rPr lang="en-US" sz="2000" b="1" dirty="0">
                <a:effectLst>
                  <a:outerShdw blurRad="38100" dist="38100" dir="2700000" algn="tl">
                    <a:srgbClr val="000000">
                      <a:alpha val="43137"/>
                    </a:srgbClr>
                  </a:outerShdw>
                </a:effectLst>
                <a:latin typeface="Montserrat Medium"/>
                <a:ea typeface="HCR Batang" panose="02030604000101010101" pitchFamily="18" charset="-128"/>
                <a:cs typeface="HCR Batang" panose="02030604000101010101" pitchFamily="18" charset="-128"/>
              </a:rPr>
              <a:t> USD</a:t>
            </a:r>
          </a:p>
          <a:p>
            <a:endParaRPr lang="en-US" sz="3200" b="1" dirty="0">
              <a:latin typeface="Montserrat Medium"/>
              <a:ea typeface="HCR Batang" panose="02030604000101010101" pitchFamily="18" charset="-128"/>
              <a:cs typeface="HCR Batang" panose="02030604000101010101" pitchFamily="18" charset="-128"/>
            </a:endParaRPr>
          </a:p>
          <a:p>
            <a:pPr algn="ctr"/>
            <a:r>
              <a:rPr lang="en-US" sz="3600" b="1" dirty="0">
                <a:solidFill>
                  <a:srgbClr val="A70D14"/>
                </a:solidFill>
                <a:latin typeface="Montserrat Medium"/>
                <a:ea typeface="HCR Batang" panose="02030604000101010101" pitchFamily="18" charset="-128"/>
                <a:cs typeface="HCR Batang" panose="02030604000101010101" pitchFamily="18" charset="-128"/>
              </a:rPr>
              <a:t>     </a:t>
            </a:r>
            <a:r>
              <a:rPr lang="en-US" sz="3600" b="1" dirty="0">
                <a:latin typeface="Montserrat Medium"/>
                <a:ea typeface="HCR Batang" panose="02030604000101010101" pitchFamily="18" charset="-128"/>
                <a:cs typeface="HCR Batang" panose="02030604000101010101" pitchFamily="18" charset="-128"/>
              </a:rPr>
              <a:t>1</a:t>
            </a:r>
            <a:r>
              <a:rPr lang="en-US" sz="3200" b="1" dirty="0">
                <a:latin typeface="Montserrat Medium"/>
                <a:ea typeface="HCR Batang" panose="02030604000101010101" pitchFamily="18" charset="-128"/>
                <a:cs typeface="HCR Batang" panose="02030604000101010101" pitchFamily="18" charset="-128"/>
              </a:rPr>
              <a:t>5,9%</a:t>
            </a:r>
          </a:p>
        </p:txBody>
      </p:sp>
      <p:sp>
        <p:nvSpPr>
          <p:cNvPr id="6" name="TextBox 5">
            <a:extLst>
              <a:ext uri="{FF2B5EF4-FFF2-40B4-BE49-F238E27FC236}">
                <a16:creationId xmlns:a16="http://schemas.microsoft.com/office/drawing/2014/main" id="{274F47F0-3D0E-2723-02DE-569DB614A654}"/>
              </a:ext>
            </a:extLst>
          </p:cNvPr>
          <p:cNvSpPr txBox="1"/>
          <p:nvPr/>
        </p:nvSpPr>
        <p:spPr>
          <a:xfrm>
            <a:off x="6773424" y="1566923"/>
            <a:ext cx="3926654" cy="2954655"/>
          </a:xfrm>
          <a:prstGeom prst="rect">
            <a:avLst/>
          </a:prstGeom>
          <a:noFill/>
        </p:spPr>
        <p:txBody>
          <a:bodyPr wrap="square" rtlCol="0">
            <a:spAutoFit/>
          </a:bodyPr>
          <a:lstStyle/>
          <a:p>
            <a:pPr algn="ctr"/>
            <a:r>
              <a:rPr lang="vi-VN" altLang="ko-KR" sz="3200" b="1" dirty="0">
                <a:solidFill>
                  <a:srgbClr val="C00000"/>
                </a:solidFill>
                <a:latin typeface="Montserrat Medium"/>
                <a:ea typeface="HCR Batang" panose="02030604000101010101"/>
                <a:cs typeface="HCR Batang" panose="02030604000101010101" pitchFamily="18" charset="-128"/>
              </a:rPr>
              <a:t>IMPORTS</a:t>
            </a:r>
            <a:endParaRPr lang="ko-KR" altLang="en-US" sz="3200" b="1" dirty="0">
              <a:solidFill>
                <a:srgbClr val="C00000"/>
              </a:solidFill>
              <a:latin typeface="Montserrat Medium"/>
              <a:ea typeface="HCR Batang" panose="02030604000101010101" pitchFamily="18" charset="-128"/>
              <a:cs typeface="HCR Batang" panose="02030604000101010101" pitchFamily="18" charset="-128"/>
            </a:endParaRPr>
          </a:p>
          <a:p>
            <a:endParaRPr lang="en-US" sz="3200" dirty="0">
              <a:latin typeface="Montserrat Medium"/>
              <a:ea typeface="HCR Batang" panose="02030604000101010101" pitchFamily="18" charset="-128"/>
              <a:cs typeface="HCR Batang" panose="02030604000101010101" pitchFamily="18" charset="-128"/>
            </a:endParaRPr>
          </a:p>
          <a:p>
            <a:pPr algn="ctr"/>
            <a:r>
              <a:rPr lang="en-US" sz="5400" b="1" dirty="0">
                <a:solidFill>
                  <a:srgbClr val="1C355E"/>
                </a:solidFill>
                <a:effectLst>
                  <a:outerShdw blurRad="38100" dist="38100" dir="2700000" algn="tl">
                    <a:srgbClr val="000000">
                      <a:alpha val="43137"/>
                    </a:srgbClr>
                  </a:outerShdw>
                </a:effectLst>
                <a:latin typeface="Montserrat Medium"/>
                <a:ea typeface="HCR Batang" panose="02030604000101010101" pitchFamily="18" charset="-128"/>
                <a:cs typeface="HCR Batang" panose="02030604000101010101" pitchFamily="18" charset="-128"/>
              </a:rPr>
              <a:t>449</a:t>
            </a:r>
            <a:r>
              <a:rPr lang="en-US" sz="3200" dirty="0">
                <a:latin typeface="Montserrat Medium"/>
                <a:ea typeface="HCR Batang" panose="02030604000101010101" pitchFamily="18" charset="-128"/>
                <a:cs typeface="HCR Batang" panose="02030604000101010101" pitchFamily="18" charset="-128"/>
              </a:rPr>
              <a:t> </a:t>
            </a:r>
            <a:r>
              <a:rPr lang="en-US" sz="2000" b="1" dirty="0">
                <a:effectLst>
                  <a:outerShdw blurRad="38100" dist="38100" dir="2700000" algn="tl">
                    <a:srgbClr val="000000">
                      <a:alpha val="43137"/>
                    </a:srgbClr>
                  </a:outerShdw>
                </a:effectLst>
                <a:latin typeface="Montserrat Medium"/>
                <a:ea typeface="HCR Batang" panose="02030604000101010101" pitchFamily="18" charset="-128"/>
                <a:cs typeface="HCR Batang" panose="02030604000101010101" pitchFamily="18" charset="-128"/>
              </a:rPr>
              <a:t>billion USD</a:t>
            </a:r>
          </a:p>
          <a:p>
            <a:endParaRPr lang="en-US" sz="3200" dirty="0">
              <a:latin typeface="Montserrat Medium"/>
              <a:ea typeface="HCR Batang" panose="02030604000101010101" pitchFamily="18" charset="-128"/>
              <a:cs typeface="HCR Batang" panose="02030604000101010101" pitchFamily="18" charset="-128"/>
            </a:endParaRPr>
          </a:p>
          <a:p>
            <a:pPr algn="ctr"/>
            <a:r>
              <a:rPr lang="en-US" sz="3600" b="1" dirty="0">
                <a:solidFill>
                  <a:srgbClr val="A70D14"/>
                </a:solidFill>
                <a:latin typeface="Montserrat Medium"/>
                <a:ea typeface="HCR Batang" panose="02030604000101010101" pitchFamily="18" charset="-128"/>
                <a:cs typeface="HCR Batang" panose="02030604000101010101" pitchFamily="18" charset="-128"/>
              </a:rPr>
              <a:t>  </a:t>
            </a:r>
            <a:r>
              <a:rPr lang="en-US" sz="3600" b="1" dirty="0">
                <a:latin typeface="Montserrat Medium"/>
                <a:ea typeface="HCR Batang" panose="02030604000101010101" pitchFamily="18" charset="-128"/>
                <a:cs typeface="HCR Batang" panose="02030604000101010101" pitchFamily="18" charset="-128"/>
              </a:rPr>
              <a:t>18</a:t>
            </a:r>
            <a:r>
              <a:rPr lang="en-US" sz="3200" b="1" dirty="0">
                <a:latin typeface="Montserrat Medium"/>
                <a:ea typeface="HCR Batang" panose="02030604000101010101" pitchFamily="18" charset="-128"/>
                <a:cs typeface="HCR Batang" panose="02030604000101010101" pitchFamily="18" charset="-128"/>
              </a:rPr>
              <a:t>%</a:t>
            </a:r>
          </a:p>
        </p:txBody>
      </p:sp>
      <p:pic>
        <p:nvPicPr>
          <p:cNvPr id="7" name="Picture 6">
            <a:extLst>
              <a:ext uri="{FF2B5EF4-FFF2-40B4-BE49-F238E27FC236}">
                <a16:creationId xmlns:a16="http://schemas.microsoft.com/office/drawing/2014/main" id="{2F34AF17-1393-D22D-0115-948FAFA72602}"/>
              </a:ext>
            </a:extLst>
          </p:cNvPr>
          <p:cNvPicPr>
            <a:picLocks noChangeAspect="1"/>
          </p:cNvPicPr>
          <p:nvPr/>
        </p:nvPicPr>
        <p:blipFill>
          <a:blip r:embed="rId2" cstate="email">
            <a:biLevel thresh="75000"/>
            <a:extLst>
              <a:ext uri="{28A0092B-C50C-407E-A947-70E740481C1C}">
                <a14:useLocalDpi xmlns:a14="http://schemas.microsoft.com/office/drawing/2010/main"/>
              </a:ext>
            </a:extLst>
          </a:blip>
          <a:stretch>
            <a:fillRect/>
          </a:stretch>
        </p:blipFill>
        <p:spPr>
          <a:xfrm>
            <a:off x="8703275" y="3364242"/>
            <a:ext cx="241481" cy="328364"/>
          </a:xfrm>
          <a:prstGeom prst="rect">
            <a:avLst/>
          </a:prstGeom>
        </p:spPr>
      </p:pic>
      <p:sp>
        <p:nvSpPr>
          <p:cNvPr id="8" name="Right Arrow 18">
            <a:extLst>
              <a:ext uri="{FF2B5EF4-FFF2-40B4-BE49-F238E27FC236}">
                <a16:creationId xmlns:a16="http://schemas.microsoft.com/office/drawing/2014/main" id="{CD31333D-3672-36F3-F7F3-B07BE5B7B3FB}"/>
              </a:ext>
            </a:extLst>
          </p:cNvPr>
          <p:cNvSpPr/>
          <p:nvPr/>
        </p:nvSpPr>
        <p:spPr>
          <a:xfrm>
            <a:off x="5826431" y="5732677"/>
            <a:ext cx="440501" cy="238552"/>
          </a:xfrm>
          <a:prstGeom prst="rightArrow">
            <a:avLst/>
          </a:prstGeom>
          <a:solidFill>
            <a:srgbClr val="00055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endParaRPr lang="en-US">
              <a:solidFill>
                <a:prstClr val="white"/>
              </a:solidFill>
              <a:latin typeface="HCR Batang" panose="02030604000101010101" pitchFamily="18" charset="-128"/>
              <a:ea typeface="HCR Batang" panose="02030604000101010101" pitchFamily="18" charset="-128"/>
              <a:cs typeface="HCR Batang" panose="02030604000101010101" pitchFamily="18" charset="-128"/>
            </a:endParaRPr>
          </a:p>
        </p:txBody>
      </p:sp>
      <p:sp>
        <p:nvSpPr>
          <p:cNvPr id="9" name="Rounded Rectangle 445">
            <a:extLst>
              <a:ext uri="{FF2B5EF4-FFF2-40B4-BE49-F238E27FC236}">
                <a16:creationId xmlns:a16="http://schemas.microsoft.com/office/drawing/2014/main" id="{969A46DF-DEE9-F9D6-1D19-721CFB2F17F5}"/>
              </a:ext>
            </a:extLst>
          </p:cNvPr>
          <p:cNvSpPr/>
          <p:nvPr/>
        </p:nvSpPr>
        <p:spPr>
          <a:xfrm>
            <a:off x="4269573" y="4706714"/>
            <a:ext cx="3554215" cy="663878"/>
          </a:xfrm>
          <a:prstGeom prst="roundRect">
            <a:avLst/>
          </a:prstGeom>
          <a:solidFill>
            <a:srgbClr val="105BA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defRPr/>
            </a:pPr>
            <a:r>
              <a:rPr lang="en-US" altLang="ko-KR" sz="2600" b="1" dirty="0">
                <a:solidFill>
                  <a:schemeClr val="bg1"/>
                </a:solidFill>
                <a:effectLst>
                  <a:outerShdw blurRad="38100" dist="38100" dir="2700000" algn="tl">
                    <a:srgbClr val="000000">
                      <a:alpha val="43137"/>
                    </a:srgbClr>
                  </a:outerShdw>
                </a:effectLst>
                <a:latin typeface="Times New Roman" panose="02020603050405020304" pitchFamily="18" charset="0"/>
                <a:ea typeface="HCR Batang" panose="02030604000101010101" pitchFamily="18" charset="-128"/>
                <a:cs typeface="Times New Roman" panose="02020603050405020304" pitchFamily="18" charset="0"/>
              </a:rPr>
              <a:t>Economic growth</a:t>
            </a:r>
            <a:endParaRPr lang="en-US" sz="2600" b="1" dirty="0">
              <a:solidFill>
                <a:schemeClr val="bg1"/>
              </a:solidFill>
              <a:effectLst>
                <a:outerShdw blurRad="38100" dist="38100" dir="2700000" algn="tl">
                  <a:srgbClr val="000000">
                    <a:alpha val="43137"/>
                  </a:srgbClr>
                </a:outerShdw>
              </a:effectLst>
              <a:latin typeface="Times New Roman" panose="02020603050405020304" pitchFamily="18" charset="0"/>
              <a:ea typeface="HCR Batang" panose="02030604000101010101" pitchFamily="18" charset="-128"/>
              <a:cs typeface="Times New Roman" panose="02020603050405020304" pitchFamily="18" charset="0"/>
            </a:endParaRPr>
          </a:p>
        </p:txBody>
      </p:sp>
      <p:grpSp>
        <p:nvGrpSpPr>
          <p:cNvPr id="10" name="Group 9">
            <a:extLst>
              <a:ext uri="{FF2B5EF4-FFF2-40B4-BE49-F238E27FC236}">
                <a16:creationId xmlns:a16="http://schemas.microsoft.com/office/drawing/2014/main" id="{2CE31185-2008-D181-DD9B-0200003A7699}"/>
              </a:ext>
            </a:extLst>
          </p:cNvPr>
          <p:cNvGrpSpPr/>
          <p:nvPr/>
        </p:nvGrpSpPr>
        <p:grpSpPr>
          <a:xfrm>
            <a:off x="1730160" y="120552"/>
            <a:ext cx="8678719" cy="6525219"/>
            <a:chOff x="206160" y="120553"/>
            <a:chExt cx="8678719" cy="6355771"/>
          </a:xfrm>
        </p:grpSpPr>
        <p:cxnSp>
          <p:nvCxnSpPr>
            <p:cNvPr id="11" name="Straight Connector 10">
              <a:extLst>
                <a:ext uri="{FF2B5EF4-FFF2-40B4-BE49-F238E27FC236}">
                  <a16:creationId xmlns:a16="http://schemas.microsoft.com/office/drawing/2014/main" id="{6B079647-0E3F-6B01-B093-B8A79FF1D739}"/>
                </a:ext>
              </a:extLst>
            </p:cNvPr>
            <p:cNvCxnSpPr/>
            <p:nvPr/>
          </p:nvCxnSpPr>
          <p:spPr>
            <a:xfrm flipV="1">
              <a:off x="206160" y="230262"/>
              <a:ext cx="1596288" cy="4592"/>
            </a:xfrm>
            <a:prstGeom prst="line">
              <a:avLst/>
            </a:prstGeom>
            <a:ln>
              <a:solidFill>
                <a:srgbClr val="1C355E"/>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83BF4BC-F482-214C-1BE9-F8F6E602AC5B}"/>
                </a:ext>
              </a:extLst>
            </p:cNvPr>
            <p:cNvCxnSpPr/>
            <p:nvPr/>
          </p:nvCxnSpPr>
          <p:spPr>
            <a:xfrm>
              <a:off x="206160" y="234854"/>
              <a:ext cx="0" cy="1542005"/>
            </a:xfrm>
            <a:prstGeom prst="line">
              <a:avLst/>
            </a:prstGeom>
            <a:ln>
              <a:solidFill>
                <a:srgbClr val="1C355E"/>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06519B9-7757-3019-840D-884C89F3A1E1}"/>
                </a:ext>
              </a:extLst>
            </p:cNvPr>
            <p:cNvCxnSpPr/>
            <p:nvPr/>
          </p:nvCxnSpPr>
          <p:spPr>
            <a:xfrm>
              <a:off x="333009" y="120553"/>
              <a:ext cx="1247076" cy="0"/>
            </a:xfrm>
            <a:prstGeom prst="line">
              <a:avLst/>
            </a:prstGeom>
            <a:ln>
              <a:solidFill>
                <a:srgbClr val="D45474"/>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FB6F622-ABA3-6D51-80DE-FA0F383E7266}"/>
                </a:ext>
              </a:extLst>
            </p:cNvPr>
            <p:cNvCxnSpPr/>
            <p:nvPr/>
          </p:nvCxnSpPr>
          <p:spPr>
            <a:xfrm>
              <a:off x="333009" y="124125"/>
              <a:ext cx="0" cy="1306835"/>
            </a:xfrm>
            <a:prstGeom prst="line">
              <a:avLst/>
            </a:prstGeom>
            <a:ln>
              <a:solidFill>
                <a:srgbClr val="D45474"/>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D15B8561-8167-ACDB-42DA-55D3B323D369}"/>
                </a:ext>
              </a:extLst>
            </p:cNvPr>
            <p:cNvGrpSpPr/>
            <p:nvPr/>
          </p:nvGrpSpPr>
          <p:grpSpPr>
            <a:xfrm rot="10800000">
              <a:off x="7288591" y="4820017"/>
              <a:ext cx="1596288" cy="1656307"/>
              <a:chOff x="595864" y="5071476"/>
              <a:chExt cx="1596288" cy="1656307"/>
            </a:xfrm>
          </p:grpSpPr>
          <p:cxnSp>
            <p:nvCxnSpPr>
              <p:cNvPr id="16" name="Straight Connector 15">
                <a:extLst>
                  <a:ext uri="{FF2B5EF4-FFF2-40B4-BE49-F238E27FC236}">
                    <a16:creationId xmlns:a16="http://schemas.microsoft.com/office/drawing/2014/main" id="{B06A9461-A200-ECAD-1E1D-9D0D0CAA2C50}"/>
                  </a:ext>
                </a:extLst>
              </p:cNvPr>
              <p:cNvCxnSpPr/>
              <p:nvPr/>
            </p:nvCxnSpPr>
            <p:spPr>
              <a:xfrm flipV="1">
                <a:off x="595864" y="5181185"/>
                <a:ext cx="1596288" cy="4592"/>
              </a:xfrm>
              <a:prstGeom prst="line">
                <a:avLst/>
              </a:prstGeom>
              <a:ln>
                <a:solidFill>
                  <a:srgbClr val="1C355E"/>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448BC8A-AAC2-A2B5-E832-C1E3B0E530C1}"/>
                  </a:ext>
                </a:extLst>
              </p:cNvPr>
              <p:cNvCxnSpPr/>
              <p:nvPr/>
            </p:nvCxnSpPr>
            <p:spPr>
              <a:xfrm>
                <a:off x="595864" y="5185777"/>
                <a:ext cx="0" cy="1542006"/>
              </a:xfrm>
              <a:prstGeom prst="line">
                <a:avLst/>
              </a:prstGeom>
              <a:ln>
                <a:solidFill>
                  <a:srgbClr val="1C355E"/>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C3CE9F-9C22-650E-7D9B-2E105BD39F36}"/>
                  </a:ext>
                </a:extLst>
              </p:cNvPr>
              <p:cNvCxnSpPr/>
              <p:nvPr/>
            </p:nvCxnSpPr>
            <p:spPr>
              <a:xfrm>
                <a:off x="722713" y="5071476"/>
                <a:ext cx="1247076" cy="0"/>
              </a:xfrm>
              <a:prstGeom prst="line">
                <a:avLst/>
              </a:prstGeom>
              <a:ln>
                <a:solidFill>
                  <a:srgbClr val="D45474"/>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7EC3A9D-0823-83BF-19E1-4B5881CCE583}"/>
                  </a:ext>
                </a:extLst>
              </p:cNvPr>
              <p:cNvCxnSpPr/>
              <p:nvPr/>
            </p:nvCxnSpPr>
            <p:spPr>
              <a:xfrm>
                <a:off x="722713" y="5075048"/>
                <a:ext cx="0" cy="1306835"/>
              </a:xfrm>
              <a:prstGeom prst="line">
                <a:avLst/>
              </a:prstGeom>
              <a:ln>
                <a:solidFill>
                  <a:srgbClr val="D45474"/>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grpSp>
      </p:grpSp>
      <p:sp>
        <p:nvSpPr>
          <p:cNvPr id="20" name="직사각형 11">
            <a:extLst>
              <a:ext uri="{FF2B5EF4-FFF2-40B4-BE49-F238E27FC236}">
                <a16:creationId xmlns:a16="http://schemas.microsoft.com/office/drawing/2014/main" id="{20DC5329-FE0B-5254-07A0-9B588F7B0549}"/>
              </a:ext>
            </a:extLst>
          </p:cNvPr>
          <p:cNvSpPr/>
          <p:nvPr/>
        </p:nvSpPr>
        <p:spPr>
          <a:xfrm>
            <a:off x="2069100" y="719751"/>
            <a:ext cx="8280920" cy="47797"/>
          </a:xfrm>
          <a:prstGeom prst="rect">
            <a:avLst/>
          </a:prstGeom>
          <a:solidFill>
            <a:srgbClr val="105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HCR Batang" panose="02030604000101010101" pitchFamily="18" charset="-128"/>
              <a:ea typeface="HCR Batang" panose="02030604000101010101" pitchFamily="18" charset="-128"/>
              <a:cs typeface="HCR Batang" panose="02030604000101010101" pitchFamily="18" charset="-128"/>
            </a:endParaRPr>
          </a:p>
        </p:txBody>
      </p:sp>
      <p:sp>
        <p:nvSpPr>
          <p:cNvPr id="21" name="평행 사변형 13">
            <a:extLst>
              <a:ext uri="{FF2B5EF4-FFF2-40B4-BE49-F238E27FC236}">
                <a16:creationId xmlns:a16="http://schemas.microsoft.com/office/drawing/2014/main" id="{F7CCECA7-71E5-6FFC-86BC-462EE7EBCD9C}"/>
              </a:ext>
            </a:extLst>
          </p:cNvPr>
          <p:cNvSpPr/>
          <p:nvPr/>
        </p:nvSpPr>
        <p:spPr>
          <a:xfrm>
            <a:off x="1943325" y="759816"/>
            <a:ext cx="8321680" cy="466200"/>
          </a:xfrm>
          <a:prstGeom prst="parallelogram">
            <a:avLst>
              <a:gd name="adj" fmla="val 95248"/>
            </a:avLst>
          </a:prstGeom>
          <a:solidFill>
            <a:srgbClr val="105BAB">
              <a:alpha val="80000"/>
            </a:srgbClr>
          </a:solidFill>
          <a:ln w="25400" cap="flat" cmpd="sng" algn="ctr">
            <a:noFill/>
            <a:prstDash val="solid"/>
          </a:ln>
          <a:effectLst/>
        </p:spPr>
        <p:txBody>
          <a:bodyPr rtlCol="0" anchor="ctr"/>
          <a:lstStyle/>
          <a:p>
            <a:pPr lvl="0" algn="ctr" latinLnBrk="0"/>
            <a:r>
              <a:rPr lang="en-US" altLang="ko-KR" sz="2400" b="1" dirty="0">
                <a:solidFill>
                  <a:schemeClr val="bg1"/>
                </a:solidFill>
                <a:latin typeface="Segoe UI" panose="020B0502040204020203" pitchFamily="34" charset="0"/>
                <a:ea typeface="HCR Batang" panose="02030604000101010101" pitchFamily="18" charset="-128"/>
                <a:cs typeface="Segoe UI" panose="020B0502040204020203" pitchFamily="34" charset="0"/>
              </a:rPr>
              <a:t>Viet Nam’s Import and Export in 2025</a:t>
            </a:r>
          </a:p>
        </p:txBody>
      </p:sp>
      <p:sp>
        <p:nvSpPr>
          <p:cNvPr id="22" name="TextBox 9">
            <a:extLst>
              <a:ext uri="{FF2B5EF4-FFF2-40B4-BE49-F238E27FC236}">
                <a16:creationId xmlns:a16="http://schemas.microsoft.com/office/drawing/2014/main" id="{914501BC-D210-6F3F-DEE7-6C1C0A1EF647}"/>
              </a:ext>
            </a:extLst>
          </p:cNvPr>
          <p:cNvSpPr txBox="1">
            <a:spLocks noChangeArrowheads="1"/>
          </p:cNvSpPr>
          <p:nvPr/>
        </p:nvSpPr>
        <p:spPr bwMode="auto">
          <a:xfrm>
            <a:off x="2070174" y="6195107"/>
            <a:ext cx="8211856" cy="276999"/>
          </a:xfrm>
          <a:prstGeom prst="rect">
            <a:avLst/>
          </a:prstGeom>
          <a:noFill/>
          <a:ln w="9525">
            <a:noFill/>
            <a:miter lim="800000"/>
            <a:headEnd/>
            <a:tailEnd/>
          </a:ln>
        </p:spPr>
        <p:txBody>
          <a:bodyPr wrap="square">
            <a:spAutoFit/>
          </a:bodyPr>
          <a:lstStyle/>
          <a:p>
            <a:pPr algn="r">
              <a:defRPr/>
            </a:pPr>
            <a:r>
              <a:rPr lang="en-US" altLang="ko-KR" sz="1200" i="1" dirty="0">
                <a:solidFill>
                  <a:srgbClr val="2C3E50"/>
                </a:solidFill>
                <a:latin typeface="Times New Roman (Body)"/>
                <a:ea typeface="Arial Unicode MS" panose="020B0604020202020204" pitchFamily="50" charset="-127"/>
                <a:cs typeface="Times New Roman" panose="02020603050405020304" pitchFamily="18" charset="0"/>
              </a:rPr>
              <a:t>Source: </a:t>
            </a:r>
            <a:r>
              <a:rPr lang="en-US" altLang="ko-KR" sz="1200" i="1" dirty="0">
                <a:latin typeface="Times New Roman (Body)"/>
                <a:ea typeface="Arial Unicode MS" panose="020B0604020202020204" pitchFamily="50" charset="-127"/>
                <a:cs typeface="Times New Roman" panose="02020603050405020304" pitchFamily="18" charset="0"/>
              </a:rPr>
              <a:t>National Statistics Office (NSO) of Viet Nam</a:t>
            </a:r>
          </a:p>
        </p:txBody>
      </p:sp>
      <p:sp>
        <p:nvSpPr>
          <p:cNvPr id="23" name="TextBox 22">
            <a:extLst>
              <a:ext uri="{FF2B5EF4-FFF2-40B4-BE49-F238E27FC236}">
                <a16:creationId xmlns:a16="http://schemas.microsoft.com/office/drawing/2014/main" id="{9AE5C224-57D9-A836-D171-DEB0BEFEEAF0}"/>
              </a:ext>
            </a:extLst>
          </p:cNvPr>
          <p:cNvSpPr txBox="1"/>
          <p:nvPr/>
        </p:nvSpPr>
        <p:spPr>
          <a:xfrm>
            <a:off x="1447206" y="5564667"/>
            <a:ext cx="919894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Montserrat Medium"/>
                <a:ea typeface="HCR Batang" panose="02030604000101010101" pitchFamily="18" charset="-128"/>
                <a:cs typeface="HCR Batang" panose="02030604000101010101" pitchFamily="18" charset="-128"/>
              </a:rPr>
              <a:t>7</a:t>
            </a:r>
            <a:r>
              <a:rPr kumimoji="0" lang="en-US" sz="3200" b="1" i="0" u="none" strike="noStrike" kern="1200" cap="none" spc="0" normalizeH="0" baseline="0" noProof="0" dirty="0">
                <a:ln>
                  <a:noFill/>
                </a:ln>
                <a:solidFill>
                  <a:prstClr val="black"/>
                </a:solidFill>
                <a:effectLst/>
                <a:uLnTx/>
                <a:uFillTx/>
                <a:latin typeface="Montserrat Medium"/>
                <a:ea typeface="HCR Batang" panose="02030604000101010101" pitchFamily="18" charset="-128"/>
                <a:cs typeface="HCR Batang" panose="02030604000101010101" pitchFamily="18" charset="-128"/>
              </a:rPr>
              <a:t>,09 % (2024)</a:t>
            </a:r>
            <a:r>
              <a:rPr kumimoji="0" lang="en-US" sz="3200" b="1" i="0" u="none" strike="noStrike" kern="1200" cap="none" spc="0" normalizeH="0" baseline="0" noProof="0" dirty="0">
                <a:ln>
                  <a:noFill/>
                </a:ln>
                <a:solidFill>
                  <a:srgbClr val="E30016"/>
                </a:solidFill>
                <a:effectLst/>
                <a:uLnTx/>
                <a:uFillTx/>
                <a:latin typeface="Montserrat Medium"/>
                <a:ea typeface="HCR Batang" panose="02030604000101010101" pitchFamily="18" charset="-128"/>
                <a:cs typeface="HCR Batang" panose="02030604000101010101" pitchFamily="18" charset="-128"/>
              </a:rPr>
              <a:t>  </a:t>
            </a:r>
            <a:r>
              <a:rPr kumimoji="0" lang="en-US" sz="3200" b="1" i="0" u="none" strike="noStrike" kern="1200" cap="none" spc="0" normalizeH="0" baseline="0" noProof="0" dirty="0">
                <a:ln>
                  <a:noFill/>
                </a:ln>
                <a:solidFill>
                  <a:srgbClr val="D45474"/>
                </a:solidFill>
                <a:effectLst/>
                <a:uLnTx/>
                <a:uFillTx/>
                <a:latin typeface="Montserrat Medium"/>
                <a:ea typeface="HCR Batang" panose="02030604000101010101" pitchFamily="18" charset="-128"/>
                <a:cs typeface="HCR Batang" panose="02030604000101010101" pitchFamily="18" charset="-128"/>
              </a:rPr>
              <a:t>       </a:t>
            </a:r>
            <a:r>
              <a:rPr lang="en-US" sz="3200" b="1" dirty="0">
                <a:solidFill>
                  <a:prstClr val="black"/>
                </a:solidFill>
                <a:latin typeface="Montserrat Medium"/>
                <a:ea typeface="HCR Batang" panose="02030604000101010101" pitchFamily="18" charset="-128"/>
                <a:cs typeface="HCR Batang" panose="02030604000101010101" pitchFamily="18" charset="-128"/>
              </a:rPr>
              <a:t>8</a:t>
            </a:r>
            <a:r>
              <a:rPr kumimoji="0" lang="en-US" sz="3200" b="1" i="0" u="none" strike="noStrike" kern="1200" cap="none" spc="0" normalizeH="0" baseline="0" noProof="0" dirty="0">
                <a:ln>
                  <a:noFill/>
                </a:ln>
                <a:solidFill>
                  <a:prstClr val="black"/>
                </a:solidFill>
                <a:effectLst/>
                <a:uLnTx/>
                <a:uFillTx/>
                <a:latin typeface="Montserrat Medium"/>
                <a:ea typeface="HCR Batang" panose="02030604000101010101" pitchFamily="18" charset="-128"/>
                <a:cs typeface="HCR Batang" panose="02030604000101010101" pitchFamily="18" charset="-128"/>
              </a:rPr>
              <a:t>,02 % (2025</a:t>
            </a:r>
            <a:r>
              <a:rPr kumimoji="0" lang="en-US" altLang="ko-KR" sz="3200" b="1" i="0" u="none" strike="noStrike" kern="1200" cap="none" spc="0" normalizeH="0" baseline="0" noProof="0" dirty="0">
                <a:ln>
                  <a:noFill/>
                </a:ln>
                <a:solidFill>
                  <a:prstClr val="black"/>
                </a:solidFill>
                <a:effectLst/>
                <a:uLnTx/>
                <a:uFillTx/>
                <a:latin typeface="Montserrat Medium"/>
                <a:ea typeface="HCR Batang" panose="02030604000101010101" pitchFamily="18" charset="-128"/>
                <a:cs typeface="HCR Batang" panose="02030604000101010101" pitchFamily="18" charset="-128"/>
              </a:rPr>
              <a:t>)</a:t>
            </a:r>
            <a:r>
              <a:rPr kumimoji="0" lang="ko-KR" altLang="en-US" sz="3200" b="1" i="0" u="none" strike="noStrike" kern="1200" cap="none" spc="0" normalizeH="0" baseline="0" noProof="0" dirty="0">
                <a:ln>
                  <a:noFill/>
                </a:ln>
                <a:solidFill>
                  <a:prstClr val="black"/>
                </a:solidFill>
                <a:effectLst/>
                <a:uLnTx/>
                <a:uFillTx/>
                <a:latin typeface="Montserrat Medium"/>
                <a:ea typeface="HCR Batang" panose="02030604000101010101" pitchFamily="18" charset="-128"/>
                <a:cs typeface="HCR Batang" panose="02030604000101010101" pitchFamily="18" charset="-128"/>
              </a:rPr>
              <a:t> </a:t>
            </a:r>
            <a:endParaRPr kumimoji="0" lang="en-US" sz="3200" b="1" i="0" u="none" strike="noStrike" kern="1200" cap="none" spc="0" normalizeH="0" baseline="0" noProof="0" dirty="0">
              <a:ln>
                <a:noFill/>
              </a:ln>
              <a:solidFill>
                <a:prstClr val="black"/>
              </a:solidFill>
              <a:effectLst/>
              <a:uLnTx/>
              <a:uFillTx/>
              <a:latin typeface="Montserrat Medium"/>
              <a:ea typeface="HCR Batang" panose="02030604000101010101" pitchFamily="18" charset="-128"/>
              <a:cs typeface="HCR Batang" panose="02030604000101010101" pitchFamily="18" charset="-128"/>
            </a:endParaRPr>
          </a:p>
        </p:txBody>
      </p:sp>
      <p:sp>
        <p:nvSpPr>
          <p:cNvPr id="24" name="Isosceles Triangle 23">
            <a:extLst>
              <a:ext uri="{FF2B5EF4-FFF2-40B4-BE49-F238E27FC236}">
                <a16:creationId xmlns:a16="http://schemas.microsoft.com/office/drawing/2014/main" id="{0D98E65C-397C-9789-1BD7-FD048C5280BD}"/>
              </a:ext>
            </a:extLst>
          </p:cNvPr>
          <p:cNvSpPr/>
          <p:nvPr/>
        </p:nvSpPr>
        <p:spPr>
          <a:xfrm>
            <a:off x="3063553" y="3749884"/>
            <a:ext cx="369155" cy="302808"/>
          </a:xfrm>
          <a:prstGeom prst="triangle">
            <a:avLst/>
          </a:prstGeom>
          <a:solidFill>
            <a:srgbClr val="7030A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HCR Batang" panose="02030604000101010101" pitchFamily="18" charset="-128"/>
              <a:ea typeface="HCR Batang" panose="02030604000101010101" pitchFamily="18" charset="-128"/>
              <a:cs typeface="HCR Batang" panose="02030604000101010101" pitchFamily="18" charset="-128"/>
            </a:endParaRPr>
          </a:p>
        </p:txBody>
      </p:sp>
      <p:sp>
        <p:nvSpPr>
          <p:cNvPr id="25" name="Isosceles Triangle 24">
            <a:extLst>
              <a:ext uri="{FF2B5EF4-FFF2-40B4-BE49-F238E27FC236}">
                <a16:creationId xmlns:a16="http://schemas.microsoft.com/office/drawing/2014/main" id="{02FD1263-6779-41E8-B195-E43925AF5AF9}"/>
              </a:ext>
            </a:extLst>
          </p:cNvPr>
          <p:cNvSpPr/>
          <p:nvPr/>
        </p:nvSpPr>
        <p:spPr>
          <a:xfrm>
            <a:off x="7831400" y="3749884"/>
            <a:ext cx="369155" cy="302808"/>
          </a:xfrm>
          <a:prstGeom prst="triangle">
            <a:avLst/>
          </a:prstGeom>
          <a:solidFill>
            <a:srgbClr val="7030A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HCR Batang" panose="02030604000101010101" pitchFamily="18" charset="-128"/>
              <a:ea typeface="HCR Batang" panose="02030604000101010101" pitchFamily="18" charset="-128"/>
              <a:cs typeface="HCR Batang" panose="02030604000101010101" pitchFamily="18" charset="-128"/>
            </a:endParaRPr>
          </a:p>
        </p:txBody>
      </p:sp>
    </p:spTree>
    <p:extLst>
      <p:ext uri="{BB962C8B-B14F-4D97-AF65-F5344CB8AC3E}">
        <p14:creationId xmlns:p14="http://schemas.microsoft.com/office/powerpoint/2010/main" val="1763394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6"/>
          <p:cNvGrpSpPr/>
          <p:nvPr/>
        </p:nvGrpSpPr>
        <p:grpSpPr>
          <a:xfrm>
            <a:off x="-4370410" y="6465037"/>
            <a:ext cx="6598041" cy="2772487"/>
            <a:chOff x="0" y="0"/>
            <a:chExt cx="1662310" cy="698500"/>
          </a:xfrm>
          <a:solidFill>
            <a:srgbClr val="105BAB"/>
          </a:solidFill>
        </p:grpSpPr>
        <p:sp>
          <p:nvSpPr>
            <p:cNvPr id="27" name="Freeform 27"/>
            <p:cNvSpPr/>
            <p:nvPr/>
          </p:nvSpPr>
          <p:spPr>
            <a:xfrm>
              <a:off x="0" y="0"/>
              <a:ext cx="1662310" cy="698500"/>
            </a:xfrm>
            <a:custGeom>
              <a:avLst/>
              <a:gdLst/>
              <a:ahLst/>
              <a:cxnLst/>
              <a:rect l="l" t="t" r="r" b="b"/>
              <a:pathLst>
                <a:path w="1662310" h="698500">
                  <a:moveTo>
                    <a:pt x="1662310" y="349250"/>
                  </a:moveTo>
                  <a:lnTo>
                    <a:pt x="1459110" y="698500"/>
                  </a:lnTo>
                  <a:lnTo>
                    <a:pt x="203200" y="698500"/>
                  </a:lnTo>
                  <a:lnTo>
                    <a:pt x="0" y="349250"/>
                  </a:lnTo>
                  <a:lnTo>
                    <a:pt x="203200" y="0"/>
                  </a:lnTo>
                  <a:lnTo>
                    <a:pt x="1459110" y="0"/>
                  </a:lnTo>
                  <a:lnTo>
                    <a:pt x="1662310" y="34925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8"/>
            <p:cNvSpPr txBox="1"/>
            <p:nvPr/>
          </p:nvSpPr>
          <p:spPr>
            <a:xfrm>
              <a:off x="114300" y="-38100"/>
              <a:ext cx="584200" cy="736600"/>
            </a:xfrm>
            <a:prstGeom prst="rect">
              <a:avLst/>
            </a:prstGeom>
            <a:grpFill/>
          </p:spPr>
          <p:txBody>
            <a:bodyPr lIns="33867" tIns="33867" rIns="33867" bIns="33867" rtlCol="0" anchor="ctr"/>
            <a:lstStyle/>
            <a:p>
              <a:pPr marL="0" marR="0" lvl="0" indent="0" algn="ctr" defTabSz="914400" rtl="0" eaLnBrk="1" fontAlgn="auto" latinLnBrk="0" hangingPunct="1">
                <a:lnSpc>
                  <a:spcPts val="223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0" name="Freeform 30"/>
          <p:cNvSpPr/>
          <p:nvPr/>
        </p:nvSpPr>
        <p:spPr>
          <a:xfrm>
            <a:off x="9635936" y="-2332050"/>
            <a:ext cx="6598041" cy="2772487"/>
          </a:xfrm>
          <a:custGeom>
            <a:avLst/>
            <a:gdLst/>
            <a:ahLst/>
            <a:cxnLst/>
            <a:rect l="l" t="t" r="r" b="b"/>
            <a:pathLst>
              <a:path w="1662310" h="698500">
                <a:moveTo>
                  <a:pt x="1662310" y="349250"/>
                </a:moveTo>
                <a:lnTo>
                  <a:pt x="1459110" y="698500"/>
                </a:lnTo>
                <a:lnTo>
                  <a:pt x="203200" y="698500"/>
                </a:lnTo>
                <a:lnTo>
                  <a:pt x="0" y="349250"/>
                </a:lnTo>
                <a:lnTo>
                  <a:pt x="203200" y="0"/>
                </a:lnTo>
                <a:lnTo>
                  <a:pt x="1459110" y="0"/>
                </a:lnTo>
                <a:lnTo>
                  <a:pt x="1662310" y="349250"/>
                </a:lnTo>
                <a:close/>
              </a:path>
            </a:pathLst>
          </a:custGeom>
          <a:solidFill>
            <a:srgbClr val="105BA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33"/>
          <p:cNvSpPr/>
          <p:nvPr/>
        </p:nvSpPr>
        <p:spPr>
          <a:xfrm>
            <a:off x="583503" y="6598387"/>
            <a:ext cx="2719275" cy="2772487"/>
          </a:xfrm>
          <a:custGeom>
            <a:avLst/>
            <a:gdLst/>
            <a:ahLst/>
            <a:cxnLst/>
            <a:rect l="l" t="t" r="r" b="b"/>
            <a:pathLst>
              <a:path w="685094" h="698500">
                <a:moveTo>
                  <a:pt x="685094" y="349250"/>
                </a:moveTo>
                <a:lnTo>
                  <a:pt x="481894" y="698500"/>
                </a:lnTo>
                <a:lnTo>
                  <a:pt x="203200" y="698500"/>
                </a:lnTo>
                <a:lnTo>
                  <a:pt x="0" y="349250"/>
                </a:lnTo>
                <a:lnTo>
                  <a:pt x="203200" y="0"/>
                </a:lnTo>
                <a:lnTo>
                  <a:pt x="481894" y="0"/>
                </a:lnTo>
                <a:lnTo>
                  <a:pt x="685094" y="349250"/>
                </a:lnTo>
                <a:close/>
              </a:path>
            </a:pathLst>
          </a:custGeom>
          <a:solidFill>
            <a:srgbClr val="A70D1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36"/>
          <p:cNvSpPr/>
          <p:nvPr/>
        </p:nvSpPr>
        <p:spPr>
          <a:xfrm>
            <a:off x="8730003" y="-2493442"/>
            <a:ext cx="2719275" cy="2772487"/>
          </a:xfrm>
          <a:custGeom>
            <a:avLst/>
            <a:gdLst/>
            <a:ahLst/>
            <a:cxnLst/>
            <a:rect l="l" t="t" r="r" b="b"/>
            <a:pathLst>
              <a:path w="685094" h="698500">
                <a:moveTo>
                  <a:pt x="685094" y="349250"/>
                </a:moveTo>
                <a:lnTo>
                  <a:pt x="481894" y="698500"/>
                </a:lnTo>
                <a:lnTo>
                  <a:pt x="203200" y="698500"/>
                </a:lnTo>
                <a:lnTo>
                  <a:pt x="0" y="349250"/>
                </a:lnTo>
                <a:lnTo>
                  <a:pt x="203200" y="0"/>
                </a:lnTo>
                <a:lnTo>
                  <a:pt x="481894" y="0"/>
                </a:lnTo>
                <a:lnTo>
                  <a:pt x="685094" y="349250"/>
                </a:lnTo>
                <a:close/>
              </a:path>
            </a:pathLst>
          </a:custGeom>
          <a:solidFill>
            <a:srgbClr val="CA1019"/>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TextBox 23">
            <a:extLst>
              <a:ext uri="{FF2B5EF4-FFF2-40B4-BE49-F238E27FC236}">
                <a16:creationId xmlns:a16="http://schemas.microsoft.com/office/drawing/2014/main" id="{364C7747-D8E4-4A0B-9B1D-A907476A976D}"/>
              </a:ext>
            </a:extLst>
          </p:cNvPr>
          <p:cNvSpPr txBox="1"/>
          <p:nvPr/>
        </p:nvSpPr>
        <p:spPr>
          <a:xfrm rot="20630355" flipV="1">
            <a:off x="11853940" y="-231937"/>
            <a:ext cx="337174" cy="2625105"/>
          </a:xfrm>
          <a:prstGeom prst="rect">
            <a:avLst/>
          </a:prstGeom>
        </p:spPr>
        <p:txBody>
          <a:bodyPr lIns="33867" tIns="33867" rIns="33867" bIns="33867" rtlCol="0" anchor="ctr"/>
          <a:lstStyle/>
          <a:p>
            <a:pPr marL="0" marR="0" lvl="0" indent="0" algn="ctr" defTabSz="914400" rtl="0" eaLnBrk="1" fontAlgn="auto" latinLnBrk="0" hangingPunct="1">
              <a:lnSpc>
                <a:spcPts val="1652"/>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A096B8E2-D4A0-1586-7EED-A0B82982E8DC}"/>
              </a:ext>
            </a:extLst>
          </p:cNvPr>
          <p:cNvGrpSpPr/>
          <p:nvPr/>
        </p:nvGrpSpPr>
        <p:grpSpPr>
          <a:xfrm>
            <a:off x="10309635" y="1281228"/>
            <a:ext cx="1990867" cy="4295543"/>
            <a:chOff x="9419497" y="1721663"/>
            <a:chExt cx="1990867" cy="4255240"/>
          </a:xfrm>
        </p:grpSpPr>
        <p:pic>
          <p:nvPicPr>
            <p:cNvPr id="59" name="Picture 12" descr="South Korea Fla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21657" y="4437485"/>
              <a:ext cx="1163447" cy="768355"/>
            </a:xfrm>
            <a:prstGeom prst="rect">
              <a:avLst/>
            </a:prstGeom>
            <a:ln>
              <a:noFill/>
            </a:ln>
            <a:effectLst>
              <a:outerShdw blurRad="292100" dist="139700" dir="2700000" algn="tl" rotWithShape="0">
                <a:srgbClr val="333333">
                  <a:alpha val="65000"/>
                </a:srgbClr>
              </a:outerShdw>
            </a:effectLst>
          </p:spPr>
        </p:pic>
        <p:pic>
          <p:nvPicPr>
            <p:cNvPr id="58" name="Picture 10" descr="Japan Fla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821657" y="1721663"/>
              <a:ext cx="1163447" cy="775631"/>
            </a:xfrm>
            <a:prstGeom prst="rect">
              <a:avLst/>
            </a:prstGeom>
            <a:ln>
              <a:noFill/>
            </a:ln>
            <a:effectLst>
              <a:outerShdw blurRad="292100" dist="139700" dir="2700000" algn="tl" rotWithShape="0">
                <a:srgbClr val="333333">
                  <a:alpha val="65000"/>
                </a:srgbClr>
              </a:outerShdw>
            </a:effectLst>
          </p:spPr>
        </p:pic>
        <p:sp>
          <p:nvSpPr>
            <p:cNvPr id="46" name="TextBox 46"/>
            <p:cNvSpPr txBox="1"/>
            <p:nvPr/>
          </p:nvSpPr>
          <p:spPr>
            <a:xfrm>
              <a:off x="9419497" y="2681891"/>
              <a:ext cx="1969690" cy="508148"/>
            </a:xfrm>
            <a:prstGeom prst="rect">
              <a:avLst/>
            </a:prstGeom>
          </p:spPr>
          <p:txBody>
            <a:bodyPr lIns="0" tIns="0" rIns="0" bIns="0" rtlCol="0" anchor="t">
              <a:spAutoFit/>
            </a:bodyPr>
            <a:lstStyle/>
            <a:p>
              <a:pPr marL="0" marR="0" lvl="0" indent="0" algn="ctr" defTabSz="914400" rtl="0" eaLnBrk="1" fontAlgn="auto" latinLnBrk="0" hangingPunct="1">
                <a:lnSpc>
                  <a:spcPts val="1999"/>
                </a:lnSpc>
                <a:spcBef>
                  <a:spcPts val="0"/>
                </a:spcBef>
                <a:spcAft>
                  <a:spcPts val="0"/>
                </a:spcAft>
                <a:buClrTx/>
                <a:buSzTx/>
                <a:buFontTx/>
                <a:buNone/>
                <a:tabLst/>
                <a:defRPr/>
              </a:pPr>
              <a:r>
                <a:rPr lang="en-US" sz="1700" b="1" dirty="0">
                  <a:solidFill>
                    <a:srgbClr val="000000"/>
                  </a:solidFill>
                  <a:latin typeface="Cambria" panose="02040503050406030204" pitchFamily="18" charset="0"/>
                  <a:ea typeface="Cambria" panose="02040503050406030204" pitchFamily="18" charset="0"/>
                </a:rPr>
                <a:t>Japan</a:t>
              </a:r>
            </a:p>
            <a:p>
              <a:pPr marL="0" marR="0" lvl="0" indent="0" algn="ctr" defTabSz="914400" rtl="0" eaLnBrk="1" fontAlgn="auto" latinLnBrk="0" hangingPunct="1">
                <a:lnSpc>
                  <a:spcPts val="1999"/>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(USD 3.7 billion)</a:t>
              </a:r>
            </a:p>
          </p:txBody>
        </p:sp>
        <p:sp>
          <p:nvSpPr>
            <p:cNvPr id="47" name="TextBox 47"/>
            <p:cNvSpPr txBox="1"/>
            <p:nvPr/>
          </p:nvSpPr>
          <p:spPr>
            <a:xfrm>
              <a:off x="9440674" y="5468755"/>
              <a:ext cx="1969690" cy="508148"/>
            </a:xfrm>
            <a:prstGeom prst="rect">
              <a:avLst/>
            </a:prstGeom>
          </p:spPr>
          <p:txBody>
            <a:bodyPr lIns="0" tIns="0" rIns="0" bIns="0" rtlCol="0" anchor="t">
              <a:spAutoFit/>
            </a:bodyPr>
            <a:lstStyle/>
            <a:p>
              <a:pPr marL="0" marR="0" lvl="0" indent="0" algn="ctr" defTabSz="914400" rtl="0" eaLnBrk="1" fontAlgn="auto" latinLnBrk="0" hangingPunct="1">
                <a:lnSpc>
                  <a:spcPts val="1999"/>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Korea</a:t>
              </a:r>
            </a:p>
            <a:p>
              <a:pPr marL="0" marR="0" lvl="0" indent="0" algn="ctr" defTabSz="914400" rtl="0" eaLnBrk="1" fontAlgn="auto" latinLnBrk="0" hangingPunct="1">
                <a:lnSpc>
                  <a:spcPts val="1999"/>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(USD 5.2 </a:t>
              </a:r>
              <a:r>
                <a:rPr kumimoji="0" lang="en-US" sz="17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billiom</a:t>
              </a:r>
              <a:r>
                <a:rPr kumimoji="0" lang="en-US" sz="17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a:t>
              </a:r>
            </a:p>
          </p:txBody>
        </p:sp>
      </p:grpSp>
      <p:grpSp>
        <p:nvGrpSpPr>
          <p:cNvPr id="6" name="Group 5">
            <a:extLst>
              <a:ext uri="{FF2B5EF4-FFF2-40B4-BE49-F238E27FC236}">
                <a16:creationId xmlns:a16="http://schemas.microsoft.com/office/drawing/2014/main" id="{C79AE4DD-CD44-7134-AC17-2061394DE40E}"/>
              </a:ext>
            </a:extLst>
          </p:cNvPr>
          <p:cNvGrpSpPr/>
          <p:nvPr/>
        </p:nvGrpSpPr>
        <p:grpSpPr>
          <a:xfrm>
            <a:off x="-150972" y="1420806"/>
            <a:ext cx="2222145" cy="4300401"/>
            <a:chOff x="273465" y="1728437"/>
            <a:chExt cx="2222145" cy="4300401"/>
          </a:xfrm>
        </p:grpSpPr>
        <p:sp>
          <p:nvSpPr>
            <p:cNvPr id="44" name="TextBox 44"/>
            <p:cNvSpPr txBox="1"/>
            <p:nvPr/>
          </p:nvSpPr>
          <p:spPr>
            <a:xfrm>
              <a:off x="273465" y="2774866"/>
              <a:ext cx="2222145" cy="512961"/>
            </a:xfrm>
            <a:prstGeom prst="rect">
              <a:avLst/>
            </a:prstGeom>
          </p:spPr>
          <p:txBody>
            <a:bodyPr lIns="0" tIns="0" rIns="0" bIns="0" rtlCol="0" anchor="t">
              <a:spAutoFit/>
            </a:bodyPr>
            <a:lstStyle/>
            <a:p>
              <a:pPr marL="0" marR="0" lvl="0" indent="0" algn="ctr" defTabSz="914400" rtl="0" eaLnBrk="1" fontAlgn="auto" latinLnBrk="0" hangingPunct="1">
                <a:lnSpc>
                  <a:spcPts val="1999"/>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Singapore</a:t>
              </a:r>
            </a:p>
            <a:p>
              <a:pPr marL="0" marR="0" lvl="0" indent="0" algn="ctr" defTabSz="914400" rtl="0" eaLnBrk="1" fontAlgn="auto" latinLnBrk="0" hangingPunct="1">
                <a:lnSpc>
                  <a:spcPts val="1999"/>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(USD 9.4 billion)</a:t>
              </a:r>
            </a:p>
          </p:txBody>
        </p:sp>
        <p:sp>
          <p:nvSpPr>
            <p:cNvPr id="45" name="TextBox 45"/>
            <p:cNvSpPr txBox="1"/>
            <p:nvPr/>
          </p:nvSpPr>
          <p:spPr>
            <a:xfrm>
              <a:off x="401240" y="5515877"/>
              <a:ext cx="1969690" cy="512961"/>
            </a:xfrm>
            <a:prstGeom prst="rect">
              <a:avLst/>
            </a:prstGeom>
          </p:spPr>
          <p:txBody>
            <a:bodyPr wrap="square" lIns="0" tIns="0" rIns="0" bIns="0" rtlCol="0" anchor="t">
              <a:spAutoFit/>
            </a:bodyPr>
            <a:lstStyle/>
            <a:p>
              <a:pPr marL="0" marR="0" lvl="0" indent="0" algn="ctr" defTabSz="914400" rtl="0" eaLnBrk="1" fontAlgn="auto" latinLnBrk="0" hangingPunct="1">
                <a:lnSpc>
                  <a:spcPts val="1999"/>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China</a:t>
              </a:r>
            </a:p>
            <a:p>
              <a:pPr marL="0" marR="0" lvl="0" indent="0" algn="ctr" defTabSz="914400" rtl="0" eaLnBrk="1" fontAlgn="auto" latinLnBrk="0" hangingPunct="1">
                <a:lnSpc>
                  <a:spcPts val="1999"/>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(USD 5.7 billion)</a:t>
              </a:r>
            </a:p>
          </p:txBody>
        </p:sp>
        <p:pic>
          <p:nvPicPr>
            <p:cNvPr id="60" name="Picture 16" descr="11,527 China Flag Stock Photos, Pictures &amp; Royalty-Free Images - iStock"/>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02813" y="4469982"/>
              <a:ext cx="1163447" cy="77563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02813" y="1728437"/>
              <a:ext cx="1163447" cy="775631"/>
            </a:xfrm>
            <a:prstGeom prst="rect">
              <a:avLst/>
            </a:prstGeom>
            <a:ln>
              <a:noFill/>
            </a:ln>
            <a:effectLst>
              <a:outerShdw blurRad="190500" algn="tl" rotWithShape="0">
                <a:srgbClr val="000000">
                  <a:alpha val="70000"/>
                </a:srgbClr>
              </a:outerShdw>
            </a:effectLst>
          </p:spPr>
        </p:pic>
      </p:grpSp>
      <p:graphicFrame>
        <p:nvGraphicFramePr>
          <p:cNvPr id="5" name="Chart 4">
            <a:extLst>
              <a:ext uri="{FF2B5EF4-FFF2-40B4-BE49-F238E27FC236}">
                <a16:creationId xmlns:a16="http://schemas.microsoft.com/office/drawing/2014/main" id="{BD9A2BA4-1856-D440-10CE-817152AB1CC0}"/>
              </a:ext>
            </a:extLst>
          </p:cNvPr>
          <p:cNvGraphicFramePr/>
          <p:nvPr>
            <p:extLst>
              <p:ext uri="{D42A27DB-BD31-4B8C-83A1-F6EECF244321}">
                <p14:modId xmlns:p14="http://schemas.microsoft.com/office/powerpoint/2010/main" val="3992253702"/>
              </p:ext>
            </p:extLst>
          </p:nvPr>
        </p:nvGraphicFramePr>
        <p:xfrm>
          <a:off x="1503358" y="1598702"/>
          <a:ext cx="3615921" cy="4122505"/>
        </p:xfrm>
        <a:graphic>
          <a:graphicData uri="http://schemas.openxmlformats.org/drawingml/2006/chart">
            <c:chart xmlns:c="http://schemas.openxmlformats.org/drawingml/2006/chart" xmlns:r="http://schemas.openxmlformats.org/officeDocument/2006/relationships" r:id="rId7"/>
          </a:graphicData>
        </a:graphic>
      </p:graphicFrame>
      <p:sp>
        <p:nvSpPr>
          <p:cNvPr id="9" name="Flowchart: Connector 8">
            <a:extLst>
              <a:ext uri="{FF2B5EF4-FFF2-40B4-BE49-F238E27FC236}">
                <a16:creationId xmlns:a16="http://schemas.microsoft.com/office/drawing/2014/main" id="{31E86567-35B4-6F4E-5AB6-2C421D28EC21}"/>
              </a:ext>
            </a:extLst>
          </p:cNvPr>
          <p:cNvSpPr/>
          <p:nvPr/>
        </p:nvSpPr>
        <p:spPr>
          <a:xfrm>
            <a:off x="2308585" y="1061267"/>
            <a:ext cx="2005466" cy="812208"/>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18/21 SECTORS</a:t>
            </a:r>
            <a:endParaRPr kumimoji="0" lang="vi-VN"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4" name="TextBox 13">
            <a:extLst>
              <a:ext uri="{FF2B5EF4-FFF2-40B4-BE49-F238E27FC236}">
                <a16:creationId xmlns:a16="http://schemas.microsoft.com/office/drawing/2014/main" id="{6311F1AB-59C8-0930-E456-DA4992A9F7D0}"/>
              </a:ext>
            </a:extLst>
          </p:cNvPr>
          <p:cNvSpPr txBox="1"/>
          <p:nvPr/>
        </p:nvSpPr>
        <p:spPr>
          <a:xfrm>
            <a:off x="5250255" y="362259"/>
            <a:ext cx="169148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ko-KR"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FDI 202</a:t>
            </a:r>
            <a:r>
              <a:rPr lang="en-US" altLang="ko-KR" sz="2800" b="1" dirty="0">
                <a:solidFill>
                  <a:srgbClr val="002060"/>
                </a:solidFill>
                <a:latin typeface="Cambria" panose="02040503050406030204" pitchFamily="18" charset="0"/>
                <a:ea typeface="Cambria" panose="02040503050406030204" pitchFamily="18" charset="0"/>
              </a:rPr>
              <a:t>5</a:t>
            </a:r>
            <a:endParaRPr kumimoji="0" lang="ko-KR" altLang="en-US" sz="2800" b="1" i="0" u="none" strike="noStrike" kern="1200" cap="none" spc="0" normalizeH="0" baseline="0" noProof="0" dirty="0">
              <a:ln>
                <a:noFill/>
              </a:ln>
              <a:solidFill>
                <a:srgbClr val="002060"/>
              </a:solidFill>
              <a:effectLst/>
              <a:uLnTx/>
              <a:uFillTx/>
              <a:latin typeface="Cambria" panose="02040503050406030204" pitchFamily="18" charset="0"/>
              <a:ea typeface="Arial Unicode MS" panose="020B0604020202020204" pitchFamily="50" charset="-127"/>
              <a:cs typeface="+mn-cs"/>
            </a:endParaRPr>
          </a:p>
        </p:txBody>
      </p:sp>
      <p:graphicFrame>
        <p:nvGraphicFramePr>
          <p:cNvPr id="10" name="Chart 9">
            <a:extLst>
              <a:ext uri="{FF2B5EF4-FFF2-40B4-BE49-F238E27FC236}">
                <a16:creationId xmlns:a16="http://schemas.microsoft.com/office/drawing/2014/main" id="{687E384C-58EE-9E7B-EA10-7F9E7447BE5F}"/>
              </a:ext>
            </a:extLst>
          </p:cNvPr>
          <p:cNvGraphicFramePr/>
          <p:nvPr>
            <p:extLst>
              <p:ext uri="{D42A27DB-BD31-4B8C-83A1-F6EECF244321}">
                <p14:modId xmlns:p14="http://schemas.microsoft.com/office/powerpoint/2010/main" val="4183565881"/>
              </p:ext>
            </p:extLst>
          </p:nvPr>
        </p:nvGraphicFramePr>
        <p:xfrm>
          <a:off x="4861132" y="2065086"/>
          <a:ext cx="5704473" cy="3198531"/>
        </p:xfrm>
        <a:graphic>
          <a:graphicData uri="http://schemas.openxmlformats.org/drawingml/2006/chart">
            <c:chart xmlns:c="http://schemas.openxmlformats.org/drawingml/2006/chart" xmlns:r="http://schemas.openxmlformats.org/officeDocument/2006/relationships" r:id="rId8"/>
          </a:graphicData>
        </a:graphic>
      </p:graphicFrame>
      <p:sp>
        <p:nvSpPr>
          <p:cNvPr id="3" name="TextBox 9">
            <a:extLst>
              <a:ext uri="{FF2B5EF4-FFF2-40B4-BE49-F238E27FC236}">
                <a16:creationId xmlns:a16="http://schemas.microsoft.com/office/drawing/2014/main" id="{A06A718C-B60F-FA91-9971-98D73F42C741}"/>
              </a:ext>
            </a:extLst>
          </p:cNvPr>
          <p:cNvSpPr txBox="1">
            <a:spLocks noChangeArrowheads="1"/>
          </p:cNvSpPr>
          <p:nvPr/>
        </p:nvSpPr>
        <p:spPr bwMode="auto">
          <a:xfrm>
            <a:off x="2009444" y="5819909"/>
            <a:ext cx="8211856" cy="276999"/>
          </a:xfrm>
          <a:prstGeom prst="rect">
            <a:avLst/>
          </a:prstGeom>
          <a:noFill/>
          <a:ln w="9525">
            <a:noFill/>
            <a:miter lim="800000"/>
            <a:headEnd/>
            <a:tailEnd/>
          </a:ln>
        </p:spPr>
        <p:txBody>
          <a:bodyPr wrap="square">
            <a:spAutoFit/>
          </a:bodyPr>
          <a:lstStyle/>
          <a:p>
            <a:pPr algn="ctr">
              <a:defRPr/>
            </a:pPr>
            <a:r>
              <a:rPr kumimoji="0" lang="en-US" altLang="ko-KR" sz="1200" b="0" i="1" u="none" strike="noStrike" kern="1200" cap="none" spc="0" normalizeH="0" baseline="0" noProof="0" dirty="0">
                <a:ln>
                  <a:noFill/>
                </a:ln>
                <a:solidFill>
                  <a:srgbClr val="2C3E50"/>
                </a:solidFill>
                <a:effectLst/>
                <a:uLnTx/>
                <a:uFillTx/>
                <a:latin typeface="Times New Roman (Body)"/>
                <a:ea typeface="Arial Unicode MS" panose="020B0604020202020204" pitchFamily="50" charset="-127"/>
                <a:cs typeface="Times New Roman" panose="02020603050405020304" pitchFamily="18" charset="0"/>
              </a:rPr>
              <a:t>Source: </a:t>
            </a:r>
            <a:r>
              <a:rPr lang="en-US" altLang="ko-KR" sz="1200" i="1" dirty="0">
                <a:latin typeface="Times New Roman (Body)"/>
                <a:ea typeface="Arial Unicode MS" panose="020B0604020202020204" pitchFamily="50" charset="-127"/>
                <a:cs typeface="Times New Roman" panose="02020603050405020304" pitchFamily="18" charset="0"/>
              </a:rPr>
              <a:t>National Statistics Office (NSO) of Viet Nam</a:t>
            </a:r>
          </a:p>
        </p:txBody>
      </p:sp>
    </p:spTree>
    <p:extLst>
      <p:ext uri="{BB962C8B-B14F-4D97-AF65-F5344CB8AC3E}">
        <p14:creationId xmlns:p14="http://schemas.microsoft.com/office/powerpoint/2010/main" val="1274337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9">
            <a:extLst>
              <a:ext uri="{FF2B5EF4-FFF2-40B4-BE49-F238E27FC236}">
                <a16:creationId xmlns:a16="http://schemas.microsoft.com/office/drawing/2014/main" id="{3EF2E48D-D618-9C01-6DDD-2F7C6ACDEAB2}"/>
              </a:ext>
            </a:extLst>
          </p:cNvPr>
          <p:cNvSpPr txBox="1">
            <a:spLocks noChangeArrowheads="1"/>
          </p:cNvSpPr>
          <p:nvPr/>
        </p:nvSpPr>
        <p:spPr bwMode="auto">
          <a:xfrm>
            <a:off x="1960338" y="6460761"/>
            <a:ext cx="8211856" cy="307777"/>
          </a:xfrm>
          <a:prstGeom prst="rect">
            <a:avLst/>
          </a:prstGeom>
          <a:noFill/>
          <a:ln w="9525">
            <a:noFill/>
            <a:miter lim="800000"/>
            <a:headEnd/>
            <a:tailEnd/>
          </a:ln>
        </p:spPr>
        <p:txBody>
          <a:bodyPr wrap="square">
            <a:spAutoFit/>
          </a:bodyPr>
          <a:lstStyle/>
          <a:p>
            <a:pPr algn="ctr">
              <a:defRPr/>
            </a:pPr>
            <a:r>
              <a:rPr lang="en-US" altLang="ko-KR" sz="1400" i="1" dirty="0">
                <a:solidFill>
                  <a:srgbClr val="2C3E50"/>
                </a:solidFill>
                <a:latin typeface="Times New Roman (Body)"/>
                <a:ea typeface="Arial Unicode MS" panose="020B0604020202020204" pitchFamily="50" charset="-127"/>
                <a:cs typeface="Times New Roman" panose="02020603050405020304" pitchFamily="18" charset="0"/>
              </a:rPr>
              <a:t>Source: </a:t>
            </a:r>
            <a:r>
              <a:rPr lang="en-US" altLang="ko-KR" sz="1400" i="1" dirty="0">
                <a:latin typeface="Times New Roman (Body)"/>
                <a:ea typeface="Arial Unicode MS" panose="020B0604020202020204" pitchFamily="50" charset="-127"/>
                <a:cs typeface="Times New Roman" panose="02020603050405020304" pitchFamily="18" charset="0"/>
              </a:rPr>
              <a:t>National Statistics Office (NSO) of Viet Nam</a:t>
            </a:r>
          </a:p>
        </p:txBody>
      </p:sp>
      <p:graphicFrame>
        <p:nvGraphicFramePr>
          <p:cNvPr id="5" name="Chart 4">
            <a:extLst>
              <a:ext uri="{FF2B5EF4-FFF2-40B4-BE49-F238E27FC236}">
                <a16:creationId xmlns:a16="http://schemas.microsoft.com/office/drawing/2014/main" id="{90AA2928-7A24-2D5E-2BE9-C6BBC76E5F4F}"/>
              </a:ext>
            </a:extLst>
          </p:cNvPr>
          <p:cNvGraphicFramePr/>
          <p:nvPr>
            <p:extLst>
              <p:ext uri="{D42A27DB-BD31-4B8C-83A1-F6EECF244321}">
                <p14:modId xmlns:p14="http://schemas.microsoft.com/office/powerpoint/2010/main" val="220115411"/>
              </p:ext>
            </p:extLst>
          </p:nvPr>
        </p:nvGraphicFramePr>
        <p:xfrm>
          <a:off x="6095998" y="953729"/>
          <a:ext cx="5637888" cy="27544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6808C2A3-8CBF-15FC-53C5-842A4315B7C2}"/>
              </a:ext>
            </a:extLst>
          </p:cNvPr>
          <p:cNvGraphicFramePr/>
          <p:nvPr>
            <p:extLst>
              <p:ext uri="{D42A27DB-BD31-4B8C-83A1-F6EECF244321}">
                <p14:modId xmlns:p14="http://schemas.microsoft.com/office/powerpoint/2010/main" val="3218565697"/>
              </p:ext>
            </p:extLst>
          </p:nvPr>
        </p:nvGraphicFramePr>
        <p:xfrm>
          <a:off x="6001411" y="3519519"/>
          <a:ext cx="5675579" cy="29412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Chart 2">
            <a:extLst>
              <a:ext uri="{FF2B5EF4-FFF2-40B4-BE49-F238E27FC236}">
                <a16:creationId xmlns:a16="http://schemas.microsoft.com/office/drawing/2014/main" id="{04E25C81-CF15-6300-9555-46E6FF577F15}"/>
              </a:ext>
            </a:extLst>
          </p:cNvPr>
          <p:cNvGraphicFramePr/>
          <p:nvPr>
            <p:extLst>
              <p:ext uri="{D42A27DB-BD31-4B8C-83A1-F6EECF244321}">
                <p14:modId xmlns:p14="http://schemas.microsoft.com/office/powerpoint/2010/main" val="1822381119"/>
              </p:ext>
            </p:extLst>
          </p:nvPr>
        </p:nvGraphicFramePr>
        <p:xfrm>
          <a:off x="515010" y="953729"/>
          <a:ext cx="5187699" cy="5522065"/>
        </p:xfrm>
        <a:graphic>
          <a:graphicData uri="http://schemas.openxmlformats.org/drawingml/2006/chart">
            <c:chart xmlns:c="http://schemas.openxmlformats.org/drawingml/2006/chart" xmlns:r="http://schemas.openxmlformats.org/officeDocument/2006/relationships" r:id="rId5"/>
          </a:graphicData>
        </a:graphic>
      </p:graphicFrame>
      <p:sp>
        <p:nvSpPr>
          <p:cNvPr id="11" name="Rectangle 10">
            <a:extLst>
              <a:ext uri="{FF2B5EF4-FFF2-40B4-BE49-F238E27FC236}">
                <a16:creationId xmlns:a16="http://schemas.microsoft.com/office/drawing/2014/main" id="{170D992E-A2DA-800F-BFB5-57527FA3EDA9}"/>
              </a:ext>
            </a:extLst>
          </p:cNvPr>
          <p:cNvSpPr/>
          <p:nvPr/>
        </p:nvSpPr>
        <p:spPr>
          <a:xfrm>
            <a:off x="0" y="-5175"/>
            <a:ext cx="12192000" cy="857559"/>
          </a:xfrm>
          <a:prstGeom prst="rect">
            <a:avLst/>
          </a:prstGeom>
          <a:solidFill>
            <a:srgbClr val="105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cs typeface="Times New Roman" panose="02020603050405020304" pitchFamily="18" charset="0"/>
              </a:rPr>
              <a:t>By December 31, 2025, there were 153 countries and territories investing in Viet</a:t>
            </a:r>
            <a:r>
              <a:rPr kumimoji="0" lang="en-US" sz="20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cs typeface="Times New Roman" panose="02020603050405020304" pitchFamily="18" charset="0"/>
              </a:rPr>
              <a:t> N</a:t>
            </a:r>
            <a:r>
              <a:rPr kumimoji="0" lang="vi-VN" sz="20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cs typeface="Times New Roman" panose="02020603050405020304" pitchFamily="18" charset="0"/>
              </a:rPr>
              <a:t>am, with 45,416 projects and total registered capital of USD 529.6 billion.</a:t>
            </a:r>
          </a:p>
        </p:txBody>
      </p:sp>
      <p:sp>
        <p:nvSpPr>
          <p:cNvPr id="12" name="Rectangle 11">
            <a:extLst>
              <a:ext uri="{FF2B5EF4-FFF2-40B4-BE49-F238E27FC236}">
                <a16:creationId xmlns:a16="http://schemas.microsoft.com/office/drawing/2014/main" id="{7D9FE623-BA68-0C1B-50CB-5EA44191C1F2}"/>
              </a:ext>
            </a:extLst>
          </p:cNvPr>
          <p:cNvSpPr/>
          <p:nvPr/>
        </p:nvSpPr>
        <p:spPr>
          <a:xfrm rot="2741014">
            <a:off x="-1108812" y="-1102352"/>
            <a:ext cx="1432560" cy="1930494"/>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F2112DA5-15D0-CA28-19E6-A1744C0BC133}"/>
              </a:ext>
            </a:extLst>
          </p:cNvPr>
          <p:cNvSpPr/>
          <p:nvPr/>
        </p:nvSpPr>
        <p:spPr>
          <a:xfrm rot="19017914">
            <a:off x="11670272" y="-1136566"/>
            <a:ext cx="1432560" cy="164722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5573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6ECCA73-EDF9-88A7-2E6E-5DCF7007DFFD}"/>
              </a:ext>
            </a:extLst>
          </p:cNvPr>
          <p:cNvSpPr/>
          <p:nvPr/>
        </p:nvSpPr>
        <p:spPr>
          <a:xfrm>
            <a:off x="0" y="0"/>
            <a:ext cx="11620982" cy="6858000"/>
          </a:xfrm>
          <a:prstGeom prst="rect">
            <a:avLst/>
          </a:prstGeom>
          <a:solidFill>
            <a:srgbClr val="105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9A11EBA-AF0D-CE02-45E5-5E5DB1037245}"/>
              </a:ext>
            </a:extLst>
          </p:cNvPr>
          <p:cNvSpPr/>
          <p:nvPr/>
        </p:nvSpPr>
        <p:spPr>
          <a:xfrm>
            <a:off x="11111696" y="4375230"/>
            <a:ext cx="1080304" cy="1666755"/>
          </a:xfrm>
          <a:prstGeom prst="rect">
            <a:avLst/>
          </a:prstGeom>
          <a:solidFill>
            <a:srgbClr val="A70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bject 11">
            <a:extLst>
              <a:ext uri="{FF2B5EF4-FFF2-40B4-BE49-F238E27FC236}">
                <a16:creationId xmlns:a16="http://schemas.microsoft.com/office/drawing/2014/main" id="{10C00508-28CD-B08B-44DF-111264F26334}"/>
              </a:ext>
            </a:extLst>
          </p:cNvPr>
          <p:cNvSpPr txBox="1">
            <a:spLocks noGrp="1"/>
          </p:cNvSpPr>
          <p:nvPr>
            <p:ph type="title"/>
          </p:nvPr>
        </p:nvSpPr>
        <p:spPr>
          <a:xfrm>
            <a:off x="1148824" y="604724"/>
            <a:ext cx="9581648" cy="357877"/>
          </a:xfrm>
          <a:prstGeom prst="rect">
            <a:avLst/>
          </a:prstGeom>
        </p:spPr>
        <p:txBody>
          <a:bodyPr vert="horz" wrap="square" lIns="0" tIns="11516" rIns="0" bIns="0" rtlCol="0" anchor="ctr">
            <a:spAutoFit/>
          </a:bodyPr>
          <a:lstStyle/>
          <a:p>
            <a:pPr algn="ctr"/>
            <a:r>
              <a:rPr lang="en-US" sz="2500" b="1" dirty="0">
                <a:solidFill>
                  <a:schemeClr val="bg1"/>
                </a:solidFill>
                <a:latin typeface="Cambria" panose="02040503050406030204" pitchFamily="18" charset="0"/>
              </a:rPr>
              <a:t>Shifts in Viet Nam’s GDP and FDI</a:t>
            </a:r>
            <a:endParaRPr lang="en-US" sz="2500" dirty="0">
              <a:solidFill>
                <a:schemeClr val="bg1"/>
              </a:solidFill>
              <a:latin typeface="Cambria" panose="02040503050406030204" pitchFamily="18" charset="0"/>
            </a:endParaRPr>
          </a:p>
        </p:txBody>
      </p:sp>
      <p:graphicFrame>
        <p:nvGraphicFramePr>
          <p:cNvPr id="25" name="Content Placeholder 24">
            <a:extLst>
              <a:ext uri="{FF2B5EF4-FFF2-40B4-BE49-F238E27FC236}">
                <a16:creationId xmlns:a16="http://schemas.microsoft.com/office/drawing/2014/main" id="{863ECB3A-90F2-8D15-E84A-7D4028A5E996}"/>
              </a:ext>
            </a:extLst>
          </p:cNvPr>
          <p:cNvGraphicFramePr>
            <a:graphicFrameLocks noGrp="1"/>
          </p:cNvGraphicFramePr>
          <p:nvPr>
            <p:ph idx="1"/>
            <p:extLst>
              <p:ext uri="{D42A27DB-BD31-4B8C-83A1-F6EECF244321}">
                <p14:modId xmlns:p14="http://schemas.microsoft.com/office/powerpoint/2010/main" val="3393870530"/>
              </p:ext>
            </p:extLst>
          </p:nvPr>
        </p:nvGraphicFramePr>
        <p:xfrm>
          <a:off x="838200" y="2199561"/>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26" name="object 10">
            <a:extLst>
              <a:ext uri="{FF2B5EF4-FFF2-40B4-BE49-F238E27FC236}">
                <a16:creationId xmlns:a16="http://schemas.microsoft.com/office/drawing/2014/main" id="{69612824-D1E3-7E72-43B0-39C4684ACA4F}"/>
              </a:ext>
            </a:extLst>
          </p:cNvPr>
          <p:cNvSpPr txBox="1"/>
          <p:nvPr/>
        </p:nvSpPr>
        <p:spPr>
          <a:xfrm>
            <a:off x="838200" y="1242887"/>
            <a:ext cx="10515600" cy="733508"/>
          </a:xfrm>
          <a:prstGeom prst="rect">
            <a:avLst/>
          </a:prstGeom>
        </p:spPr>
        <p:txBody>
          <a:bodyPr vert="horz" wrap="square" lIns="0" tIns="55854" rIns="0" bIns="0" rtlCol="0">
            <a:spAutoFit/>
          </a:bodyPr>
          <a:lstStyle/>
          <a:p>
            <a:pPr marL="342900" indent="-342900">
              <a:buFont typeface="Arial" panose="020B0604020202020204" pitchFamily="34" charset="0"/>
              <a:buChar char="•"/>
            </a:pPr>
            <a:r>
              <a:rPr lang="en-US" sz="2200" b="1" dirty="0">
                <a:solidFill>
                  <a:schemeClr val="bg1"/>
                </a:solidFill>
                <a:latin typeface="Times New Roman" panose="02020603050405020304" pitchFamily="18" charset="0"/>
                <a:cs typeface="Times New Roman" panose="02020603050405020304" pitchFamily="18" charset="0"/>
              </a:rPr>
              <a:t>Along with FDI growth, Viet Nam has achieved strong economic growth.</a:t>
            </a:r>
          </a:p>
          <a:p>
            <a:pPr marL="342900" indent="-342900">
              <a:buFont typeface="Arial" panose="020B0604020202020204" pitchFamily="34" charset="0"/>
              <a:buChar char="•"/>
            </a:pPr>
            <a:r>
              <a:rPr lang="en-US" sz="2200" b="1" dirty="0">
                <a:solidFill>
                  <a:schemeClr val="bg1"/>
                </a:solidFill>
                <a:latin typeface="Times New Roman" panose="02020603050405020304" pitchFamily="18" charset="0"/>
                <a:cs typeface="Times New Roman" panose="02020603050405020304" pitchFamily="18" charset="0"/>
              </a:rPr>
              <a:t>In the upcoming period, “quality” will be the key factor for FDI.</a:t>
            </a:r>
            <a:endParaRPr lang="en-US" sz="2200" dirty="0">
              <a:solidFill>
                <a:schemeClr val="bg1"/>
              </a:solidFill>
              <a:latin typeface="Times New Roman" panose="02020603050405020304" pitchFamily="18" charset="0"/>
              <a:cs typeface="Times New Roman" panose="02020603050405020304" pitchFamily="18" charset="0"/>
            </a:endParaRPr>
          </a:p>
        </p:txBody>
      </p:sp>
      <p:sp>
        <p:nvSpPr>
          <p:cNvPr id="27" name="object 105">
            <a:extLst>
              <a:ext uri="{FF2B5EF4-FFF2-40B4-BE49-F238E27FC236}">
                <a16:creationId xmlns:a16="http://schemas.microsoft.com/office/drawing/2014/main" id="{C6D10B03-417F-C6CB-A2C9-6B44A2944AE8}"/>
              </a:ext>
            </a:extLst>
          </p:cNvPr>
          <p:cNvSpPr txBox="1"/>
          <p:nvPr/>
        </p:nvSpPr>
        <p:spPr>
          <a:xfrm>
            <a:off x="1114786" y="4860335"/>
            <a:ext cx="884457" cy="288627"/>
          </a:xfrm>
          <a:prstGeom prst="rect">
            <a:avLst/>
          </a:prstGeom>
        </p:spPr>
        <p:txBody>
          <a:bodyPr vert="horz" wrap="square" lIns="0" tIns="11516" rIns="0" bIns="0" rtlCol="0">
            <a:spAutoFit/>
          </a:bodyPr>
          <a:lstStyle/>
          <a:p>
            <a:pPr marL="11516" algn="r">
              <a:spcBef>
                <a:spcPts val="91"/>
              </a:spcBef>
            </a:pPr>
            <a:r>
              <a:rPr lang="en-US" sz="900" dirty="0">
                <a:latin typeface="Times New Roman" panose="02020603050405020304" pitchFamily="18" charset="0"/>
                <a:cs typeface="Times New Roman" panose="02020603050405020304" pitchFamily="18" charset="0"/>
              </a:rPr>
              <a:t>Amended Foreign Investment Law</a:t>
            </a:r>
            <a:endParaRPr sz="900" dirty="0">
              <a:latin typeface="Times New Roman" panose="02020603050405020304" pitchFamily="18" charset="0"/>
              <a:cs typeface="Times New Roman" panose="02020603050405020304" pitchFamily="18" charset="0"/>
            </a:endParaRPr>
          </a:p>
        </p:txBody>
      </p:sp>
      <p:sp>
        <p:nvSpPr>
          <p:cNvPr id="28" name="object 76">
            <a:extLst>
              <a:ext uri="{FF2B5EF4-FFF2-40B4-BE49-F238E27FC236}">
                <a16:creationId xmlns:a16="http://schemas.microsoft.com/office/drawing/2014/main" id="{DBA7812F-8BDD-5725-7DA7-9F81C41A8893}"/>
              </a:ext>
            </a:extLst>
          </p:cNvPr>
          <p:cNvSpPr/>
          <p:nvPr/>
        </p:nvSpPr>
        <p:spPr>
          <a:xfrm>
            <a:off x="1469961" y="5234897"/>
            <a:ext cx="69098" cy="321883"/>
          </a:xfrm>
          <a:custGeom>
            <a:avLst/>
            <a:gdLst/>
            <a:ahLst/>
            <a:cxnLst/>
            <a:rect l="l" t="t" r="r" b="b"/>
            <a:pathLst>
              <a:path w="76200" h="354964">
                <a:moveTo>
                  <a:pt x="31750" y="278752"/>
                </a:moveTo>
                <a:lnTo>
                  <a:pt x="0" y="278752"/>
                </a:lnTo>
                <a:lnTo>
                  <a:pt x="38100" y="354952"/>
                </a:lnTo>
                <a:lnTo>
                  <a:pt x="69850" y="291452"/>
                </a:lnTo>
                <a:lnTo>
                  <a:pt x="31750" y="291452"/>
                </a:lnTo>
                <a:lnTo>
                  <a:pt x="31750" y="278752"/>
                </a:lnTo>
                <a:close/>
              </a:path>
              <a:path w="76200" h="354964">
                <a:moveTo>
                  <a:pt x="44450" y="0"/>
                </a:moveTo>
                <a:lnTo>
                  <a:pt x="31750" y="0"/>
                </a:lnTo>
                <a:lnTo>
                  <a:pt x="31750" y="291452"/>
                </a:lnTo>
                <a:lnTo>
                  <a:pt x="44450" y="291452"/>
                </a:lnTo>
                <a:lnTo>
                  <a:pt x="44450" y="0"/>
                </a:lnTo>
                <a:close/>
              </a:path>
              <a:path w="76200" h="354964">
                <a:moveTo>
                  <a:pt x="76200" y="278752"/>
                </a:moveTo>
                <a:lnTo>
                  <a:pt x="44450" y="278752"/>
                </a:lnTo>
                <a:lnTo>
                  <a:pt x="44450" y="291452"/>
                </a:lnTo>
                <a:lnTo>
                  <a:pt x="69850" y="291452"/>
                </a:lnTo>
                <a:lnTo>
                  <a:pt x="76200" y="278752"/>
                </a:lnTo>
                <a:close/>
              </a:path>
            </a:pathLst>
          </a:custGeom>
          <a:solidFill>
            <a:srgbClr val="404040"/>
          </a:solidFill>
        </p:spPr>
        <p:txBody>
          <a:bodyPr wrap="square" lIns="0" tIns="0" rIns="0" bIns="0" rtlCol="0"/>
          <a:lstStyle/>
          <a:p>
            <a:endParaRPr sz="1632"/>
          </a:p>
        </p:txBody>
      </p:sp>
      <p:sp>
        <p:nvSpPr>
          <p:cNvPr id="29" name="TextBox 28">
            <a:extLst>
              <a:ext uri="{FF2B5EF4-FFF2-40B4-BE49-F238E27FC236}">
                <a16:creationId xmlns:a16="http://schemas.microsoft.com/office/drawing/2014/main" id="{2B8AFC06-445F-2B17-8CE7-9B701EFFEDAF}"/>
              </a:ext>
            </a:extLst>
          </p:cNvPr>
          <p:cNvSpPr txBox="1"/>
          <p:nvPr/>
        </p:nvSpPr>
        <p:spPr>
          <a:xfrm>
            <a:off x="1876424" y="4571374"/>
            <a:ext cx="1141789" cy="646331"/>
          </a:xfrm>
          <a:prstGeom prst="rect">
            <a:avLst/>
          </a:prstGeom>
          <a:noFill/>
        </p:spPr>
        <p:txBody>
          <a:bodyPr wrap="square" rtlCol="0">
            <a:spAutoFit/>
          </a:bodyPr>
          <a:lstStyle/>
          <a:p>
            <a:pPr algn="r"/>
            <a:r>
              <a:rPr lang="en-US" sz="900" dirty="0">
                <a:latin typeface="Times New Roman" panose="02020603050405020304" pitchFamily="18" charset="0"/>
                <a:cs typeface="Times New Roman" panose="02020603050405020304" pitchFamily="18" charset="0"/>
              </a:rPr>
              <a:t>Signing of the</a:t>
            </a:r>
          </a:p>
          <a:p>
            <a:pPr algn="r"/>
            <a:r>
              <a:rPr lang="vi-VN" altLang="ko-KR" sz="900" dirty="0">
                <a:solidFill>
                  <a:prstClr val="black"/>
                </a:solidFill>
                <a:latin typeface="Times New Roman (Body)"/>
                <a:ea typeface="Arial Unicode MS" panose="020B0604020202020204" pitchFamily="50" charset="-127"/>
                <a:cs typeface="Times New Roman" panose="02020603050405020304" pitchFamily="18" charset="0"/>
              </a:rPr>
              <a:t>Viet</a:t>
            </a:r>
            <a:r>
              <a:rPr lang="en-US" altLang="ko-KR" sz="900" dirty="0">
                <a:solidFill>
                  <a:prstClr val="black"/>
                </a:solidFill>
                <a:latin typeface="Times New Roman (Body)"/>
                <a:ea typeface="Arial Unicode MS" panose="020B0604020202020204" pitchFamily="50" charset="-127"/>
                <a:cs typeface="Times New Roman" panose="02020603050405020304" pitchFamily="18" charset="0"/>
              </a:rPr>
              <a:t> N</a:t>
            </a:r>
            <a:r>
              <a:rPr lang="vi-VN" altLang="ko-KR" sz="900" dirty="0">
                <a:solidFill>
                  <a:prstClr val="black"/>
                </a:solidFill>
                <a:latin typeface="Times New Roman (Body)"/>
                <a:ea typeface="Arial Unicode MS" panose="020B0604020202020204" pitchFamily="50" charset="-127"/>
                <a:cs typeface="Times New Roman" panose="02020603050405020304" pitchFamily="18" charset="0"/>
              </a:rPr>
              <a:t>am </a:t>
            </a:r>
            <a:r>
              <a:rPr lang="en-US" sz="900" dirty="0">
                <a:latin typeface="Times New Roman" panose="02020603050405020304" pitchFamily="18" charset="0"/>
                <a:cs typeface="Times New Roman" panose="02020603050405020304" pitchFamily="18" charset="0"/>
              </a:rPr>
              <a:t>- Japan Investment Agreement</a:t>
            </a:r>
            <a:endParaRPr lang="vi-VN" sz="900" dirty="0">
              <a:latin typeface="Times New Roman" panose="02020603050405020304" pitchFamily="18" charset="0"/>
              <a:cs typeface="Times New Roman" panose="02020603050405020304" pitchFamily="18" charset="0"/>
            </a:endParaRPr>
          </a:p>
        </p:txBody>
      </p:sp>
      <p:sp>
        <p:nvSpPr>
          <p:cNvPr id="30" name="object 108">
            <a:extLst>
              <a:ext uri="{FF2B5EF4-FFF2-40B4-BE49-F238E27FC236}">
                <a16:creationId xmlns:a16="http://schemas.microsoft.com/office/drawing/2014/main" id="{AAB48A1B-2D4C-E90B-1DE9-F9ED9F277607}"/>
              </a:ext>
            </a:extLst>
          </p:cNvPr>
          <p:cNvSpPr txBox="1"/>
          <p:nvPr/>
        </p:nvSpPr>
        <p:spPr>
          <a:xfrm>
            <a:off x="3059267" y="4662501"/>
            <a:ext cx="986041" cy="427127"/>
          </a:xfrm>
          <a:prstGeom prst="rect">
            <a:avLst/>
          </a:prstGeom>
        </p:spPr>
        <p:txBody>
          <a:bodyPr vert="horz" wrap="square" lIns="0" tIns="11516" rIns="0" bIns="0" rtlCol="0">
            <a:spAutoFit/>
          </a:bodyPr>
          <a:lstStyle/>
          <a:p>
            <a:pPr marL="11516" algn="r">
              <a:spcBef>
                <a:spcPts val="91"/>
              </a:spcBef>
            </a:pPr>
            <a:r>
              <a:rPr lang="en-US" sz="900" dirty="0">
                <a:latin typeface="Times New Roman" panose="02020603050405020304" pitchFamily="18" charset="0"/>
                <a:cs typeface="Times New Roman" panose="02020603050405020304" pitchFamily="18" charset="0"/>
              </a:rPr>
              <a:t>Implement the unified Investment Law/Enterprise Law</a:t>
            </a:r>
            <a:endParaRPr sz="900" dirty="0">
              <a:latin typeface="Times New Roman" panose="02020603050405020304" pitchFamily="18" charset="0"/>
              <a:cs typeface="Times New Roman" panose="02020603050405020304" pitchFamily="18" charset="0"/>
            </a:endParaRPr>
          </a:p>
        </p:txBody>
      </p:sp>
      <p:sp>
        <p:nvSpPr>
          <p:cNvPr id="31" name="object 109">
            <a:extLst>
              <a:ext uri="{FF2B5EF4-FFF2-40B4-BE49-F238E27FC236}">
                <a16:creationId xmlns:a16="http://schemas.microsoft.com/office/drawing/2014/main" id="{F8C86002-57FD-A763-F7DC-1525721303D4}"/>
              </a:ext>
            </a:extLst>
          </p:cNvPr>
          <p:cNvSpPr/>
          <p:nvPr/>
        </p:nvSpPr>
        <p:spPr>
          <a:xfrm>
            <a:off x="2802659" y="4147612"/>
            <a:ext cx="1490219" cy="371978"/>
          </a:xfrm>
          <a:custGeom>
            <a:avLst/>
            <a:gdLst/>
            <a:ahLst/>
            <a:cxnLst/>
            <a:rect l="l" t="t" r="r" b="b"/>
            <a:pathLst>
              <a:path w="1643379" h="410210">
                <a:moveTo>
                  <a:pt x="1642872" y="0"/>
                </a:moveTo>
                <a:lnTo>
                  <a:pt x="0" y="0"/>
                </a:lnTo>
                <a:lnTo>
                  <a:pt x="0" y="409956"/>
                </a:lnTo>
                <a:lnTo>
                  <a:pt x="1642872" y="409956"/>
                </a:lnTo>
                <a:lnTo>
                  <a:pt x="1642872" y="0"/>
                </a:lnTo>
                <a:close/>
              </a:path>
            </a:pathLst>
          </a:custGeom>
          <a:solidFill>
            <a:srgbClr val="DC003B"/>
          </a:solidFill>
        </p:spPr>
        <p:txBody>
          <a:bodyPr wrap="square" lIns="0" tIns="0" rIns="0" bIns="0" rtlCol="0" anchor="ctr" anchorCtr="0"/>
          <a:lstStyle/>
          <a:p>
            <a:pPr algn="ctr"/>
            <a:r>
              <a:rPr lang="pl-PL" sz="1300" b="1" dirty="0">
                <a:solidFill>
                  <a:schemeClr val="bg1"/>
                </a:solidFill>
                <a:latin typeface="Times" panose="02020603050405020304" pitchFamily="18" charset="0"/>
                <a:cs typeface="Times" panose="02020603050405020304" pitchFamily="18" charset="0"/>
              </a:rPr>
              <a:t>Viet</a:t>
            </a:r>
            <a:r>
              <a:rPr lang="en-US" sz="1300" b="1" dirty="0">
                <a:solidFill>
                  <a:schemeClr val="bg1"/>
                </a:solidFill>
                <a:latin typeface="Times" panose="02020603050405020304" pitchFamily="18" charset="0"/>
                <a:cs typeface="Times" panose="02020603050405020304" pitchFamily="18" charset="0"/>
              </a:rPr>
              <a:t> N</a:t>
            </a:r>
            <a:r>
              <a:rPr lang="pl-PL" sz="1300" b="1" dirty="0">
                <a:solidFill>
                  <a:schemeClr val="bg1"/>
                </a:solidFill>
                <a:latin typeface="Times" panose="02020603050405020304" pitchFamily="18" charset="0"/>
                <a:cs typeface="Times" panose="02020603050405020304" pitchFamily="18" charset="0"/>
              </a:rPr>
              <a:t>am joins</a:t>
            </a:r>
            <a:endParaRPr lang="en-US" sz="1300" b="1" dirty="0">
              <a:solidFill>
                <a:schemeClr val="bg1"/>
              </a:solidFill>
              <a:latin typeface="Times" panose="02020603050405020304" pitchFamily="18" charset="0"/>
              <a:cs typeface="Times" panose="02020603050405020304" pitchFamily="18" charset="0"/>
            </a:endParaRPr>
          </a:p>
          <a:p>
            <a:pPr algn="ctr"/>
            <a:r>
              <a:rPr lang="pl-PL" sz="1300" b="1" dirty="0">
                <a:solidFill>
                  <a:schemeClr val="bg1"/>
                </a:solidFill>
                <a:latin typeface="Times" panose="02020603050405020304" pitchFamily="18" charset="0"/>
                <a:cs typeface="Times" panose="02020603050405020304" pitchFamily="18" charset="0"/>
              </a:rPr>
              <a:t>the WTO</a:t>
            </a:r>
          </a:p>
        </p:txBody>
      </p:sp>
      <p:sp>
        <p:nvSpPr>
          <p:cNvPr id="32" name="object 13">
            <a:extLst>
              <a:ext uri="{FF2B5EF4-FFF2-40B4-BE49-F238E27FC236}">
                <a16:creationId xmlns:a16="http://schemas.microsoft.com/office/drawing/2014/main" id="{C08F7C66-B824-7A73-D930-D7FC622A1399}"/>
              </a:ext>
            </a:extLst>
          </p:cNvPr>
          <p:cNvSpPr/>
          <p:nvPr/>
        </p:nvSpPr>
        <p:spPr>
          <a:xfrm>
            <a:off x="4086361" y="4957544"/>
            <a:ext cx="376010" cy="374857"/>
          </a:xfrm>
          <a:custGeom>
            <a:avLst/>
            <a:gdLst/>
            <a:ahLst/>
            <a:cxnLst/>
            <a:rect l="l" t="t" r="r" b="b"/>
            <a:pathLst>
              <a:path w="414654" h="413385">
                <a:moveTo>
                  <a:pt x="207263" y="0"/>
                </a:moveTo>
                <a:lnTo>
                  <a:pt x="159753" y="5453"/>
                </a:lnTo>
                <a:lnTo>
                  <a:pt x="116132" y="20989"/>
                </a:lnTo>
                <a:lnTo>
                  <a:pt x="77648" y="45366"/>
                </a:lnTo>
                <a:lnTo>
                  <a:pt x="45546" y="77346"/>
                </a:lnTo>
                <a:lnTo>
                  <a:pt x="21073" y="115688"/>
                </a:lnTo>
                <a:lnTo>
                  <a:pt x="5476" y="159153"/>
                </a:lnTo>
                <a:lnTo>
                  <a:pt x="0" y="206501"/>
                </a:lnTo>
                <a:lnTo>
                  <a:pt x="5476" y="253850"/>
                </a:lnTo>
                <a:lnTo>
                  <a:pt x="21073" y="297315"/>
                </a:lnTo>
                <a:lnTo>
                  <a:pt x="45546" y="335657"/>
                </a:lnTo>
                <a:lnTo>
                  <a:pt x="77648" y="367637"/>
                </a:lnTo>
                <a:lnTo>
                  <a:pt x="116132" y="392014"/>
                </a:lnTo>
                <a:lnTo>
                  <a:pt x="159753" y="407550"/>
                </a:lnTo>
                <a:lnTo>
                  <a:pt x="207263" y="413003"/>
                </a:lnTo>
                <a:lnTo>
                  <a:pt x="254774" y="407550"/>
                </a:lnTo>
                <a:lnTo>
                  <a:pt x="298395" y="392014"/>
                </a:lnTo>
                <a:lnTo>
                  <a:pt x="330820" y="371474"/>
                </a:lnTo>
                <a:lnTo>
                  <a:pt x="207263" y="371474"/>
                </a:lnTo>
                <a:lnTo>
                  <a:pt x="163193" y="365587"/>
                </a:lnTo>
                <a:lnTo>
                  <a:pt x="123599" y="348967"/>
                </a:lnTo>
                <a:lnTo>
                  <a:pt x="90058" y="323183"/>
                </a:lnTo>
                <a:lnTo>
                  <a:pt x="64149" y="289799"/>
                </a:lnTo>
                <a:lnTo>
                  <a:pt x="47446" y="250384"/>
                </a:lnTo>
                <a:lnTo>
                  <a:pt x="41528" y="206501"/>
                </a:lnTo>
                <a:lnTo>
                  <a:pt x="47446" y="162619"/>
                </a:lnTo>
                <a:lnTo>
                  <a:pt x="64149" y="123204"/>
                </a:lnTo>
                <a:lnTo>
                  <a:pt x="90058" y="89820"/>
                </a:lnTo>
                <a:lnTo>
                  <a:pt x="123599" y="64036"/>
                </a:lnTo>
                <a:lnTo>
                  <a:pt x="163193" y="47416"/>
                </a:lnTo>
                <a:lnTo>
                  <a:pt x="207263" y="41528"/>
                </a:lnTo>
                <a:lnTo>
                  <a:pt x="330820" y="41528"/>
                </a:lnTo>
                <a:lnTo>
                  <a:pt x="298395" y="20989"/>
                </a:lnTo>
                <a:lnTo>
                  <a:pt x="254774" y="5453"/>
                </a:lnTo>
                <a:lnTo>
                  <a:pt x="207263" y="0"/>
                </a:lnTo>
                <a:close/>
              </a:path>
              <a:path w="414654" h="413385">
                <a:moveTo>
                  <a:pt x="330820" y="41528"/>
                </a:moveTo>
                <a:lnTo>
                  <a:pt x="207263" y="41528"/>
                </a:lnTo>
                <a:lnTo>
                  <a:pt x="251334" y="47416"/>
                </a:lnTo>
                <a:lnTo>
                  <a:pt x="290928" y="64036"/>
                </a:lnTo>
                <a:lnTo>
                  <a:pt x="324469" y="89820"/>
                </a:lnTo>
                <a:lnTo>
                  <a:pt x="350378" y="123204"/>
                </a:lnTo>
                <a:lnTo>
                  <a:pt x="367081" y="162619"/>
                </a:lnTo>
                <a:lnTo>
                  <a:pt x="372999" y="206501"/>
                </a:lnTo>
                <a:lnTo>
                  <a:pt x="367081" y="250384"/>
                </a:lnTo>
                <a:lnTo>
                  <a:pt x="350378" y="289799"/>
                </a:lnTo>
                <a:lnTo>
                  <a:pt x="324469" y="323183"/>
                </a:lnTo>
                <a:lnTo>
                  <a:pt x="290928" y="348967"/>
                </a:lnTo>
                <a:lnTo>
                  <a:pt x="251334" y="365587"/>
                </a:lnTo>
                <a:lnTo>
                  <a:pt x="207263" y="371474"/>
                </a:lnTo>
                <a:lnTo>
                  <a:pt x="330820" y="371474"/>
                </a:lnTo>
                <a:lnTo>
                  <a:pt x="368981" y="335657"/>
                </a:lnTo>
                <a:lnTo>
                  <a:pt x="393454" y="297315"/>
                </a:lnTo>
                <a:lnTo>
                  <a:pt x="409051" y="253850"/>
                </a:lnTo>
                <a:lnTo>
                  <a:pt x="414527" y="206501"/>
                </a:lnTo>
                <a:lnTo>
                  <a:pt x="409051" y="159153"/>
                </a:lnTo>
                <a:lnTo>
                  <a:pt x="393454" y="115688"/>
                </a:lnTo>
                <a:lnTo>
                  <a:pt x="368981" y="77346"/>
                </a:lnTo>
                <a:lnTo>
                  <a:pt x="336879" y="45366"/>
                </a:lnTo>
                <a:lnTo>
                  <a:pt x="330820" y="41528"/>
                </a:lnTo>
                <a:close/>
              </a:path>
            </a:pathLst>
          </a:custGeom>
          <a:solidFill>
            <a:srgbClr val="FFC5D4"/>
          </a:solidFill>
        </p:spPr>
        <p:txBody>
          <a:bodyPr wrap="square" lIns="0" tIns="0" rIns="0" bIns="0" rtlCol="0"/>
          <a:lstStyle/>
          <a:p>
            <a:endParaRPr sz="1632"/>
          </a:p>
        </p:txBody>
      </p:sp>
      <p:sp>
        <p:nvSpPr>
          <p:cNvPr id="33" name="object 74">
            <a:extLst>
              <a:ext uri="{FF2B5EF4-FFF2-40B4-BE49-F238E27FC236}">
                <a16:creationId xmlns:a16="http://schemas.microsoft.com/office/drawing/2014/main" id="{20820CD4-31D3-B59B-7857-26978EC4B562}"/>
              </a:ext>
            </a:extLst>
          </p:cNvPr>
          <p:cNvSpPr/>
          <p:nvPr/>
        </p:nvSpPr>
        <p:spPr>
          <a:xfrm>
            <a:off x="4238276" y="4213570"/>
            <a:ext cx="72181" cy="940993"/>
          </a:xfrm>
          <a:custGeom>
            <a:avLst/>
            <a:gdLst/>
            <a:ahLst/>
            <a:cxnLst/>
            <a:rect l="l" t="t" r="r" b="b"/>
            <a:pathLst>
              <a:path w="114300" h="932814">
                <a:moveTo>
                  <a:pt x="38100" y="818515"/>
                </a:moveTo>
                <a:lnTo>
                  <a:pt x="0" y="818515"/>
                </a:lnTo>
                <a:lnTo>
                  <a:pt x="57150" y="932815"/>
                </a:lnTo>
                <a:lnTo>
                  <a:pt x="104775" y="837565"/>
                </a:lnTo>
                <a:lnTo>
                  <a:pt x="38100" y="837565"/>
                </a:lnTo>
                <a:lnTo>
                  <a:pt x="38100" y="818515"/>
                </a:lnTo>
                <a:close/>
              </a:path>
              <a:path w="114300" h="932814">
                <a:moveTo>
                  <a:pt x="76200" y="0"/>
                </a:moveTo>
                <a:lnTo>
                  <a:pt x="38100" y="0"/>
                </a:lnTo>
                <a:lnTo>
                  <a:pt x="38100" y="837565"/>
                </a:lnTo>
                <a:lnTo>
                  <a:pt x="76200" y="837565"/>
                </a:lnTo>
                <a:lnTo>
                  <a:pt x="76200" y="0"/>
                </a:lnTo>
                <a:close/>
              </a:path>
              <a:path w="114300" h="932814">
                <a:moveTo>
                  <a:pt x="114300" y="818515"/>
                </a:moveTo>
                <a:lnTo>
                  <a:pt x="76200" y="818515"/>
                </a:lnTo>
                <a:lnTo>
                  <a:pt x="76200" y="837565"/>
                </a:lnTo>
                <a:lnTo>
                  <a:pt x="104775" y="837565"/>
                </a:lnTo>
                <a:lnTo>
                  <a:pt x="114300" y="818515"/>
                </a:lnTo>
                <a:close/>
              </a:path>
            </a:pathLst>
          </a:custGeom>
          <a:solidFill>
            <a:srgbClr val="DC003B"/>
          </a:solidFill>
        </p:spPr>
        <p:txBody>
          <a:bodyPr wrap="square" lIns="0" tIns="0" rIns="0" bIns="0" rtlCol="0"/>
          <a:lstStyle/>
          <a:p>
            <a:endParaRPr sz="1632" dirty="0"/>
          </a:p>
        </p:txBody>
      </p:sp>
      <p:sp>
        <p:nvSpPr>
          <p:cNvPr id="34" name="object 113">
            <a:extLst>
              <a:ext uri="{FF2B5EF4-FFF2-40B4-BE49-F238E27FC236}">
                <a16:creationId xmlns:a16="http://schemas.microsoft.com/office/drawing/2014/main" id="{95B150AE-FE2E-0839-B0AB-834CAA899C34}"/>
              </a:ext>
            </a:extLst>
          </p:cNvPr>
          <p:cNvSpPr txBox="1"/>
          <p:nvPr/>
        </p:nvSpPr>
        <p:spPr>
          <a:xfrm>
            <a:off x="3465965" y="3633314"/>
            <a:ext cx="1544622" cy="439951"/>
          </a:xfrm>
          <a:prstGeom prst="rect">
            <a:avLst/>
          </a:prstGeom>
        </p:spPr>
        <p:txBody>
          <a:bodyPr vert="horz" wrap="square" lIns="0" tIns="11516" rIns="0" bIns="0" rtlCol="0">
            <a:spAutoFit/>
          </a:bodyPr>
          <a:lstStyle/>
          <a:p>
            <a:pPr marL="13820" marR="5758" algn="r">
              <a:spcBef>
                <a:spcPts val="91"/>
              </a:spcBef>
            </a:pPr>
            <a:r>
              <a:rPr lang="en-US" sz="900" spc="-5" dirty="0">
                <a:latin typeface="+mj-lt"/>
                <a:cs typeface="Arial"/>
              </a:rPr>
              <a:t>Viet Nam-Japan Economic Partnership Agreement</a:t>
            </a:r>
          </a:p>
          <a:p>
            <a:pPr marL="13820" marR="5758" algn="r">
              <a:spcBef>
                <a:spcPts val="91"/>
              </a:spcBef>
            </a:pPr>
            <a:r>
              <a:rPr lang="en-US" sz="900" spc="-5" dirty="0">
                <a:latin typeface="+mj-lt"/>
                <a:cs typeface="Arial"/>
              </a:rPr>
              <a:t>(Viet Nam's first bilateral EPA)</a:t>
            </a:r>
            <a:endParaRPr lang="vi-VN" sz="900" dirty="0">
              <a:latin typeface="+mj-lt"/>
              <a:cs typeface="Arial"/>
            </a:endParaRPr>
          </a:p>
        </p:txBody>
      </p:sp>
      <p:sp>
        <p:nvSpPr>
          <p:cNvPr id="35" name="TextBox 34">
            <a:extLst>
              <a:ext uri="{FF2B5EF4-FFF2-40B4-BE49-F238E27FC236}">
                <a16:creationId xmlns:a16="http://schemas.microsoft.com/office/drawing/2014/main" id="{F589AB30-21D0-B7B4-0BAA-84A8717CD784}"/>
              </a:ext>
            </a:extLst>
          </p:cNvPr>
          <p:cNvSpPr txBox="1"/>
          <p:nvPr/>
        </p:nvSpPr>
        <p:spPr>
          <a:xfrm>
            <a:off x="5131078" y="3479210"/>
            <a:ext cx="1367520" cy="646331"/>
          </a:xfrm>
          <a:prstGeom prst="rect">
            <a:avLst/>
          </a:prstGeom>
          <a:noFill/>
        </p:spPr>
        <p:txBody>
          <a:bodyPr wrap="square" rtlCol="0">
            <a:spAutoFit/>
          </a:bodyPr>
          <a:lstStyle/>
          <a:p>
            <a:pPr algn="r"/>
            <a:r>
              <a:rPr lang="en-US" sz="900" dirty="0">
                <a:latin typeface="+mj-lt"/>
              </a:rPr>
              <a:t>Announcement of the 10-year socio-economic development strategy (2011-2020)</a:t>
            </a:r>
            <a:endParaRPr lang="vi-VN" sz="900" dirty="0">
              <a:latin typeface="+mj-lt"/>
            </a:endParaRPr>
          </a:p>
        </p:txBody>
      </p:sp>
      <p:sp>
        <p:nvSpPr>
          <p:cNvPr id="36" name="TextBox 35">
            <a:extLst>
              <a:ext uri="{FF2B5EF4-FFF2-40B4-BE49-F238E27FC236}">
                <a16:creationId xmlns:a16="http://schemas.microsoft.com/office/drawing/2014/main" id="{53A8C044-FC7E-CB7E-30DF-68330C9EDD87}"/>
              </a:ext>
            </a:extLst>
          </p:cNvPr>
          <p:cNvSpPr txBox="1"/>
          <p:nvPr/>
        </p:nvSpPr>
        <p:spPr>
          <a:xfrm>
            <a:off x="6477577" y="3302610"/>
            <a:ext cx="1461975" cy="369332"/>
          </a:xfrm>
          <a:prstGeom prst="rect">
            <a:avLst/>
          </a:prstGeom>
          <a:noFill/>
        </p:spPr>
        <p:txBody>
          <a:bodyPr wrap="square" rtlCol="0">
            <a:spAutoFit/>
          </a:bodyPr>
          <a:lstStyle/>
          <a:p>
            <a:pPr algn="r"/>
            <a:r>
              <a:rPr lang="en-US" sz="900" dirty="0">
                <a:latin typeface="+mj-lt"/>
              </a:rPr>
              <a:t>Enact the Investment Law and the Enterprise Law</a:t>
            </a:r>
          </a:p>
        </p:txBody>
      </p:sp>
      <p:sp>
        <p:nvSpPr>
          <p:cNvPr id="37" name="Rectangle 36">
            <a:extLst>
              <a:ext uri="{FF2B5EF4-FFF2-40B4-BE49-F238E27FC236}">
                <a16:creationId xmlns:a16="http://schemas.microsoft.com/office/drawing/2014/main" id="{2D86D937-2372-DB13-BF79-2699196D8933}"/>
              </a:ext>
            </a:extLst>
          </p:cNvPr>
          <p:cNvSpPr/>
          <p:nvPr/>
        </p:nvSpPr>
        <p:spPr>
          <a:xfrm>
            <a:off x="6887583" y="2849011"/>
            <a:ext cx="1749341" cy="507831"/>
          </a:xfrm>
          <a:prstGeom prst="rect">
            <a:avLst/>
          </a:prstGeom>
        </p:spPr>
        <p:txBody>
          <a:bodyPr wrap="square">
            <a:spAutoFit/>
          </a:bodyPr>
          <a:lstStyle/>
          <a:p>
            <a:pPr marL="2303" algn="r">
              <a:spcBef>
                <a:spcPts val="91"/>
              </a:spcBef>
            </a:pPr>
            <a:r>
              <a:rPr lang="en-US" sz="900" spc="-14" dirty="0">
                <a:latin typeface="+mj-lt"/>
                <a:cs typeface="Arial"/>
              </a:rPr>
              <a:t>Announcement of the 5-Year Socio-Economic Development Plan (2016-2020)</a:t>
            </a:r>
            <a:endParaRPr lang="vi-VN" sz="900" dirty="0">
              <a:latin typeface="+mj-lt"/>
              <a:cs typeface="Arial"/>
            </a:endParaRPr>
          </a:p>
        </p:txBody>
      </p:sp>
      <p:sp>
        <p:nvSpPr>
          <p:cNvPr id="38" name="object 117">
            <a:extLst>
              <a:ext uri="{FF2B5EF4-FFF2-40B4-BE49-F238E27FC236}">
                <a16:creationId xmlns:a16="http://schemas.microsoft.com/office/drawing/2014/main" id="{F8EBBC05-E81C-F923-8B48-CC56660EDCD7}"/>
              </a:ext>
            </a:extLst>
          </p:cNvPr>
          <p:cNvSpPr txBox="1"/>
          <p:nvPr/>
        </p:nvSpPr>
        <p:spPr>
          <a:xfrm>
            <a:off x="7939553" y="2477592"/>
            <a:ext cx="1653334" cy="416662"/>
          </a:xfrm>
          <a:prstGeom prst="rect">
            <a:avLst/>
          </a:prstGeom>
        </p:spPr>
        <p:txBody>
          <a:bodyPr vert="horz" wrap="square" lIns="0" tIns="1152" rIns="0" bIns="0" rtlCol="0">
            <a:spAutoFit/>
          </a:bodyPr>
          <a:lstStyle/>
          <a:p>
            <a:pPr marL="60461" algn="r">
              <a:spcBef>
                <a:spcPts val="9"/>
              </a:spcBef>
            </a:pPr>
            <a:r>
              <a:rPr lang="en-US" sz="900" spc="23" dirty="0">
                <a:latin typeface="+mj-lt"/>
                <a:cs typeface="Arial"/>
              </a:rPr>
              <a:t>Comprehensive and Progressive Trans-Pacific Partnership Agreement (CPTPP)</a:t>
            </a:r>
            <a:endParaRPr lang="vi-VN" sz="900" dirty="0">
              <a:latin typeface="+mj-lt"/>
              <a:cs typeface="Arial"/>
            </a:endParaRPr>
          </a:p>
        </p:txBody>
      </p:sp>
      <p:sp>
        <p:nvSpPr>
          <p:cNvPr id="39" name="TextBox 38">
            <a:extLst>
              <a:ext uri="{FF2B5EF4-FFF2-40B4-BE49-F238E27FC236}">
                <a16:creationId xmlns:a16="http://schemas.microsoft.com/office/drawing/2014/main" id="{3FFD01DD-9AB7-D67B-51D1-E0B230CCEEBF}"/>
              </a:ext>
            </a:extLst>
          </p:cNvPr>
          <p:cNvSpPr txBox="1"/>
          <p:nvPr/>
        </p:nvSpPr>
        <p:spPr>
          <a:xfrm>
            <a:off x="9437801" y="2483117"/>
            <a:ext cx="1115122" cy="369332"/>
          </a:xfrm>
          <a:prstGeom prst="rect">
            <a:avLst/>
          </a:prstGeom>
          <a:noFill/>
        </p:spPr>
        <p:txBody>
          <a:bodyPr wrap="square" rtlCol="0">
            <a:spAutoFit/>
          </a:bodyPr>
          <a:lstStyle/>
          <a:p>
            <a:pPr algn="ctr"/>
            <a:r>
              <a:rPr lang="vi-VN" sz="900" dirty="0">
                <a:latin typeface="+mj-lt"/>
              </a:rPr>
              <a:t>Covid-19</a:t>
            </a:r>
            <a:r>
              <a:rPr lang="en-US" sz="900" dirty="0">
                <a:latin typeface="+mj-lt"/>
              </a:rPr>
              <a:t> </a:t>
            </a:r>
          </a:p>
          <a:p>
            <a:pPr algn="ctr"/>
            <a:r>
              <a:rPr lang="en-US" sz="900" dirty="0">
                <a:latin typeface="+mj-lt"/>
              </a:rPr>
              <a:t>Pandemic</a:t>
            </a:r>
            <a:endParaRPr lang="vi-VN" sz="900" dirty="0">
              <a:latin typeface="+mj-lt"/>
            </a:endParaRPr>
          </a:p>
        </p:txBody>
      </p:sp>
      <p:cxnSp>
        <p:nvCxnSpPr>
          <p:cNvPr id="42" name="Straight Connector 41">
            <a:extLst>
              <a:ext uri="{FF2B5EF4-FFF2-40B4-BE49-F238E27FC236}">
                <a16:creationId xmlns:a16="http://schemas.microsoft.com/office/drawing/2014/main" id="{DE075971-E92D-B20F-7DE4-1C12A928A135}"/>
              </a:ext>
            </a:extLst>
          </p:cNvPr>
          <p:cNvCxnSpPr/>
          <p:nvPr/>
        </p:nvCxnSpPr>
        <p:spPr>
          <a:xfrm>
            <a:off x="910448" y="1088894"/>
            <a:ext cx="1005840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8788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BF4E12E-7094-D87F-A102-8F2513B6E9FA}"/>
              </a:ext>
            </a:extLst>
          </p:cNvPr>
          <p:cNvSpPr/>
          <p:nvPr/>
        </p:nvSpPr>
        <p:spPr>
          <a:xfrm>
            <a:off x="0" y="0"/>
            <a:ext cx="12192000" cy="6858000"/>
          </a:xfrm>
          <a:prstGeom prst="rect">
            <a:avLst/>
          </a:prstGeom>
          <a:solidFill>
            <a:srgbClr val="105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직사각형 14">
            <a:extLst>
              <a:ext uri="{FF2B5EF4-FFF2-40B4-BE49-F238E27FC236}">
                <a16:creationId xmlns:a16="http://schemas.microsoft.com/office/drawing/2014/main" id="{833DE7FC-7C55-58CC-FE71-EF3C66F76DF8}"/>
              </a:ext>
            </a:extLst>
          </p:cNvPr>
          <p:cNvSpPr/>
          <p:nvPr/>
        </p:nvSpPr>
        <p:spPr>
          <a:xfrm>
            <a:off x="1524000" y="0"/>
            <a:ext cx="179512" cy="7647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Times New Roman" panose="02020603050405020304" pitchFamily="18" charset="0"/>
              <a:ea typeface="맑은 고딕" panose="020B0503020000020004" pitchFamily="34" charset="-127"/>
              <a:cs typeface="Times New Roman" panose="02020603050405020304" pitchFamily="18" charset="0"/>
            </a:endParaRPr>
          </a:p>
        </p:txBody>
      </p:sp>
      <p:sp>
        <p:nvSpPr>
          <p:cNvPr id="7" name="직사각형 25">
            <a:extLst>
              <a:ext uri="{FF2B5EF4-FFF2-40B4-BE49-F238E27FC236}">
                <a16:creationId xmlns:a16="http://schemas.microsoft.com/office/drawing/2014/main" id="{7587C21B-E5A7-9FE2-A7FA-726B540A0964}"/>
              </a:ext>
            </a:extLst>
          </p:cNvPr>
          <p:cNvSpPr/>
          <p:nvPr/>
        </p:nvSpPr>
        <p:spPr>
          <a:xfrm>
            <a:off x="1780692" y="614064"/>
            <a:ext cx="8280920" cy="477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34" charset="-127"/>
              <a:cs typeface="+mn-cs"/>
            </a:endParaRPr>
          </a:p>
        </p:txBody>
      </p:sp>
      <p:sp>
        <p:nvSpPr>
          <p:cNvPr id="8" name="TextBox 7">
            <a:extLst>
              <a:ext uri="{FF2B5EF4-FFF2-40B4-BE49-F238E27FC236}">
                <a16:creationId xmlns:a16="http://schemas.microsoft.com/office/drawing/2014/main" id="{F8B27717-2C36-C010-9A8D-B04E1E1932B7}"/>
              </a:ext>
            </a:extLst>
          </p:cNvPr>
          <p:cNvSpPr txBox="1"/>
          <p:nvPr/>
        </p:nvSpPr>
        <p:spPr>
          <a:xfrm>
            <a:off x="2805516" y="85469"/>
            <a:ext cx="6885091" cy="553998"/>
          </a:xfrm>
          <a:prstGeom prst="rect">
            <a:avLst/>
          </a:prstGeom>
          <a:noFill/>
        </p:spPr>
        <p:txBody>
          <a:bodyPr wrap="none" rtlCol="0">
            <a:spAutoFit/>
          </a:bodyPr>
          <a:lstStyle/>
          <a:p>
            <a:pPr algn="ctr"/>
            <a:r>
              <a:rPr lang="en-US" altLang="ko-KR" sz="3000" b="1" dirty="0">
                <a:solidFill>
                  <a:schemeClr val="bg1"/>
                </a:solidFill>
                <a:latin typeface="Cambria" panose="02040503050406030204" pitchFamily="18" charset="0"/>
                <a:ea typeface="Cambria" panose="02040503050406030204" pitchFamily="18" charset="0"/>
                <a:cs typeface="Segoe UI" panose="020B0502040204020203" pitchFamily="34" charset="0"/>
              </a:rPr>
              <a:t>Viet Nam’s Economic Strategic Targets</a:t>
            </a:r>
            <a:endParaRPr lang="ko-KR" altLang="en-US" sz="3000" b="1" dirty="0">
              <a:solidFill>
                <a:schemeClr val="bg1"/>
              </a:solidFill>
              <a:latin typeface="Cambria" panose="02040503050406030204" pitchFamily="18" charset="0"/>
              <a:ea typeface="Arial Unicode MS" panose="020B0604020202020204" pitchFamily="50" charset="-127"/>
              <a:cs typeface="Segoe UI" panose="020B0502040204020203" pitchFamily="34" charset="0"/>
            </a:endParaRPr>
          </a:p>
        </p:txBody>
      </p:sp>
      <p:grpSp>
        <p:nvGrpSpPr>
          <p:cNvPr id="9" name="그룹 19">
            <a:extLst>
              <a:ext uri="{FF2B5EF4-FFF2-40B4-BE49-F238E27FC236}">
                <a16:creationId xmlns:a16="http://schemas.microsoft.com/office/drawing/2014/main" id="{6CB6FA76-785F-1CA4-8755-22A2A0B0395C}"/>
              </a:ext>
            </a:extLst>
          </p:cNvPr>
          <p:cNvGrpSpPr/>
          <p:nvPr/>
        </p:nvGrpSpPr>
        <p:grpSpPr>
          <a:xfrm>
            <a:off x="860198" y="889487"/>
            <a:ext cx="10471604" cy="5430294"/>
            <a:chOff x="-352601" y="889448"/>
            <a:chExt cx="9638315" cy="2146596"/>
          </a:xfrm>
        </p:grpSpPr>
        <p:sp>
          <p:nvSpPr>
            <p:cNvPr id="10" name="직사각형 20">
              <a:extLst>
                <a:ext uri="{FF2B5EF4-FFF2-40B4-BE49-F238E27FC236}">
                  <a16:creationId xmlns:a16="http://schemas.microsoft.com/office/drawing/2014/main" id="{7931920E-B6C4-67E5-CB2C-A238ECE99D55}"/>
                </a:ext>
              </a:extLst>
            </p:cNvPr>
            <p:cNvSpPr/>
            <p:nvPr/>
          </p:nvSpPr>
          <p:spPr bwMode="auto">
            <a:xfrm>
              <a:off x="1808867" y="902204"/>
              <a:ext cx="7476847" cy="827822"/>
            </a:xfrm>
            <a:prstGeom prst="rect">
              <a:avLst/>
            </a:prstGeom>
            <a:solidFill>
              <a:schemeClr val="bg1"/>
            </a:solidFill>
            <a:ln>
              <a:noFill/>
              <a:headEnd type="none" w="med" len="med"/>
              <a:tailEnd type="none" w="med" len="med"/>
            </a:ln>
            <a:effectLst>
              <a:innerShdw blurRad="292100" dist="88900" dir="2700000">
                <a:srgbClr val="2C3E50">
                  <a:alpha val="50000"/>
                </a:srgbClr>
              </a:innerShdw>
            </a:effectLst>
          </p:spPr>
          <p:style>
            <a:lnRef idx="2">
              <a:schemeClr val="accent1"/>
            </a:lnRef>
            <a:fillRef idx="1">
              <a:schemeClr val="lt1"/>
            </a:fillRef>
            <a:effectRef idx="0">
              <a:schemeClr val="accent1"/>
            </a:effectRef>
            <a:fontRef idx="minor">
              <a:schemeClr val="dk1"/>
            </a:fontRef>
          </p:style>
          <p:txBody>
            <a:bodyPr tIns="90000" bIns="90000" anchor="ctr"/>
            <a:lstStyle/>
            <a:p>
              <a:pPr marL="266700" lvl="0" indent="-180975" algn="just">
                <a:buFont typeface="Wingdings" panose="05000000000000000000" pitchFamily="2" charset="2"/>
                <a:buChar char="§"/>
                <a:tabLst>
                  <a:tab pos="266700" algn="l"/>
                </a:tabLst>
                <a:defRPr/>
              </a:pPr>
              <a:r>
                <a:rPr lang="vi-VN" altLang="ko-KR" sz="2000" dirty="0">
                  <a:solidFill>
                    <a:prstClr val="black"/>
                  </a:solidFill>
                  <a:latin typeface="Times New Roman (Body)"/>
                  <a:ea typeface="Arial Unicode MS" panose="020B0604020202020204" pitchFamily="50" charset="-127"/>
                  <a:cs typeface="Times New Roman" panose="02020603050405020304" pitchFamily="18" charset="0"/>
                </a:rPr>
                <a:t>GDP growth ≥ 10%</a:t>
              </a:r>
              <a:r>
                <a:rPr lang="en-US" altLang="ko-KR" sz="2000" dirty="0">
                  <a:solidFill>
                    <a:prstClr val="black"/>
                  </a:solidFill>
                  <a:latin typeface="Times New Roman (Body)"/>
                  <a:ea typeface="Arial Unicode MS" panose="020B0604020202020204" pitchFamily="50" charset="-127"/>
                  <a:cs typeface="Times New Roman" panose="02020603050405020304" pitchFamily="18" charset="0"/>
                </a:rPr>
                <a:t> </a:t>
              </a:r>
            </a:p>
            <a:p>
              <a:pPr marL="266700" lvl="0" indent="-180975" algn="just">
                <a:buFont typeface="Wingdings" panose="05000000000000000000" pitchFamily="2" charset="2"/>
                <a:buChar char="§"/>
                <a:tabLst>
                  <a:tab pos="266700" algn="l"/>
                </a:tabLst>
                <a:defRPr/>
              </a:pPr>
              <a:r>
                <a:rPr lang="it-IT" altLang="ko-KR" sz="2000" dirty="0">
                  <a:solidFill>
                    <a:prstClr val="black"/>
                  </a:solidFill>
                  <a:latin typeface="Times New Roman (Body)"/>
                  <a:ea typeface="Arial Unicode MS" panose="020B0604020202020204" pitchFamily="50" charset="-127"/>
                  <a:cs typeface="Times New Roman" panose="02020603050405020304" pitchFamily="18" charset="0"/>
                </a:rPr>
                <a:t>GDP per capita 5,400 - 5,500 USD</a:t>
              </a:r>
            </a:p>
            <a:p>
              <a:pPr marL="266700" lvl="0" indent="-180975" algn="just">
                <a:buFont typeface="Wingdings" panose="05000000000000000000" pitchFamily="2" charset="2"/>
                <a:buChar char="§"/>
                <a:tabLst>
                  <a:tab pos="266700" algn="l"/>
                </a:tabLst>
                <a:defRPr/>
              </a:pPr>
              <a:r>
                <a:rPr lang="en-US" altLang="ko-KR" sz="2000" dirty="0">
                  <a:solidFill>
                    <a:prstClr val="black"/>
                  </a:solidFill>
                  <a:latin typeface="Times New Roman (Body)"/>
                  <a:ea typeface="Arial Unicode MS" panose="020B0604020202020204" pitchFamily="50" charset="-127"/>
                  <a:cs typeface="Times New Roman" panose="02020603050405020304" pitchFamily="18" charset="0"/>
                </a:rPr>
                <a:t>Process of manufacturing industry: Approximately 24.96% of GDP</a:t>
              </a:r>
            </a:p>
            <a:p>
              <a:pPr marL="266700" lvl="0" indent="-180975" algn="just">
                <a:buFont typeface="Wingdings" panose="05000000000000000000" pitchFamily="2" charset="2"/>
                <a:buChar char="§"/>
                <a:tabLst>
                  <a:tab pos="266700" algn="l"/>
                </a:tabLst>
                <a:defRPr/>
              </a:pPr>
              <a:r>
                <a:rPr lang="en-US" altLang="ko-KR" sz="2000" dirty="0">
                  <a:solidFill>
                    <a:prstClr val="black"/>
                  </a:solidFill>
                  <a:latin typeface="Times New Roman (Body)"/>
                  <a:ea typeface="Arial Unicode MS" panose="020B0604020202020204" pitchFamily="50" charset="-127"/>
                  <a:cs typeface="Times New Roman" panose="02020603050405020304" pitchFamily="18" charset="0"/>
                </a:rPr>
                <a:t>CPI (Inflation) increase rate: Approximately 4.5%</a:t>
              </a:r>
            </a:p>
            <a:p>
              <a:pPr marL="266700" lvl="0" indent="-180975" algn="just">
                <a:buFont typeface="Wingdings" panose="05000000000000000000" pitchFamily="2" charset="2"/>
                <a:buChar char="§"/>
                <a:tabLst>
                  <a:tab pos="266700" algn="l"/>
                </a:tabLst>
                <a:defRPr/>
              </a:pPr>
              <a:r>
                <a:rPr lang="en-US" altLang="ko-KR" sz="2000" dirty="0">
                  <a:solidFill>
                    <a:prstClr val="black"/>
                  </a:solidFill>
                  <a:latin typeface="Times New Roman (Body)"/>
                  <a:ea typeface="Arial Unicode MS" panose="020B0604020202020204" pitchFamily="50" charset="-127"/>
                  <a:cs typeface="Times New Roman" panose="02020603050405020304" pitchFamily="18" charset="0"/>
                </a:rPr>
                <a:t>Labor productivity increase rate: Approximately 8.5%</a:t>
              </a:r>
            </a:p>
          </p:txBody>
        </p:sp>
        <p:sp>
          <p:nvSpPr>
            <p:cNvPr id="11" name="직사각형 21">
              <a:extLst>
                <a:ext uri="{FF2B5EF4-FFF2-40B4-BE49-F238E27FC236}">
                  <a16:creationId xmlns:a16="http://schemas.microsoft.com/office/drawing/2014/main" id="{3892F263-8D21-5098-4605-E8AE861860BF}"/>
                </a:ext>
              </a:extLst>
            </p:cNvPr>
            <p:cNvSpPr/>
            <p:nvPr/>
          </p:nvSpPr>
          <p:spPr bwMode="auto">
            <a:xfrm>
              <a:off x="1808867" y="1779353"/>
              <a:ext cx="7461793" cy="1256691"/>
            </a:xfrm>
            <a:prstGeom prst="rect">
              <a:avLst/>
            </a:prstGeom>
            <a:solidFill>
              <a:schemeClr val="bg1"/>
            </a:solidFill>
            <a:ln>
              <a:noFill/>
              <a:headEnd type="none" w="med" len="med"/>
              <a:tailEnd type="none" w="med" len="med"/>
            </a:ln>
            <a:effectLst>
              <a:innerShdw blurRad="292100" dist="88900" dir="2700000">
                <a:srgbClr val="2C3E50">
                  <a:alpha val="50000"/>
                </a:srgbClr>
              </a:innerShdw>
            </a:effectLst>
          </p:spPr>
          <p:style>
            <a:lnRef idx="2">
              <a:schemeClr val="accent1"/>
            </a:lnRef>
            <a:fillRef idx="1">
              <a:schemeClr val="lt1"/>
            </a:fillRef>
            <a:effectRef idx="0">
              <a:schemeClr val="accent1"/>
            </a:effectRef>
            <a:fontRef idx="minor">
              <a:schemeClr val="dk1"/>
            </a:fontRef>
          </p:style>
          <p:txBody>
            <a:bodyPr lIns="0" tIns="90000" rIns="0" bIns="90000" anchor="t"/>
            <a:lstStyle/>
            <a:p>
              <a:pPr marL="361950" lvl="0" indent="-180975">
                <a:lnSpc>
                  <a:spcPct val="150000"/>
                </a:lnSpc>
                <a:buFont typeface="Wingdings" panose="05000000000000000000" pitchFamily="2" charset="2"/>
                <a:buChar char="§"/>
                <a:tabLst>
                  <a:tab pos="361950" algn="l"/>
                </a:tabLst>
                <a:defRPr/>
              </a:pPr>
              <a:r>
                <a:rPr lang="en-US" altLang="ko-KR" sz="1600" dirty="0">
                  <a:solidFill>
                    <a:prstClr val="black"/>
                  </a:solidFill>
                  <a:latin typeface="Times New Roman (Body)"/>
                  <a:ea typeface="Arial Unicode MS" panose="020B0604020202020204" pitchFamily="50" charset="-127"/>
                  <a:cs typeface="Times New Roman" panose="02020603050405020304" pitchFamily="18" charset="0"/>
                </a:rPr>
                <a:t>Average GDP growth: Reaching 10% or more per year (Double-digit growth target)</a:t>
              </a:r>
            </a:p>
            <a:p>
              <a:pPr marL="361950" lvl="0" indent="-180975">
                <a:lnSpc>
                  <a:spcPct val="150000"/>
                </a:lnSpc>
                <a:buFont typeface="Wingdings" panose="05000000000000000000" pitchFamily="2" charset="2"/>
                <a:buChar char="§"/>
                <a:tabLst>
                  <a:tab pos="361950" algn="l"/>
                </a:tabLst>
                <a:defRPr/>
              </a:pPr>
              <a:r>
                <a:rPr lang="en-US" altLang="ko-KR" sz="1600" dirty="0">
                  <a:solidFill>
                    <a:prstClr val="black"/>
                  </a:solidFill>
                  <a:latin typeface="Times New Roman (Body)"/>
                  <a:ea typeface="Arial Unicode MS" panose="020B0604020202020204" pitchFamily="50" charset="-127"/>
                  <a:cs typeface="Times New Roman" panose="02020603050405020304" pitchFamily="18" charset="0"/>
                </a:rPr>
                <a:t>GDP per capita: Approximately US$8,500 by 2030</a:t>
              </a:r>
            </a:p>
            <a:p>
              <a:pPr marL="361950" lvl="0" indent="-180975">
                <a:lnSpc>
                  <a:spcPct val="150000"/>
                </a:lnSpc>
                <a:buFont typeface="Wingdings" panose="05000000000000000000" pitchFamily="2" charset="2"/>
                <a:buChar char="§"/>
                <a:tabLst>
                  <a:tab pos="361950" algn="l"/>
                </a:tabLst>
                <a:defRPr/>
              </a:pPr>
              <a:r>
                <a:rPr lang="en-US" altLang="ko-KR" sz="1600" dirty="0">
                  <a:solidFill>
                    <a:prstClr val="black"/>
                  </a:solidFill>
                  <a:latin typeface="Times New Roman (Body)"/>
                  <a:ea typeface="Arial Unicode MS" panose="020B0604020202020204" pitchFamily="50" charset="-127"/>
                  <a:cs typeface="Times New Roman" panose="02020603050405020304" pitchFamily="18" charset="0"/>
                </a:rPr>
                <a:t>Striving to place Viet Nam among the top 30 largest economies in the world by GDP size.</a:t>
              </a:r>
            </a:p>
            <a:p>
              <a:pPr marL="361950" lvl="0" indent="-180975">
                <a:lnSpc>
                  <a:spcPct val="150000"/>
                </a:lnSpc>
                <a:buFont typeface="Wingdings" panose="05000000000000000000" pitchFamily="2" charset="2"/>
                <a:buChar char="§"/>
                <a:tabLst>
                  <a:tab pos="361950" algn="l"/>
                </a:tabLst>
                <a:defRPr/>
              </a:pPr>
              <a:r>
                <a:rPr lang="en-US" altLang="ko-KR" sz="1600" dirty="0">
                  <a:solidFill>
                    <a:prstClr val="black"/>
                  </a:solidFill>
                  <a:latin typeface="Times New Roman (Body)"/>
                  <a:ea typeface="Arial Unicode MS" panose="020B0604020202020204" pitchFamily="50" charset="-127"/>
                  <a:cs typeface="Times New Roman" panose="02020603050405020304" pitchFamily="18" charset="0"/>
                </a:rPr>
                <a:t>Manufacturing industry share: Approximately 28% of GDP.</a:t>
              </a:r>
            </a:p>
            <a:p>
              <a:pPr marL="361950" lvl="0" indent="-180975">
                <a:lnSpc>
                  <a:spcPct val="150000"/>
                </a:lnSpc>
                <a:buFont typeface="Wingdings" panose="05000000000000000000" pitchFamily="2" charset="2"/>
                <a:buChar char="§"/>
                <a:tabLst>
                  <a:tab pos="361950" algn="l"/>
                </a:tabLst>
                <a:defRPr/>
              </a:pPr>
              <a:r>
                <a:rPr lang="en-US" altLang="ko-KR" sz="1600" dirty="0">
                  <a:solidFill>
                    <a:prstClr val="black"/>
                  </a:solidFill>
                  <a:latin typeface="Times New Roman (Body)"/>
                  <a:ea typeface="Arial Unicode MS" panose="020B0604020202020204" pitchFamily="50" charset="-127"/>
                  <a:cs typeface="Times New Roman" panose="02020603050405020304" pitchFamily="18" charset="0"/>
                </a:rPr>
                <a:t>Digital economy: Approximately 30% of GDP.</a:t>
              </a:r>
            </a:p>
            <a:p>
              <a:pPr marL="361950" lvl="0" indent="-180975">
                <a:lnSpc>
                  <a:spcPct val="150000"/>
                </a:lnSpc>
                <a:buFont typeface="Wingdings" panose="05000000000000000000" pitchFamily="2" charset="2"/>
                <a:buChar char="§"/>
                <a:tabLst>
                  <a:tab pos="361950" algn="l"/>
                </a:tabLst>
                <a:defRPr/>
              </a:pPr>
              <a:r>
                <a:rPr lang="en-US" altLang="ko-KR" sz="1600" dirty="0">
                  <a:solidFill>
                    <a:prstClr val="black"/>
                  </a:solidFill>
                  <a:latin typeface="Times New Roman (Body)"/>
                  <a:ea typeface="Arial Unicode MS" panose="020B0604020202020204" pitchFamily="50" charset="-127"/>
                  <a:cs typeface="Times New Roman" panose="02020603050405020304" pitchFamily="18" charset="0"/>
                </a:rPr>
                <a:t>Contribution of total factor productivity (TFP) to growth: Over 55%.</a:t>
              </a:r>
            </a:p>
            <a:p>
              <a:pPr marL="361950" lvl="0" indent="-180975">
                <a:lnSpc>
                  <a:spcPct val="150000"/>
                </a:lnSpc>
                <a:buFont typeface="Wingdings" panose="05000000000000000000" pitchFamily="2" charset="2"/>
                <a:buChar char="§"/>
                <a:tabLst>
                  <a:tab pos="361950" algn="l"/>
                </a:tabLst>
                <a:defRPr/>
              </a:pPr>
              <a:r>
                <a:rPr lang="en-US" altLang="ko-KR" sz="1600" dirty="0">
                  <a:solidFill>
                    <a:prstClr val="black"/>
                  </a:solidFill>
                  <a:latin typeface="Times New Roman (Body)"/>
                  <a:ea typeface="Arial Unicode MS" panose="020B0604020202020204" pitchFamily="50" charset="-127"/>
                  <a:cs typeface="Times New Roman" panose="02020603050405020304" pitchFamily="18" charset="0"/>
                </a:rPr>
                <a:t>Investment: Total social investment capital over the next 5 years will reach approximately 40% of GDP.</a:t>
              </a:r>
              <a:endParaRPr kumimoji="0" lang="ko-KR" altLang="en-US" sz="1600" b="0" i="0" u="none" strike="noStrike" kern="1200" cap="none" spc="0" normalizeH="0" baseline="0" noProof="0" dirty="0">
                <a:ln>
                  <a:noFill/>
                </a:ln>
                <a:solidFill>
                  <a:prstClr val="black"/>
                </a:solidFill>
                <a:effectLst/>
                <a:uLnTx/>
                <a:uFillTx/>
                <a:latin typeface="Times New Roman (Body)"/>
                <a:ea typeface="Arial Unicode MS" panose="020B0604020202020204" pitchFamily="50" charset="-127"/>
                <a:cs typeface="Times New Roman" panose="02020603050405020304" pitchFamily="18" charset="0"/>
              </a:endParaRPr>
            </a:p>
          </p:txBody>
        </p:sp>
        <p:sp>
          <p:nvSpPr>
            <p:cNvPr id="12" name="순서도: 대체 처리 22">
              <a:extLst>
                <a:ext uri="{FF2B5EF4-FFF2-40B4-BE49-F238E27FC236}">
                  <a16:creationId xmlns:a16="http://schemas.microsoft.com/office/drawing/2014/main" id="{67AD2023-42F2-61F1-8473-049D965FB39A}"/>
                </a:ext>
              </a:extLst>
            </p:cNvPr>
            <p:cNvSpPr/>
            <p:nvPr/>
          </p:nvSpPr>
          <p:spPr bwMode="auto">
            <a:xfrm>
              <a:off x="-352601" y="889448"/>
              <a:ext cx="2094878" cy="840577"/>
            </a:xfrm>
            <a:prstGeom prst="flowChartAlternateProcess">
              <a:avLst/>
            </a:prstGeom>
            <a:solidFill>
              <a:srgbClr val="FFC300"/>
            </a:solidFill>
            <a:ln w="44450" cap="flat" cmpd="thickThin" algn="ctr">
              <a:noFill/>
              <a:prstDash val="solid"/>
            </a:ln>
            <a:effectLst>
              <a:outerShdw blurRad="40000" dist="23000" dir="5400000" rotWithShape="0">
                <a:srgbClr val="000000">
                  <a:alpha val="35000"/>
                </a:srgbClr>
              </a:outerShdw>
            </a:effectLst>
          </p:spPr>
          <p:txBody>
            <a:bodyPr vert="horz" lIns="91440" tIns="45720" rIns="91440" bIns="45720" rtlCol="0" anchor="ctr">
              <a:noAutofit/>
            </a:bodyPr>
            <a:lstStyle/>
            <a:p>
              <a:pPr algn="ctr"/>
              <a:r>
                <a:rPr lang="en-US" sz="4000" b="1" dirty="0">
                  <a:latin typeface="Times New Roman" panose="02020603050405020304" pitchFamily="18" charset="0"/>
                  <a:cs typeface="Times New Roman" panose="02020603050405020304" pitchFamily="18" charset="0"/>
                </a:rPr>
                <a:t>2026</a:t>
              </a:r>
              <a:endParaRPr lang="ko-KR" altLang="en-US" sz="1400" b="1" dirty="0">
                <a:latin typeface="Times New Roman" panose="02020603050405020304" pitchFamily="18" charset="0"/>
                <a:ea typeface="Arial Unicode MS" panose="020B0604020202020204" pitchFamily="50" charset="-127"/>
                <a:cs typeface="Times New Roman" panose="02020603050405020304" pitchFamily="18" charset="0"/>
              </a:endParaRPr>
            </a:p>
          </p:txBody>
        </p:sp>
        <p:sp>
          <p:nvSpPr>
            <p:cNvPr id="13" name="순서도: 대체 처리 23">
              <a:extLst>
                <a:ext uri="{FF2B5EF4-FFF2-40B4-BE49-F238E27FC236}">
                  <a16:creationId xmlns:a16="http://schemas.microsoft.com/office/drawing/2014/main" id="{B3C9A18C-E930-85D5-7A3F-96AC9A083400}"/>
                </a:ext>
              </a:extLst>
            </p:cNvPr>
            <p:cNvSpPr/>
            <p:nvPr/>
          </p:nvSpPr>
          <p:spPr bwMode="auto">
            <a:xfrm>
              <a:off x="-337546" y="1779352"/>
              <a:ext cx="2094878" cy="1256690"/>
            </a:xfrm>
            <a:prstGeom prst="flowChartAlternateProcess">
              <a:avLst/>
            </a:prstGeom>
            <a:solidFill>
              <a:srgbClr val="FFC300"/>
            </a:solidFill>
            <a:ln w="44450" cap="flat" cmpd="thickThin" algn="ctr">
              <a:noFill/>
              <a:prstDash val="solid"/>
            </a:ln>
            <a:effectLst>
              <a:outerShdw blurRad="40000" dist="23000" dir="5400000" rotWithShape="0">
                <a:srgbClr val="000000">
                  <a:alpha val="35000"/>
                </a:srgbClr>
              </a:outerShdw>
            </a:effectLst>
          </p:spPr>
          <p:txBody>
            <a:bodyPr vert="horz" lIns="0" tIns="45720" rIns="0" bIns="45720" rtlCol="0" anchor="ctr">
              <a:normAutofit/>
            </a:bodyPr>
            <a:lstStyle/>
            <a:p>
              <a:pPr algn="ctr">
                <a:defRPr/>
              </a:pPr>
              <a:r>
                <a:rPr lang="en-US" altLang="ko-KR" sz="3200" b="1" dirty="0">
                  <a:latin typeface="Times New Roman (Body)"/>
                  <a:ea typeface="Arial Unicode MS" panose="020B0604020202020204" pitchFamily="50" charset="-127"/>
                  <a:cs typeface="Times New Roman" panose="02020603050405020304" pitchFamily="18" charset="0"/>
                </a:rPr>
                <a:t>2026 - 2030</a:t>
              </a:r>
            </a:p>
          </p:txBody>
        </p:sp>
      </p:grpSp>
    </p:spTree>
    <p:extLst>
      <p:ext uri="{BB962C8B-B14F-4D97-AF65-F5344CB8AC3E}">
        <p14:creationId xmlns:p14="http://schemas.microsoft.com/office/powerpoint/2010/main" val="2764882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63E9D9-EAF7-380F-99DC-E1F3D04D37B2}"/>
              </a:ext>
            </a:extLst>
          </p:cNvPr>
          <p:cNvGrpSpPr/>
          <p:nvPr/>
        </p:nvGrpSpPr>
        <p:grpSpPr>
          <a:xfrm>
            <a:off x="274320" y="0"/>
            <a:ext cx="11917680" cy="6858000"/>
            <a:chOff x="274320" y="0"/>
            <a:chExt cx="11917680" cy="6858000"/>
          </a:xfrm>
        </p:grpSpPr>
        <p:sp>
          <p:nvSpPr>
            <p:cNvPr id="3" name="Rectangle 2">
              <a:extLst>
                <a:ext uri="{FF2B5EF4-FFF2-40B4-BE49-F238E27FC236}">
                  <a16:creationId xmlns:a16="http://schemas.microsoft.com/office/drawing/2014/main" id="{CE16B414-4AE8-813F-E073-F8A9271DA8FF}"/>
                </a:ext>
              </a:extLst>
            </p:cNvPr>
            <p:cNvSpPr/>
            <p:nvPr/>
          </p:nvSpPr>
          <p:spPr>
            <a:xfrm>
              <a:off x="274320" y="213360"/>
              <a:ext cx="11643360" cy="6431280"/>
            </a:xfrm>
            <a:prstGeom prst="rect">
              <a:avLst/>
            </a:prstGeom>
            <a:ln>
              <a:solidFill>
                <a:srgbClr val="105BAB"/>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20305D1C-652D-C4B3-F3E5-62FFA0533366}"/>
                </a:ext>
              </a:extLst>
            </p:cNvPr>
            <p:cNvSpPr/>
            <p:nvPr/>
          </p:nvSpPr>
          <p:spPr>
            <a:xfrm>
              <a:off x="6507480" y="0"/>
              <a:ext cx="5684520" cy="6858000"/>
            </a:xfrm>
            <a:prstGeom prst="rect">
              <a:avLst/>
            </a:prstGeom>
            <a:solidFill>
              <a:srgbClr val="A70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76B9C42-A600-3F7D-9575-4F85C4463E08}"/>
                </a:ext>
              </a:extLst>
            </p:cNvPr>
            <p:cNvSpPr/>
            <p:nvPr/>
          </p:nvSpPr>
          <p:spPr>
            <a:xfrm>
              <a:off x="611981" y="685800"/>
              <a:ext cx="10968038" cy="5486400"/>
            </a:xfrm>
            <a:prstGeom prst="rect">
              <a:avLst/>
            </a:prstGeom>
            <a:solidFill>
              <a:srgbClr val="105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타원 3">
            <a:extLst>
              <a:ext uri="{FF2B5EF4-FFF2-40B4-BE49-F238E27FC236}">
                <a16:creationId xmlns:a16="http://schemas.microsoft.com/office/drawing/2014/main" id="{0E302B6B-4B54-C48A-7A32-DB1C6730A212}"/>
              </a:ext>
            </a:extLst>
          </p:cNvPr>
          <p:cNvSpPr/>
          <p:nvPr/>
        </p:nvSpPr>
        <p:spPr>
          <a:xfrm>
            <a:off x="1653476" y="1556792"/>
            <a:ext cx="3744416" cy="3744416"/>
          </a:xfrm>
          <a:prstGeom prst="ellipse">
            <a:avLst/>
          </a:prstGeom>
          <a:noFill/>
          <a:ln w="38100">
            <a:solidFill>
              <a:srgbClr val="ECF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endParaRPr>
          </a:p>
        </p:txBody>
      </p:sp>
      <p:sp>
        <p:nvSpPr>
          <p:cNvPr id="22" name="TextBox 21">
            <a:extLst>
              <a:ext uri="{FF2B5EF4-FFF2-40B4-BE49-F238E27FC236}">
                <a16:creationId xmlns:a16="http://schemas.microsoft.com/office/drawing/2014/main" id="{596C85A6-9A64-DC5B-387A-307A334A865C}"/>
              </a:ext>
            </a:extLst>
          </p:cNvPr>
          <p:cNvSpPr txBox="1"/>
          <p:nvPr/>
        </p:nvSpPr>
        <p:spPr>
          <a:xfrm>
            <a:off x="3150422" y="1772817"/>
            <a:ext cx="750526" cy="2554545"/>
          </a:xfrm>
          <a:prstGeom prst="rect">
            <a:avLst/>
          </a:prstGeom>
          <a:noFill/>
        </p:spPr>
        <p:txBody>
          <a:bodyPr wrap="none" rtlCol="0">
            <a:spAutoFit/>
          </a:bodyPr>
          <a:lstStyle/>
          <a:p>
            <a:pPr algn="ctr" latinLnBrk="1"/>
            <a:r>
              <a:rPr lang="en-US" altLang="ko-KR" sz="8000">
                <a:solidFill>
                  <a:srgbClr val="ECF0F1"/>
                </a:solidFill>
                <a:latin typeface="HY헤드라인M" panose="02030600000101010101" pitchFamily="18" charset="-127"/>
                <a:ea typeface="HY헤드라인M" panose="02030600000101010101" pitchFamily="18" charset="-127"/>
              </a:rPr>
              <a:t>2</a:t>
            </a:r>
          </a:p>
          <a:p>
            <a:pPr algn="ctr" latinLnBrk="1"/>
            <a:endParaRPr lang="ko-KR" altLang="en-US" sz="8000">
              <a:solidFill>
                <a:srgbClr val="ECF0F1"/>
              </a:solidFill>
              <a:latin typeface="HY헤드라인M" panose="02030600000101010101" pitchFamily="18" charset="-127"/>
              <a:ea typeface="HY헤드라인M" panose="02030600000101010101" pitchFamily="18" charset="-127"/>
            </a:endParaRPr>
          </a:p>
        </p:txBody>
      </p:sp>
      <p:sp>
        <p:nvSpPr>
          <p:cNvPr id="23" name="TextBox 22">
            <a:extLst>
              <a:ext uri="{FF2B5EF4-FFF2-40B4-BE49-F238E27FC236}">
                <a16:creationId xmlns:a16="http://schemas.microsoft.com/office/drawing/2014/main" id="{CEA0A991-6507-1BBD-6699-FB1B03D2FA4D}"/>
              </a:ext>
            </a:extLst>
          </p:cNvPr>
          <p:cNvSpPr txBox="1"/>
          <p:nvPr/>
        </p:nvSpPr>
        <p:spPr>
          <a:xfrm>
            <a:off x="1735452" y="3212976"/>
            <a:ext cx="3662440" cy="1569660"/>
          </a:xfrm>
          <a:prstGeom prst="rect">
            <a:avLst/>
          </a:prstGeom>
          <a:noFill/>
        </p:spPr>
        <p:txBody>
          <a:bodyPr wrap="square" rtlCol="0">
            <a:spAutoFit/>
          </a:bodyPr>
          <a:lstStyle/>
          <a:p>
            <a:pPr algn="ctr" latinLnBrk="1"/>
            <a:r>
              <a:rPr lang="en-US" altLang="ko-KR" sz="3200" b="1" dirty="0">
                <a:solidFill>
                  <a:srgbClr val="ECF0F1"/>
                </a:solidFill>
                <a:latin typeface="Cambria" panose="02040503050406030204" pitchFamily="18" charset="0"/>
                <a:ea typeface="Cambria" panose="02040503050406030204" pitchFamily="18" charset="0"/>
                <a:cs typeface="Times New Roman" panose="02020603050405020304" pitchFamily="18" charset="0"/>
              </a:rPr>
              <a:t>Attracting foreign investment in </a:t>
            </a:r>
          </a:p>
          <a:p>
            <a:pPr algn="ctr" latinLnBrk="1"/>
            <a:r>
              <a:rPr lang="en-US" altLang="ko-KR" sz="3200" b="1" dirty="0">
                <a:solidFill>
                  <a:srgbClr val="ECF0F1"/>
                </a:solidFill>
                <a:latin typeface="Cambria" panose="02040503050406030204" pitchFamily="18" charset="0"/>
                <a:ea typeface="Cambria" panose="02040503050406030204" pitchFamily="18" charset="0"/>
                <a:cs typeface="Times New Roman" panose="02020603050405020304" pitchFamily="18" charset="0"/>
              </a:rPr>
              <a:t>Viet Nam</a:t>
            </a:r>
          </a:p>
        </p:txBody>
      </p:sp>
      <p:cxnSp>
        <p:nvCxnSpPr>
          <p:cNvPr id="24" name="직선 연결선 6">
            <a:extLst>
              <a:ext uri="{FF2B5EF4-FFF2-40B4-BE49-F238E27FC236}">
                <a16:creationId xmlns:a16="http://schemas.microsoft.com/office/drawing/2014/main" id="{EC3CBFF6-F6CF-C463-01E2-BAFEE2CDFA52}"/>
              </a:ext>
            </a:extLst>
          </p:cNvPr>
          <p:cNvCxnSpPr/>
          <p:nvPr/>
        </p:nvCxnSpPr>
        <p:spPr>
          <a:xfrm>
            <a:off x="2193536" y="3212976"/>
            <a:ext cx="2664296" cy="0"/>
          </a:xfrm>
          <a:prstGeom prst="line">
            <a:avLst/>
          </a:prstGeom>
          <a:ln w="34925">
            <a:solidFill>
              <a:srgbClr val="ECF0F1"/>
            </a:solidFill>
          </a:ln>
        </p:spPr>
        <p:style>
          <a:lnRef idx="1">
            <a:schemeClr val="accent1"/>
          </a:lnRef>
          <a:fillRef idx="0">
            <a:schemeClr val="accent1"/>
          </a:fillRef>
          <a:effectRef idx="0">
            <a:schemeClr val="accent1"/>
          </a:effectRef>
          <a:fontRef idx="minor">
            <a:schemeClr val="tx1"/>
          </a:fontRef>
        </p:style>
      </p:cxnSp>
      <p:pic>
        <p:nvPicPr>
          <p:cNvPr id="25" name="Picture 4" descr="Không có mô tả ảnh.">
            <a:extLst>
              <a:ext uri="{FF2B5EF4-FFF2-40B4-BE49-F238E27FC236}">
                <a16:creationId xmlns:a16="http://schemas.microsoft.com/office/drawing/2014/main" id="{8A4AA1D3-04DF-5E63-D306-0068BACA2C7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206241" y="0"/>
            <a:ext cx="4087150" cy="5402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305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4615" y="4009996"/>
            <a:ext cx="2200413" cy="2650567"/>
            <a:chOff x="0" y="0"/>
            <a:chExt cx="1599552" cy="3668192"/>
          </a:xfrm>
          <a:solidFill>
            <a:schemeClr val="accent4">
              <a:lumMod val="20000"/>
              <a:lumOff val="80000"/>
            </a:schemeClr>
          </a:solidFill>
        </p:grpSpPr>
        <p:sp>
          <p:nvSpPr>
            <p:cNvPr id="3" name="Freeform 3"/>
            <p:cNvSpPr/>
            <p:nvPr/>
          </p:nvSpPr>
          <p:spPr>
            <a:xfrm>
              <a:off x="63500" y="63500"/>
              <a:ext cx="1472565" cy="224536"/>
            </a:xfrm>
            <a:custGeom>
              <a:avLst/>
              <a:gdLst/>
              <a:ahLst/>
              <a:cxnLst/>
              <a:rect l="l" t="t" r="r" b="b"/>
              <a:pathLst>
                <a:path w="1472565" h="224536">
                  <a:moveTo>
                    <a:pt x="1444625" y="224409"/>
                  </a:moveTo>
                  <a:lnTo>
                    <a:pt x="27940" y="224409"/>
                  </a:lnTo>
                  <a:cubicBezTo>
                    <a:pt x="12573" y="224409"/>
                    <a:pt x="0" y="211963"/>
                    <a:pt x="0" y="196469"/>
                  </a:cubicBezTo>
                  <a:lnTo>
                    <a:pt x="0" y="27940"/>
                  </a:lnTo>
                  <a:cubicBezTo>
                    <a:pt x="0" y="12446"/>
                    <a:pt x="12446" y="0"/>
                    <a:pt x="27940" y="0"/>
                  </a:cubicBezTo>
                  <a:lnTo>
                    <a:pt x="1444625" y="0"/>
                  </a:lnTo>
                  <a:cubicBezTo>
                    <a:pt x="1459992" y="0"/>
                    <a:pt x="1472565" y="12446"/>
                    <a:pt x="1472565" y="27940"/>
                  </a:cubicBezTo>
                  <a:lnTo>
                    <a:pt x="1472565" y="196596"/>
                  </a:lnTo>
                  <a:cubicBezTo>
                    <a:pt x="1472565" y="211963"/>
                    <a:pt x="1460119" y="224536"/>
                    <a:pt x="1444625" y="224536"/>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4" name="Freeform 4"/>
            <p:cNvSpPr/>
            <p:nvPr/>
          </p:nvSpPr>
          <p:spPr>
            <a:xfrm>
              <a:off x="147828" y="332867"/>
              <a:ext cx="1303782" cy="161671"/>
            </a:xfrm>
            <a:custGeom>
              <a:avLst/>
              <a:gdLst/>
              <a:ahLst/>
              <a:cxnLst/>
              <a:rect l="l" t="t" r="r" b="b"/>
              <a:pathLst>
                <a:path w="1303782" h="161671">
                  <a:moveTo>
                    <a:pt x="1302766" y="4572"/>
                  </a:moveTo>
                  <a:lnTo>
                    <a:pt x="1220724" y="160020"/>
                  </a:lnTo>
                  <a:cubicBezTo>
                    <a:pt x="1220216" y="161036"/>
                    <a:pt x="1219073" y="161671"/>
                    <a:pt x="1217930" y="161671"/>
                  </a:cubicBezTo>
                  <a:lnTo>
                    <a:pt x="85852" y="161671"/>
                  </a:lnTo>
                  <a:cubicBezTo>
                    <a:pt x="84709" y="161671"/>
                    <a:pt x="83693" y="161036"/>
                    <a:pt x="83058" y="160020"/>
                  </a:cubicBezTo>
                  <a:lnTo>
                    <a:pt x="1143" y="4572"/>
                  </a:lnTo>
                  <a:cubicBezTo>
                    <a:pt x="0" y="2540"/>
                    <a:pt x="1524" y="0"/>
                    <a:pt x="3937" y="0"/>
                  </a:cubicBezTo>
                  <a:lnTo>
                    <a:pt x="1299972" y="0"/>
                  </a:lnTo>
                  <a:cubicBezTo>
                    <a:pt x="1302385" y="0"/>
                    <a:pt x="1303782" y="2540"/>
                    <a:pt x="1302766" y="4572"/>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5" name="Freeform 5"/>
            <p:cNvSpPr/>
            <p:nvPr/>
          </p:nvSpPr>
          <p:spPr>
            <a:xfrm>
              <a:off x="63500" y="3380232"/>
              <a:ext cx="1472565" cy="224537"/>
            </a:xfrm>
            <a:custGeom>
              <a:avLst/>
              <a:gdLst/>
              <a:ahLst/>
              <a:cxnLst/>
              <a:rect l="l" t="t" r="r" b="b"/>
              <a:pathLst>
                <a:path w="1472565" h="224537">
                  <a:moveTo>
                    <a:pt x="1444625" y="0"/>
                  </a:moveTo>
                  <a:lnTo>
                    <a:pt x="27940" y="0"/>
                  </a:lnTo>
                  <a:cubicBezTo>
                    <a:pt x="12573" y="0"/>
                    <a:pt x="0" y="12446"/>
                    <a:pt x="0" y="27940"/>
                  </a:cubicBezTo>
                  <a:lnTo>
                    <a:pt x="0" y="196596"/>
                  </a:lnTo>
                  <a:cubicBezTo>
                    <a:pt x="0" y="211963"/>
                    <a:pt x="12446" y="224536"/>
                    <a:pt x="27940" y="224536"/>
                  </a:cubicBezTo>
                  <a:lnTo>
                    <a:pt x="1444625" y="224536"/>
                  </a:lnTo>
                  <a:cubicBezTo>
                    <a:pt x="1459992" y="224536"/>
                    <a:pt x="1472565" y="212090"/>
                    <a:pt x="1472565" y="196596"/>
                  </a:cubicBezTo>
                  <a:lnTo>
                    <a:pt x="1472565" y="27940"/>
                  </a:lnTo>
                  <a:cubicBezTo>
                    <a:pt x="1472565" y="12573"/>
                    <a:pt x="1460119" y="0"/>
                    <a:pt x="1444625" y="0"/>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6" name="Freeform 6"/>
            <p:cNvSpPr/>
            <p:nvPr/>
          </p:nvSpPr>
          <p:spPr>
            <a:xfrm>
              <a:off x="147701" y="3173603"/>
              <a:ext cx="1303909" cy="161671"/>
            </a:xfrm>
            <a:custGeom>
              <a:avLst/>
              <a:gdLst/>
              <a:ahLst/>
              <a:cxnLst/>
              <a:rect l="l" t="t" r="r" b="b"/>
              <a:pathLst>
                <a:path w="1303909" h="161671">
                  <a:moveTo>
                    <a:pt x="1302893" y="157099"/>
                  </a:moveTo>
                  <a:lnTo>
                    <a:pt x="1220851" y="1651"/>
                  </a:lnTo>
                  <a:cubicBezTo>
                    <a:pt x="1220343" y="635"/>
                    <a:pt x="1219200" y="0"/>
                    <a:pt x="1218057" y="0"/>
                  </a:cubicBezTo>
                  <a:lnTo>
                    <a:pt x="85979" y="0"/>
                  </a:lnTo>
                  <a:cubicBezTo>
                    <a:pt x="84836" y="0"/>
                    <a:pt x="83820" y="635"/>
                    <a:pt x="83185" y="1651"/>
                  </a:cubicBezTo>
                  <a:lnTo>
                    <a:pt x="1143" y="157099"/>
                  </a:lnTo>
                  <a:cubicBezTo>
                    <a:pt x="0" y="159131"/>
                    <a:pt x="1524" y="161671"/>
                    <a:pt x="3937" y="161671"/>
                  </a:cubicBezTo>
                  <a:lnTo>
                    <a:pt x="1300099" y="161671"/>
                  </a:lnTo>
                  <a:cubicBezTo>
                    <a:pt x="1302512" y="161671"/>
                    <a:pt x="1303909" y="159131"/>
                    <a:pt x="1302893" y="157099"/>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7" name="Freeform 7"/>
            <p:cNvSpPr/>
            <p:nvPr/>
          </p:nvSpPr>
          <p:spPr>
            <a:xfrm>
              <a:off x="328422" y="541147"/>
              <a:ext cx="942848" cy="2585974"/>
            </a:xfrm>
            <a:custGeom>
              <a:avLst/>
              <a:gdLst/>
              <a:ahLst/>
              <a:cxnLst/>
              <a:rect l="l" t="t" r="r" b="b"/>
              <a:pathLst>
                <a:path w="942848" h="2585974">
                  <a:moveTo>
                    <a:pt x="942721" y="2585974"/>
                  </a:moveTo>
                  <a:lnTo>
                    <a:pt x="0" y="2585974"/>
                  </a:lnTo>
                  <a:lnTo>
                    <a:pt x="0" y="0"/>
                  </a:lnTo>
                  <a:lnTo>
                    <a:pt x="942848" y="0"/>
                  </a:lnTo>
                  <a:lnTo>
                    <a:pt x="942848" y="2585974"/>
                  </a:ln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sp>
        <p:nvSpPr>
          <p:cNvPr id="20" name="Freeform 20"/>
          <p:cNvSpPr/>
          <p:nvPr/>
        </p:nvSpPr>
        <p:spPr>
          <a:xfrm>
            <a:off x="166078" y="58325"/>
            <a:ext cx="9171375" cy="3786975"/>
          </a:xfrm>
          <a:custGeom>
            <a:avLst/>
            <a:gdLst/>
            <a:ahLst/>
            <a:cxnLst/>
            <a:rect l="l" t="t" r="r" b="b"/>
            <a:pathLst>
              <a:path w="13757062" h="5680462">
                <a:moveTo>
                  <a:pt x="0" y="0"/>
                </a:moveTo>
                <a:lnTo>
                  <a:pt x="13757062" y="0"/>
                </a:lnTo>
                <a:lnTo>
                  <a:pt x="13757062" y="5680462"/>
                </a:lnTo>
                <a:lnTo>
                  <a:pt x="0" y="568046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29" name="Freeform 29"/>
          <p:cNvSpPr/>
          <p:nvPr/>
        </p:nvSpPr>
        <p:spPr>
          <a:xfrm>
            <a:off x="9488932" y="1370640"/>
            <a:ext cx="2484945" cy="4255460"/>
          </a:xfrm>
          <a:custGeom>
            <a:avLst/>
            <a:gdLst/>
            <a:ahLst/>
            <a:cxnLst/>
            <a:rect l="l" t="t" r="r" b="b"/>
            <a:pathLst>
              <a:path w="3727418" h="6656708">
                <a:moveTo>
                  <a:pt x="0" y="0"/>
                </a:moveTo>
                <a:lnTo>
                  <a:pt x="3727418" y="0"/>
                </a:lnTo>
                <a:lnTo>
                  <a:pt x="3727418" y="6656708"/>
                </a:lnTo>
                <a:lnTo>
                  <a:pt x="0" y="66567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30" name="Freeform 30"/>
          <p:cNvSpPr/>
          <p:nvPr/>
        </p:nvSpPr>
        <p:spPr>
          <a:xfrm>
            <a:off x="9489695" y="164667"/>
            <a:ext cx="1130833" cy="1130833"/>
          </a:xfrm>
          <a:custGeom>
            <a:avLst/>
            <a:gdLst/>
            <a:ahLst/>
            <a:cxnLst/>
            <a:rect l="l" t="t" r="r" b="b"/>
            <a:pathLst>
              <a:path w="1295400" h="1295400">
                <a:moveTo>
                  <a:pt x="0" y="0"/>
                </a:moveTo>
                <a:lnTo>
                  <a:pt x="1295400" y="0"/>
                </a:lnTo>
                <a:lnTo>
                  <a:pt x="1295400" y="1295400"/>
                </a:lnTo>
                <a:lnTo>
                  <a:pt x="0" y="1295400"/>
                </a:lnTo>
                <a:lnTo>
                  <a:pt x="0" y="0"/>
                </a:lnTo>
                <a:close/>
              </a:path>
            </a:pathLst>
          </a:custGeom>
          <a:blipFill>
            <a:blip r:embed="rId5"/>
            <a:stretch>
              <a:fillRect/>
            </a:stretch>
          </a:bli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52" name="TextBox 52"/>
          <p:cNvSpPr txBox="1"/>
          <p:nvPr/>
        </p:nvSpPr>
        <p:spPr>
          <a:xfrm>
            <a:off x="547126" y="164667"/>
            <a:ext cx="797553" cy="244811"/>
          </a:xfrm>
          <a:prstGeom prst="rect">
            <a:avLst/>
          </a:prstGeom>
        </p:spPr>
        <p:txBody>
          <a:bodyPr lIns="0" tIns="0" rIns="0" bIns="0" rtlCol="0" anchor="t">
            <a:spAutoFit/>
          </a:bodyPr>
          <a:lstStyle/>
          <a:p>
            <a:pPr defTabSz="609630">
              <a:lnSpc>
                <a:spcPts val="2053"/>
              </a:lnSpc>
            </a:pPr>
            <a:r>
              <a:rPr lang="en-US" sz="1466" b="1">
                <a:solidFill>
                  <a:srgbClr val="FFFFFF"/>
                </a:solidFill>
                <a:latin typeface="Times New Roman" panose="02020603050405020304" pitchFamily="18" charset="0"/>
                <a:ea typeface="Public Sans Bold"/>
                <a:cs typeface="Times New Roman" panose="02020603050405020304" pitchFamily="18" charset="0"/>
                <a:sym typeface="Public Sans Bold"/>
              </a:rPr>
              <a:t>Net Zero</a:t>
            </a:r>
          </a:p>
        </p:txBody>
      </p:sp>
      <p:sp>
        <p:nvSpPr>
          <p:cNvPr id="53" name="TextBox 53"/>
          <p:cNvSpPr txBox="1"/>
          <p:nvPr/>
        </p:nvSpPr>
        <p:spPr>
          <a:xfrm>
            <a:off x="531609" y="1124611"/>
            <a:ext cx="830415" cy="246029"/>
          </a:xfrm>
          <a:prstGeom prst="rect">
            <a:avLst/>
          </a:prstGeom>
        </p:spPr>
        <p:txBody>
          <a:bodyPr lIns="0" tIns="0" rIns="0" bIns="0" rtlCol="0" anchor="t">
            <a:spAutoFit/>
          </a:bodyPr>
          <a:lstStyle/>
          <a:p>
            <a:pPr defTabSz="609630">
              <a:lnSpc>
                <a:spcPts val="2053"/>
              </a:lnSpc>
            </a:pPr>
            <a:r>
              <a:rPr lang="en-US" sz="1466" b="1" dirty="0">
                <a:solidFill>
                  <a:srgbClr val="FFFFFF"/>
                </a:solidFill>
                <a:latin typeface="Times New Roman" panose="02020603050405020304" pitchFamily="18" charset="0"/>
                <a:ea typeface="Public Sans Bold"/>
                <a:cs typeface="Times New Roman" panose="02020603050405020304" pitchFamily="18" charset="0"/>
                <a:sym typeface="Public Sans Bold"/>
              </a:rPr>
              <a:t>Income</a:t>
            </a:r>
          </a:p>
        </p:txBody>
      </p:sp>
      <p:sp>
        <p:nvSpPr>
          <p:cNvPr id="54" name="TextBox 54"/>
          <p:cNvSpPr txBox="1"/>
          <p:nvPr/>
        </p:nvSpPr>
        <p:spPr>
          <a:xfrm>
            <a:off x="298444" y="2352206"/>
            <a:ext cx="1314241" cy="244811"/>
          </a:xfrm>
          <a:prstGeom prst="rect">
            <a:avLst/>
          </a:prstGeom>
        </p:spPr>
        <p:txBody>
          <a:bodyPr lIns="0" tIns="0" rIns="0" bIns="0" rtlCol="0" anchor="t">
            <a:spAutoFit/>
          </a:bodyPr>
          <a:lstStyle/>
          <a:p>
            <a:pPr defTabSz="609630">
              <a:lnSpc>
                <a:spcPts val="2053"/>
              </a:lnSpc>
            </a:pPr>
            <a:r>
              <a:rPr lang="en-US" sz="1466" b="1" dirty="0">
                <a:solidFill>
                  <a:srgbClr val="FFFFFF"/>
                </a:solidFill>
                <a:latin typeface="Times New Roman" panose="02020603050405020304" pitchFamily="18" charset="0"/>
                <a:ea typeface="Public Sans Bold"/>
                <a:cs typeface="Times New Roman" panose="02020603050405020304" pitchFamily="18" charset="0"/>
                <a:sym typeface="Public Sans Bold"/>
              </a:rPr>
              <a:t>Goals in 2025</a:t>
            </a:r>
          </a:p>
        </p:txBody>
      </p:sp>
      <p:sp>
        <p:nvSpPr>
          <p:cNvPr id="55" name="TextBox 55"/>
          <p:cNvSpPr txBox="1"/>
          <p:nvPr/>
        </p:nvSpPr>
        <p:spPr>
          <a:xfrm>
            <a:off x="263474" y="3480925"/>
            <a:ext cx="5100378" cy="238014"/>
          </a:xfrm>
          <a:prstGeom prst="rect">
            <a:avLst/>
          </a:prstGeom>
        </p:spPr>
        <p:txBody>
          <a:bodyPr wrap="square" lIns="0" tIns="0" rIns="0" bIns="0" rtlCol="0" anchor="t">
            <a:spAutoFit/>
          </a:bodyPr>
          <a:lstStyle/>
          <a:p>
            <a:pPr defTabSz="609630">
              <a:lnSpc>
                <a:spcPts val="2053"/>
              </a:lnSpc>
            </a:pPr>
            <a:r>
              <a:rPr lang="en-US" sz="1200" b="1" dirty="0">
                <a:solidFill>
                  <a:srgbClr val="FFFFFF"/>
                </a:solidFill>
                <a:latin typeface="Times New Roman" panose="02020603050405020304" pitchFamily="18" charset="0"/>
                <a:ea typeface="Public Sans Bold"/>
                <a:cs typeface="Times New Roman" panose="02020603050405020304" pitchFamily="18" charset="0"/>
                <a:sym typeface="Public Sans Bold"/>
              </a:rPr>
              <a:t>The “Four Pillars” of the Central Resolution helping Viet Nam take off</a:t>
            </a:r>
          </a:p>
        </p:txBody>
      </p:sp>
      <p:sp>
        <p:nvSpPr>
          <p:cNvPr id="56" name="TextBox 56"/>
          <p:cNvSpPr txBox="1"/>
          <p:nvPr/>
        </p:nvSpPr>
        <p:spPr>
          <a:xfrm>
            <a:off x="9675347" y="1407228"/>
            <a:ext cx="778840" cy="246029"/>
          </a:xfrm>
          <a:prstGeom prst="rect">
            <a:avLst/>
          </a:prstGeom>
        </p:spPr>
        <p:txBody>
          <a:bodyPr lIns="0" tIns="0" rIns="0" bIns="0" rtlCol="0" anchor="t">
            <a:spAutoFit/>
          </a:bodyPr>
          <a:lstStyle/>
          <a:p>
            <a:pPr defTabSz="609630">
              <a:lnSpc>
                <a:spcPts val="2053"/>
              </a:lnSpc>
            </a:pPr>
            <a:r>
              <a:rPr lang="en-US" sz="1466" b="1" dirty="0">
                <a:solidFill>
                  <a:srgbClr val="FFFFFF"/>
                </a:solidFill>
                <a:latin typeface="Times New Roman" panose="02020603050405020304" pitchFamily="18" charset="0"/>
                <a:ea typeface="Public Sans Bold"/>
                <a:cs typeface="Times New Roman" panose="02020603050405020304" pitchFamily="18" charset="0"/>
                <a:sym typeface="Public Sans Bold"/>
              </a:rPr>
              <a:t>Duration</a:t>
            </a:r>
          </a:p>
        </p:txBody>
      </p:sp>
      <p:sp>
        <p:nvSpPr>
          <p:cNvPr id="57" name="TextBox 57"/>
          <p:cNvSpPr txBox="1"/>
          <p:nvPr/>
        </p:nvSpPr>
        <p:spPr>
          <a:xfrm>
            <a:off x="1764164" y="2391181"/>
            <a:ext cx="3503447" cy="269754"/>
          </a:xfrm>
          <a:prstGeom prst="rect">
            <a:avLst/>
          </a:prstGeom>
        </p:spPr>
        <p:txBody>
          <a:bodyPr lIns="0" tIns="0" rIns="0" bIns="0" rtlCol="0" anchor="t">
            <a:spAutoFit/>
          </a:bodyPr>
          <a:lstStyle/>
          <a:p>
            <a:pPr defTabSz="609630">
              <a:lnSpc>
                <a:spcPts val="2439"/>
              </a:lnSpc>
            </a:pPr>
            <a:r>
              <a:rPr lang="en-US" sz="1333" i="1" dirty="0">
                <a:solidFill>
                  <a:srgbClr val="000000"/>
                </a:solidFill>
                <a:latin typeface="Times New Roman" panose="02020603050405020304" pitchFamily="18" charset="0"/>
                <a:ea typeface="Public Sans Italics"/>
                <a:cs typeface="Times New Roman" panose="02020603050405020304" pitchFamily="18" charset="0"/>
                <a:sym typeface="Public Sans Italics"/>
              </a:rPr>
              <a:t> </a:t>
            </a:r>
            <a:r>
              <a:rPr lang="en-US" sz="1333" i="1" dirty="0" err="1">
                <a:solidFill>
                  <a:srgbClr val="000000"/>
                </a:solidFill>
                <a:latin typeface="Times New Roman" panose="02020603050405020304" pitchFamily="18" charset="0"/>
                <a:ea typeface="Public Sans Italics"/>
                <a:cs typeface="Times New Roman" panose="02020603050405020304" pitchFamily="18" charset="0"/>
                <a:sym typeface="Public Sans Italics"/>
              </a:rPr>
              <a:t>Kế</a:t>
            </a:r>
            <a:r>
              <a:rPr lang="en-US" sz="1333" i="1" dirty="0">
                <a:solidFill>
                  <a:srgbClr val="000000"/>
                </a:solidFill>
                <a:latin typeface="Times New Roman" panose="02020603050405020304" pitchFamily="18" charset="0"/>
                <a:ea typeface="Public Sans Italics"/>
                <a:cs typeface="Times New Roman" panose="02020603050405020304" pitchFamily="18" charset="0"/>
                <a:sym typeface="Public Sans Italics"/>
              </a:rPr>
              <a:t> </a:t>
            </a:r>
            <a:r>
              <a:rPr lang="en-US" sz="1333" i="1" dirty="0" err="1">
                <a:solidFill>
                  <a:srgbClr val="000000"/>
                </a:solidFill>
                <a:latin typeface="Times New Roman" panose="02020603050405020304" pitchFamily="18" charset="0"/>
                <a:ea typeface="Public Sans Italics"/>
                <a:cs typeface="Times New Roman" panose="02020603050405020304" pitchFamily="18" charset="0"/>
                <a:sym typeface="Public Sans Italics"/>
              </a:rPr>
              <a:t>hoạch</a:t>
            </a:r>
            <a:r>
              <a:rPr lang="en-US" sz="1333" i="1" dirty="0">
                <a:solidFill>
                  <a:srgbClr val="000000"/>
                </a:solidFill>
                <a:latin typeface="Times New Roman" panose="02020603050405020304" pitchFamily="18" charset="0"/>
                <a:ea typeface="Public Sans Italics"/>
                <a:cs typeface="Times New Roman" panose="02020603050405020304" pitchFamily="18" charset="0"/>
                <a:sym typeface="Public Sans Italics"/>
              </a:rPr>
              <a:t> </a:t>
            </a:r>
            <a:r>
              <a:rPr lang="en-US" sz="1333" i="1" dirty="0" err="1">
                <a:solidFill>
                  <a:srgbClr val="000000"/>
                </a:solidFill>
                <a:latin typeface="Times New Roman" panose="02020603050405020304" pitchFamily="18" charset="0"/>
                <a:ea typeface="Public Sans Italics"/>
                <a:cs typeface="Times New Roman" panose="02020603050405020304" pitchFamily="18" charset="0"/>
                <a:sym typeface="Public Sans Italics"/>
              </a:rPr>
              <a:t>phát</a:t>
            </a:r>
            <a:r>
              <a:rPr lang="en-US" sz="1333" i="1" dirty="0">
                <a:solidFill>
                  <a:srgbClr val="000000"/>
                </a:solidFill>
                <a:latin typeface="Times New Roman" panose="02020603050405020304" pitchFamily="18" charset="0"/>
                <a:ea typeface="Public Sans Italics"/>
                <a:cs typeface="Times New Roman" panose="02020603050405020304" pitchFamily="18" charset="0"/>
                <a:sym typeface="Public Sans Italics"/>
              </a:rPr>
              <a:t> </a:t>
            </a:r>
            <a:r>
              <a:rPr lang="en-US" sz="1333" i="1" dirty="0" err="1">
                <a:solidFill>
                  <a:srgbClr val="000000"/>
                </a:solidFill>
                <a:latin typeface="Times New Roman" panose="02020603050405020304" pitchFamily="18" charset="0"/>
                <a:ea typeface="Public Sans Italics"/>
                <a:cs typeface="Times New Roman" panose="02020603050405020304" pitchFamily="18" charset="0"/>
                <a:sym typeface="Public Sans Italics"/>
              </a:rPr>
              <a:t>triển</a:t>
            </a:r>
            <a:r>
              <a:rPr lang="en-US" sz="1333" i="1" dirty="0">
                <a:solidFill>
                  <a:srgbClr val="000000"/>
                </a:solidFill>
                <a:latin typeface="Times New Roman" panose="02020603050405020304" pitchFamily="18" charset="0"/>
                <a:ea typeface="Public Sans Italics"/>
                <a:cs typeface="Times New Roman" panose="02020603050405020304" pitchFamily="18" charset="0"/>
                <a:sym typeface="Public Sans Italics"/>
              </a:rPr>
              <a:t> </a:t>
            </a:r>
            <a:r>
              <a:rPr lang="en-US" sz="1333" i="1" dirty="0" err="1">
                <a:solidFill>
                  <a:srgbClr val="000000"/>
                </a:solidFill>
                <a:latin typeface="Times New Roman" panose="02020603050405020304" pitchFamily="18" charset="0"/>
                <a:ea typeface="Public Sans Italics"/>
                <a:cs typeface="Times New Roman" panose="02020603050405020304" pitchFamily="18" charset="0"/>
                <a:sym typeface="Public Sans Italics"/>
              </a:rPr>
              <a:t>kinh</a:t>
            </a:r>
            <a:r>
              <a:rPr lang="en-US" sz="1333" i="1" dirty="0">
                <a:solidFill>
                  <a:srgbClr val="000000"/>
                </a:solidFill>
                <a:latin typeface="Times New Roman" panose="02020603050405020304" pitchFamily="18" charset="0"/>
                <a:ea typeface="Public Sans Italics"/>
                <a:cs typeface="Times New Roman" panose="02020603050405020304" pitchFamily="18" charset="0"/>
                <a:sym typeface="Public Sans Italics"/>
              </a:rPr>
              <a:t> </a:t>
            </a:r>
            <a:r>
              <a:rPr lang="en-US" sz="1333" i="1" dirty="0" err="1">
                <a:solidFill>
                  <a:srgbClr val="000000"/>
                </a:solidFill>
                <a:latin typeface="Times New Roman" panose="02020603050405020304" pitchFamily="18" charset="0"/>
                <a:ea typeface="Public Sans Italics"/>
                <a:cs typeface="Times New Roman" panose="02020603050405020304" pitchFamily="18" charset="0"/>
                <a:sym typeface="Public Sans Italics"/>
              </a:rPr>
              <a:t>tế</a:t>
            </a:r>
            <a:r>
              <a:rPr lang="en-US" sz="1333" i="1" dirty="0">
                <a:solidFill>
                  <a:srgbClr val="000000"/>
                </a:solidFill>
                <a:latin typeface="Times New Roman" panose="02020603050405020304" pitchFamily="18" charset="0"/>
                <a:ea typeface="Public Sans Italics"/>
                <a:cs typeface="Times New Roman" panose="02020603050405020304" pitchFamily="18" charset="0"/>
                <a:sym typeface="Public Sans Italics"/>
              </a:rPr>
              <a:t> - </a:t>
            </a:r>
            <a:r>
              <a:rPr lang="en-US" sz="1333" i="1" dirty="0" err="1">
                <a:solidFill>
                  <a:srgbClr val="000000"/>
                </a:solidFill>
                <a:latin typeface="Times New Roman" panose="02020603050405020304" pitchFamily="18" charset="0"/>
                <a:ea typeface="Public Sans Italics"/>
                <a:cs typeface="Times New Roman" panose="02020603050405020304" pitchFamily="18" charset="0"/>
                <a:sym typeface="Public Sans Italics"/>
              </a:rPr>
              <a:t>xã</a:t>
            </a:r>
            <a:r>
              <a:rPr lang="en-US" sz="1333" i="1" dirty="0">
                <a:solidFill>
                  <a:srgbClr val="000000"/>
                </a:solidFill>
                <a:latin typeface="Times New Roman" panose="02020603050405020304" pitchFamily="18" charset="0"/>
                <a:ea typeface="Public Sans Italics"/>
                <a:cs typeface="Times New Roman" panose="02020603050405020304" pitchFamily="18" charset="0"/>
                <a:sym typeface="Public Sans Italics"/>
              </a:rPr>
              <a:t> </a:t>
            </a:r>
            <a:r>
              <a:rPr lang="en-US" sz="1333" i="1" dirty="0" err="1">
                <a:solidFill>
                  <a:srgbClr val="000000"/>
                </a:solidFill>
                <a:latin typeface="Times New Roman" panose="02020603050405020304" pitchFamily="18" charset="0"/>
                <a:ea typeface="Public Sans Italics"/>
                <a:cs typeface="Times New Roman" panose="02020603050405020304" pitchFamily="18" charset="0"/>
                <a:sym typeface="Public Sans Italics"/>
              </a:rPr>
              <a:t>hội</a:t>
            </a:r>
            <a:r>
              <a:rPr lang="en-US" sz="1333" i="1" dirty="0">
                <a:solidFill>
                  <a:srgbClr val="000000"/>
                </a:solidFill>
                <a:latin typeface="Times New Roman" panose="02020603050405020304" pitchFamily="18" charset="0"/>
                <a:ea typeface="Public Sans Italics"/>
                <a:cs typeface="Times New Roman" panose="02020603050405020304" pitchFamily="18" charset="0"/>
                <a:sym typeface="Public Sans Italics"/>
              </a:rPr>
              <a:t> </a:t>
            </a:r>
            <a:r>
              <a:rPr lang="en-US" sz="1333" i="1" dirty="0" err="1">
                <a:solidFill>
                  <a:srgbClr val="000000"/>
                </a:solidFill>
                <a:latin typeface="Times New Roman" panose="02020603050405020304" pitchFamily="18" charset="0"/>
                <a:ea typeface="Public Sans Italics"/>
                <a:cs typeface="Times New Roman" panose="02020603050405020304" pitchFamily="18" charset="0"/>
                <a:sym typeface="Public Sans Italics"/>
              </a:rPr>
              <a:t>năm</a:t>
            </a:r>
            <a:r>
              <a:rPr lang="en-US" sz="1333" i="1" dirty="0">
                <a:solidFill>
                  <a:srgbClr val="000000"/>
                </a:solidFill>
                <a:latin typeface="Times New Roman" panose="02020603050405020304" pitchFamily="18" charset="0"/>
                <a:ea typeface="Public Sans Italics"/>
                <a:cs typeface="Times New Roman" panose="02020603050405020304" pitchFamily="18" charset="0"/>
                <a:sym typeface="Public Sans Italics"/>
              </a:rPr>
              <a:t> 2025</a:t>
            </a:r>
          </a:p>
        </p:txBody>
      </p:sp>
      <p:sp>
        <p:nvSpPr>
          <p:cNvPr id="58" name="TextBox 58"/>
          <p:cNvSpPr txBox="1"/>
          <p:nvPr/>
        </p:nvSpPr>
        <p:spPr>
          <a:xfrm>
            <a:off x="971311" y="2901797"/>
            <a:ext cx="1208761" cy="270843"/>
          </a:xfrm>
          <a:prstGeom prst="rect">
            <a:avLst/>
          </a:prstGeom>
        </p:spPr>
        <p:txBody>
          <a:bodyPr wrap="square" lIns="0" tIns="0" rIns="0" bIns="0" rtlCol="0" anchor="t">
            <a:spAutoFit/>
          </a:bodyPr>
          <a:lstStyle/>
          <a:p>
            <a:pPr defTabSz="609630">
              <a:lnSpc>
                <a:spcPts val="2439"/>
              </a:lnSpc>
            </a:pPr>
            <a:r>
              <a:rPr lang="en-US" sz="1333" dirty="0">
                <a:solidFill>
                  <a:srgbClr val="000000"/>
                </a:solidFill>
                <a:latin typeface="Times New Roman" panose="02020603050405020304" pitchFamily="18" charset="0"/>
                <a:ea typeface="Public Sans"/>
                <a:cs typeface="Times New Roman" panose="02020603050405020304" pitchFamily="18" charset="0"/>
                <a:sym typeface="Public Sans"/>
              </a:rPr>
              <a:t>GDP Growth</a:t>
            </a:r>
          </a:p>
        </p:txBody>
      </p:sp>
      <p:sp>
        <p:nvSpPr>
          <p:cNvPr id="60" name="TextBox 60"/>
          <p:cNvSpPr txBox="1"/>
          <p:nvPr/>
        </p:nvSpPr>
        <p:spPr>
          <a:xfrm>
            <a:off x="2634160" y="3008451"/>
            <a:ext cx="1067721" cy="307777"/>
          </a:xfrm>
          <a:prstGeom prst="rect">
            <a:avLst/>
          </a:prstGeom>
        </p:spPr>
        <p:txBody>
          <a:bodyPr wrap="square" lIns="0" tIns="0" rIns="0" bIns="0" rtlCol="0" anchor="t">
            <a:spAutoFit/>
          </a:bodyPr>
          <a:lstStyle/>
          <a:p>
            <a:pPr defTabSz="609630">
              <a:lnSpc>
                <a:spcPts val="2745"/>
              </a:lnSpc>
            </a:pPr>
            <a:r>
              <a:rPr lang="en-US" sz="1600" b="1">
                <a:solidFill>
                  <a:srgbClr val="CE0000"/>
                </a:solidFill>
                <a:latin typeface="Times New Roman" panose="02020603050405020304" pitchFamily="18" charset="0"/>
                <a:ea typeface="Public Sans Bold"/>
                <a:cs typeface="Times New Roman" panose="02020603050405020304" pitchFamily="18" charset="0"/>
                <a:sym typeface="Public Sans Bold"/>
              </a:rPr>
              <a:t>5.000 USD</a:t>
            </a:r>
          </a:p>
        </p:txBody>
      </p:sp>
      <p:sp>
        <p:nvSpPr>
          <p:cNvPr id="61" name="TextBox 61"/>
          <p:cNvSpPr txBox="1"/>
          <p:nvPr/>
        </p:nvSpPr>
        <p:spPr>
          <a:xfrm>
            <a:off x="4061501" y="3021929"/>
            <a:ext cx="2052231" cy="298608"/>
          </a:xfrm>
          <a:prstGeom prst="rect">
            <a:avLst/>
          </a:prstGeom>
        </p:spPr>
        <p:txBody>
          <a:bodyPr lIns="0" tIns="0" rIns="0" bIns="0" rtlCol="0" anchor="t">
            <a:spAutoFit/>
          </a:bodyPr>
          <a:lstStyle/>
          <a:p>
            <a:pPr defTabSz="609630">
              <a:lnSpc>
                <a:spcPts val="2745"/>
              </a:lnSpc>
            </a:pPr>
            <a:r>
              <a:rPr lang="en-US" sz="1333" dirty="0">
                <a:solidFill>
                  <a:srgbClr val="000000"/>
                </a:solidFill>
                <a:latin typeface="Times New Roman" panose="02020603050405020304" pitchFamily="18" charset="0"/>
                <a:ea typeface="Public Sans"/>
                <a:cs typeface="Times New Roman" panose="02020603050405020304" pitchFamily="18" charset="0"/>
                <a:sym typeface="Public Sans"/>
              </a:rPr>
              <a:t>GDP per capita</a:t>
            </a:r>
          </a:p>
        </p:txBody>
      </p:sp>
      <p:sp>
        <p:nvSpPr>
          <p:cNvPr id="62" name="TextBox 62"/>
          <p:cNvSpPr txBox="1"/>
          <p:nvPr/>
        </p:nvSpPr>
        <p:spPr>
          <a:xfrm>
            <a:off x="1764164" y="1075125"/>
            <a:ext cx="4240963" cy="357470"/>
          </a:xfrm>
          <a:prstGeom prst="rect">
            <a:avLst/>
          </a:prstGeom>
        </p:spPr>
        <p:txBody>
          <a:bodyPr wrap="square" lIns="0" tIns="0" rIns="0" bIns="0" rtlCol="0" anchor="t">
            <a:spAutoFit/>
          </a:bodyPr>
          <a:lstStyle/>
          <a:p>
            <a:pPr defTabSz="609630">
              <a:lnSpc>
                <a:spcPts val="3295"/>
              </a:lnSpc>
            </a:pPr>
            <a:r>
              <a:rPr lang="en-US" sz="1333" i="1" dirty="0">
                <a:solidFill>
                  <a:srgbClr val="000000"/>
                </a:solidFill>
                <a:latin typeface="Times New Roman" panose="02020603050405020304" pitchFamily="18" charset="0"/>
                <a:ea typeface="Public Sans Italics"/>
                <a:cs typeface="Times New Roman" panose="02020603050405020304" pitchFamily="18" charset="0"/>
                <a:sym typeface="Public Sans Italics"/>
              </a:rPr>
              <a:t>Resolution of the 13th National Party Congress</a:t>
            </a:r>
          </a:p>
        </p:txBody>
      </p:sp>
      <p:sp>
        <p:nvSpPr>
          <p:cNvPr id="64" name="TextBox 64"/>
          <p:cNvSpPr txBox="1"/>
          <p:nvPr/>
        </p:nvSpPr>
        <p:spPr>
          <a:xfrm>
            <a:off x="3681442" y="1553360"/>
            <a:ext cx="2278075" cy="615361"/>
          </a:xfrm>
          <a:prstGeom prst="rect">
            <a:avLst/>
          </a:prstGeom>
        </p:spPr>
        <p:txBody>
          <a:bodyPr wrap="square" lIns="0" tIns="0" rIns="0" bIns="0" rtlCol="0" anchor="t">
            <a:spAutoFit/>
          </a:bodyPr>
          <a:lstStyle/>
          <a:p>
            <a:pPr defTabSz="609630"/>
            <a:r>
              <a:rPr lang="en-US" sz="1333" dirty="0">
                <a:solidFill>
                  <a:srgbClr val="000000"/>
                </a:solidFill>
                <a:latin typeface="Times New Roman" panose="02020603050405020304" pitchFamily="18" charset="0"/>
                <a:ea typeface="Public Sans"/>
                <a:cs typeface="Times New Roman" panose="02020603050405020304" pitchFamily="18" charset="0"/>
                <a:sym typeface="Public Sans"/>
              </a:rPr>
              <a:t>Developing country – modern industry with upper-middle income</a:t>
            </a:r>
          </a:p>
        </p:txBody>
      </p:sp>
      <p:sp>
        <p:nvSpPr>
          <p:cNvPr id="65" name="TextBox 65"/>
          <p:cNvSpPr txBox="1"/>
          <p:nvPr/>
        </p:nvSpPr>
        <p:spPr>
          <a:xfrm>
            <a:off x="1806447" y="175828"/>
            <a:ext cx="2710383" cy="204671"/>
          </a:xfrm>
          <a:prstGeom prst="rect">
            <a:avLst/>
          </a:prstGeom>
        </p:spPr>
        <p:txBody>
          <a:bodyPr lIns="0" tIns="0" rIns="0" bIns="0" rtlCol="0" anchor="t">
            <a:spAutoFit/>
          </a:bodyPr>
          <a:lstStyle/>
          <a:p>
            <a:r>
              <a:rPr lang="en-US" sz="1330" i="1" dirty="0">
                <a:latin typeface="Times New Roman" panose="02020603050405020304" pitchFamily="18" charset="0"/>
                <a:cs typeface="Times New Roman" panose="02020603050405020304" pitchFamily="18" charset="0"/>
              </a:rPr>
              <a:t>Government Commitments and Goals</a:t>
            </a:r>
          </a:p>
        </p:txBody>
      </p:sp>
      <p:sp>
        <p:nvSpPr>
          <p:cNvPr id="66" name="TextBox 66"/>
          <p:cNvSpPr txBox="1"/>
          <p:nvPr/>
        </p:nvSpPr>
        <p:spPr>
          <a:xfrm>
            <a:off x="612650" y="683015"/>
            <a:ext cx="1989398" cy="204671"/>
          </a:xfrm>
          <a:prstGeom prst="rect">
            <a:avLst/>
          </a:prstGeom>
        </p:spPr>
        <p:txBody>
          <a:bodyPr lIns="0" tIns="0" rIns="0" bIns="0" rtlCol="0" anchor="t">
            <a:spAutoFit/>
          </a:bodyPr>
          <a:lstStyle/>
          <a:p>
            <a:r>
              <a:rPr lang="en-US" sz="1330" dirty="0">
                <a:latin typeface="Times New Roman" panose="02020603050405020304" pitchFamily="18" charset="0"/>
                <a:cs typeface="Times New Roman" panose="02020603050405020304" pitchFamily="18" charset="0"/>
              </a:rPr>
              <a:t>Net emissions in 2050</a:t>
            </a:r>
          </a:p>
        </p:txBody>
      </p:sp>
      <p:sp>
        <p:nvSpPr>
          <p:cNvPr id="67" name="TextBox 67"/>
          <p:cNvSpPr txBox="1"/>
          <p:nvPr/>
        </p:nvSpPr>
        <p:spPr>
          <a:xfrm>
            <a:off x="3931359" y="531370"/>
            <a:ext cx="2028158" cy="357406"/>
          </a:xfrm>
          <a:prstGeom prst="rect">
            <a:avLst/>
          </a:prstGeom>
        </p:spPr>
        <p:txBody>
          <a:bodyPr lIns="0" tIns="0" rIns="0" bIns="0" rtlCol="0" anchor="t">
            <a:spAutoFit/>
          </a:bodyPr>
          <a:lstStyle/>
          <a:p>
            <a:pPr defTabSz="609630">
              <a:lnSpc>
                <a:spcPts val="3332"/>
              </a:lnSpc>
            </a:pPr>
            <a:r>
              <a:rPr lang="en-US" sz="1333" dirty="0">
                <a:solidFill>
                  <a:srgbClr val="000000"/>
                </a:solidFill>
                <a:latin typeface="Times New Roman" panose="02020603050405020304" pitchFamily="18" charset="0"/>
                <a:ea typeface="Public Sans"/>
                <a:cs typeface="Times New Roman" panose="02020603050405020304" pitchFamily="18" charset="0"/>
                <a:sym typeface="Public Sans"/>
              </a:rPr>
              <a:t>Emission reduction by 2030</a:t>
            </a:r>
          </a:p>
        </p:txBody>
      </p:sp>
      <p:sp>
        <p:nvSpPr>
          <p:cNvPr id="68" name="TextBox 68"/>
          <p:cNvSpPr txBox="1"/>
          <p:nvPr/>
        </p:nvSpPr>
        <p:spPr>
          <a:xfrm>
            <a:off x="7009837" y="664868"/>
            <a:ext cx="1993100" cy="204671"/>
          </a:xfrm>
          <a:prstGeom prst="rect">
            <a:avLst/>
          </a:prstGeom>
        </p:spPr>
        <p:txBody>
          <a:bodyPr wrap="square" lIns="0" tIns="0" rIns="0" bIns="0" rtlCol="0" anchor="t">
            <a:spAutoFit/>
          </a:bodyPr>
          <a:lstStyle/>
          <a:p>
            <a:r>
              <a:rPr lang="en-US" sz="1330" dirty="0">
                <a:latin typeface="Times New Roman" panose="02020603050405020304" pitchFamily="18" charset="0"/>
                <a:cs typeface="Times New Roman" panose="02020603050405020304" pitchFamily="18" charset="0"/>
              </a:rPr>
              <a:t>Carbon market operation</a:t>
            </a:r>
          </a:p>
        </p:txBody>
      </p:sp>
      <p:sp>
        <p:nvSpPr>
          <p:cNvPr id="70" name="TextBox 70"/>
          <p:cNvSpPr txBox="1"/>
          <p:nvPr/>
        </p:nvSpPr>
        <p:spPr>
          <a:xfrm>
            <a:off x="7480536" y="2975791"/>
            <a:ext cx="1572859" cy="204671"/>
          </a:xfrm>
          <a:prstGeom prst="rect">
            <a:avLst/>
          </a:prstGeom>
        </p:spPr>
        <p:txBody>
          <a:bodyPr wrap="square" lIns="0" tIns="0" rIns="0" bIns="0" rtlCol="0" anchor="t">
            <a:spAutoFit/>
          </a:bodyPr>
          <a:lstStyle/>
          <a:p>
            <a:r>
              <a:rPr lang="en-US" sz="1330" dirty="0">
                <a:latin typeface="Times New Roman" panose="02020603050405020304" pitchFamily="18" charset="0"/>
                <a:cs typeface="Times New Roman" panose="02020603050405020304" pitchFamily="18" charset="0"/>
              </a:rPr>
              <a:t>Local GRDP growth</a:t>
            </a:r>
          </a:p>
        </p:txBody>
      </p:sp>
      <p:sp>
        <p:nvSpPr>
          <p:cNvPr id="71" name="TextBox 71"/>
          <p:cNvSpPr txBox="1"/>
          <p:nvPr/>
        </p:nvSpPr>
        <p:spPr>
          <a:xfrm>
            <a:off x="7087775" y="1515892"/>
            <a:ext cx="2052504" cy="710066"/>
          </a:xfrm>
          <a:prstGeom prst="rect">
            <a:avLst/>
          </a:prstGeom>
        </p:spPr>
        <p:txBody>
          <a:bodyPr wrap="square" lIns="0" tIns="0" rIns="0" bIns="0" rtlCol="0" anchor="t">
            <a:spAutoFit/>
          </a:bodyPr>
          <a:lstStyle/>
          <a:p>
            <a:pPr defTabSz="609630">
              <a:lnSpc>
                <a:spcPts val="1850"/>
              </a:lnSpc>
            </a:pPr>
            <a:r>
              <a:rPr lang="en-US" sz="1333" dirty="0">
                <a:solidFill>
                  <a:srgbClr val="000000"/>
                </a:solidFill>
                <a:latin typeface="Times New Roman" panose="02020603050405020304" pitchFamily="18" charset="0"/>
                <a:ea typeface="Public Sans"/>
                <a:cs typeface="Times New Roman" panose="02020603050405020304" pitchFamily="18" charset="0"/>
                <a:sym typeface="Public Sans"/>
              </a:rPr>
              <a:t>Developing country – modern-oriented industry, above lower-middle income</a:t>
            </a:r>
          </a:p>
        </p:txBody>
      </p:sp>
      <p:sp>
        <p:nvSpPr>
          <p:cNvPr id="72" name="TextBox 72"/>
          <p:cNvSpPr txBox="1"/>
          <p:nvPr/>
        </p:nvSpPr>
        <p:spPr>
          <a:xfrm>
            <a:off x="282078" y="4011028"/>
            <a:ext cx="1974357" cy="232371"/>
          </a:xfrm>
          <a:prstGeom prst="rect">
            <a:avLst/>
          </a:prstGeom>
        </p:spPr>
        <p:txBody>
          <a:bodyPr wrap="square" lIns="0" tIns="0" rIns="0" bIns="0" rtlCol="0" anchor="t">
            <a:spAutoFit/>
          </a:bodyPr>
          <a:lstStyle/>
          <a:p>
            <a:pPr defTabSz="609630">
              <a:lnSpc>
                <a:spcPts val="1985"/>
              </a:lnSpc>
            </a:pPr>
            <a:r>
              <a:rPr lang="en-US" sz="1333" b="1" dirty="0">
                <a:solidFill>
                  <a:srgbClr val="000000"/>
                </a:solidFill>
                <a:latin typeface="Times New Roman" panose="02020603050405020304" pitchFamily="18" charset="0"/>
                <a:ea typeface="Public Sans Bold"/>
                <a:cs typeface="Times New Roman" panose="02020603050405020304" pitchFamily="18" charset="0"/>
                <a:sym typeface="Public Sans Bold"/>
              </a:rPr>
              <a:t>Resolution No. 57-NQ/TW</a:t>
            </a:r>
          </a:p>
        </p:txBody>
      </p:sp>
      <p:sp>
        <p:nvSpPr>
          <p:cNvPr id="74" name="TextBox 74"/>
          <p:cNvSpPr txBox="1"/>
          <p:nvPr/>
        </p:nvSpPr>
        <p:spPr>
          <a:xfrm>
            <a:off x="664411" y="4461739"/>
            <a:ext cx="1012538" cy="1771254"/>
          </a:xfrm>
          <a:prstGeom prst="rect">
            <a:avLst/>
          </a:prstGeom>
        </p:spPr>
        <p:txBody>
          <a:bodyPr wrap="square" lIns="0" tIns="0" rIns="0" bIns="0" rtlCol="0" anchor="t">
            <a:spAutoFit/>
          </a:bodyPr>
          <a:lstStyle/>
          <a:p>
            <a:pPr algn="ctr" defTabSz="609630">
              <a:lnSpc>
                <a:spcPts val="1985"/>
              </a:lnSpc>
            </a:pPr>
            <a:r>
              <a:rPr lang="en-US" sz="1333" dirty="0">
                <a:solidFill>
                  <a:srgbClr val="CE0000"/>
                </a:solidFill>
                <a:latin typeface="Times New Roman" panose="02020603050405020304" pitchFamily="18" charset="0"/>
                <a:ea typeface="Public Sans"/>
                <a:cs typeface="Times New Roman" panose="02020603050405020304" pitchFamily="18" charset="0"/>
                <a:sym typeface="Public Sans"/>
              </a:rPr>
              <a:t>Achieve real breakthroughs in science and technology, innovation, and digital transformation</a:t>
            </a:r>
          </a:p>
        </p:txBody>
      </p:sp>
      <p:sp>
        <p:nvSpPr>
          <p:cNvPr id="79" name="TextBox 79"/>
          <p:cNvSpPr txBox="1"/>
          <p:nvPr/>
        </p:nvSpPr>
        <p:spPr>
          <a:xfrm>
            <a:off x="9586622" y="1931582"/>
            <a:ext cx="2298685" cy="953723"/>
          </a:xfrm>
          <a:prstGeom prst="rect">
            <a:avLst/>
          </a:prstGeom>
        </p:spPr>
        <p:txBody>
          <a:bodyPr wrap="square" lIns="0" tIns="0" rIns="0" bIns="0" rtlCol="0" anchor="t">
            <a:spAutoFit/>
          </a:bodyPr>
          <a:lstStyle/>
          <a:p>
            <a:pPr defTabSz="609630">
              <a:lnSpc>
                <a:spcPts val="1850"/>
              </a:lnSpc>
            </a:pPr>
            <a:r>
              <a:rPr lang="en-US" sz="1333" b="1" dirty="0">
                <a:solidFill>
                  <a:srgbClr val="2551B7"/>
                </a:solidFill>
                <a:latin typeface="Times New Roman" panose="02020603050405020304" pitchFamily="18" charset="0"/>
                <a:ea typeface="Public Sans Bold"/>
                <a:cs typeface="Times New Roman" panose="02020603050405020304" pitchFamily="18" charset="0"/>
                <a:sym typeface="Public Sans Bold"/>
              </a:rPr>
              <a:t>Commune-level reorganization </a:t>
            </a:r>
            <a:r>
              <a:rPr lang="en-US" sz="1333" dirty="0">
                <a:latin typeface="Times New Roman" panose="02020603050405020304" pitchFamily="18" charset="0"/>
                <a:ea typeface="Public Sans Bold"/>
                <a:cs typeface="Times New Roman" panose="02020603050405020304" pitchFamily="18" charset="0"/>
                <a:sym typeface="Public Sans Bold"/>
              </a:rPr>
              <a:t>– by June 30, 2025</a:t>
            </a:r>
            <a:br>
              <a:rPr lang="en-US" sz="1333" b="1" dirty="0">
                <a:solidFill>
                  <a:srgbClr val="2551B7"/>
                </a:solidFill>
                <a:latin typeface="Times New Roman" panose="02020603050405020304" pitchFamily="18" charset="0"/>
                <a:ea typeface="Public Sans Bold"/>
                <a:cs typeface="Times New Roman" panose="02020603050405020304" pitchFamily="18" charset="0"/>
                <a:sym typeface="Public Sans Bold"/>
              </a:rPr>
            </a:br>
            <a:r>
              <a:rPr lang="en-US" sz="1333" b="1" dirty="0">
                <a:solidFill>
                  <a:srgbClr val="2551B7"/>
                </a:solidFill>
                <a:latin typeface="Times New Roman" panose="02020603050405020304" pitchFamily="18" charset="0"/>
                <a:ea typeface="Public Sans Bold"/>
                <a:cs typeface="Times New Roman" panose="02020603050405020304" pitchFamily="18" charset="0"/>
                <a:sym typeface="Public Sans Bold"/>
              </a:rPr>
              <a:t>Provincial-level reorganization </a:t>
            </a:r>
            <a:r>
              <a:rPr lang="en-US" sz="1333" b="1" dirty="0">
                <a:latin typeface="Times New Roman" panose="02020603050405020304" pitchFamily="18" charset="0"/>
                <a:ea typeface="Public Sans Bold"/>
                <a:cs typeface="Times New Roman" panose="02020603050405020304" pitchFamily="18" charset="0"/>
                <a:sym typeface="Public Sans Bold"/>
              </a:rPr>
              <a:t>– </a:t>
            </a:r>
            <a:r>
              <a:rPr lang="en-US" sz="1333" dirty="0">
                <a:latin typeface="Times New Roman" panose="02020603050405020304" pitchFamily="18" charset="0"/>
                <a:ea typeface="Public Sans Bold"/>
                <a:cs typeface="Times New Roman" panose="02020603050405020304" pitchFamily="18" charset="0"/>
                <a:sym typeface="Public Sans Bold"/>
              </a:rPr>
              <a:t>by June 30, 2025</a:t>
            </a:r>
          </a:p>
        </p:txBody>
      </p:sp>
      <p:sp>
        <p:nvSpPr>
          <p:cNvPr id="80" name="TextBox 80"/>
          <p:cNvSpPr txBox="1"/>
          <p:nvPr/>
        </p:nvSpPr>
        <p:spPr>
          <a:xfrm>
            <a:off x="9615696" y="2938493"/>
            <a:ext cx="2269611" cy="2624052"/>
          </a:xfrm>
          <a:prstGeom prst="rect">
            <a:avLst/>
          </a:prstGeom>
        </p:spPr>
        <p:txBody>
          <a:bodyPr lIns="0" tIns="0" rIns="0" bIns="0" rtlCol="0" anchor="t">
            <a:spAutoFit/>
          </a:bodyPr>
          <a:lstStyle/>
          <a:p>
            <a:pPr defTabSz="609630">
              <a:lnSpc>
                <a:spcPts val="2601"/>
              </a:lnSpc>
            </a:pPr>
            <a:r>
              <a:rPr lang="en-US" sz="1333" dirty="0">
                <a:solidFill>
                  <a:srgbClr val="2551B7"/>
                </a:solidFill>
                <a:latin typeface="Times New Roman" panose="02020603050405020304" pitchFamily="18" charset="0"/>
                <a:ea typeface="Public Sans"/>
                <a:cs typeface="Times New Roman" panose="02020603050405020304" pitchFamily="18" charset="0"/>
                <a:sym typeface="Public Sans"/>
              </a:rPr>
              <a:t>Resolution 03 – Action program to implement Resolution 57, </a:t>
            </a:r>
            <a:r>
              <a:rPr lang="en-US" sz="1333" dirty="0">
                <a:latin typeface="Times New Roman" panose="02020603050405020304" pitchFamily="18" charset="0"/>
                <a:ea typeface="Public Sans"/>
                <a:cs typeface="Times New Roman" panose="02020603050405020304" pitchFamily="18" charset="0"/>
                <a:sym typeface="Public Sans"/>
              </a:rPr>
              <a:t>with decisive implementation starting in 2025</a:t>
            </a:r>
            <a:br>
              <a:rPr lang="en-US" sz="1333" dirty="0">
                <a:solidFill>
                  <a:srgbClr val="2551B7"/>
                </a:solidFill>
                <a:latin typeface="Times New Roman" panose="02020603050405020304" pitchFamily="18" charset="0"/>
                <a:ea typeface="Public Sans"/>
                <a:cs typeface="Times New Roman" panose="02020603050405020304" pitchFamily="18" charset="0"/>
                <a:sym typeface="Public Sans"/>
              </a:rPr>
            </a:br>
            <a:r>
              <a:rPr lang="en-US" sz="1333" dirty="0">
                <a:solidFill>
                  <a:srgbClr val="2551B7"/>
                </a:solidFill>
                <a:latin typeface="Times New Roman" panose="02020603050405020304" pitchFamily="18" charset="0"/>
                <a:ea typeface="Public Sans"/>
                <a:cs typeface="Times New Roman" panose="02020603050405020304" pitchFamily="18" charset="0"/>
                <a:sym typeface="Public Sans"/>
              </a:rPr>
              <a:t>Resolution 138 – Plan to implement Resolution 68, </a:t>
            </a:r>
            <a:r>
              <a:rPr lang="en-US" sz="1333" dirty="0">
                <a:latin typeface="Times New Roman" panose="02020603050405020304" pitchFamily="18" charset="0"/>
                <a:ea typeface="Public Sans"/>
                <a:cs typeface="Times New Roman" panose="02020603050405020304" pitchFamily="18" charset="0"/>
                <a:sym typeface="Public Sans"/>
              </a:rPr>
              <a:t>with decisive implementation starting in 2025</a:t>
            </a:r>
          </a:p>
        </p:txBody>
      </p:sp>
      <p:sp>
        <p:nvSpPr>
          <p:cNvPr id="81" name="TextBox 81"/>
          <p:cNvSpPr txBox="1"/>
          <p:nvPr/>
        </p:nvSpPr>
        <p:spPr>
          <a:xfrm>
            <a:off x="371148" y="533401"/>
            <a:ext cx="222625" cy="433645"/>
          </a:xfrm>
          <a:prstGeom prst="rect">
            <a:avLst/>
          </a:prstGeom>
        </p:spPr>
        <p:txBody>
          <a:bodyPr lIns="0" tIns="0" rIns="0" bIns="0" rtlCol="0" anchor="t">
            <a:spAutoFit/>
          </a:bodyPr>
          <a:lstStyle/>
          <a:p>
            <a:pPr defTabSz="609630">
              <a:lnSpc>
                <a:spcPts val="3733"/>
              </a:lnSpc>
            </a:pPr>
            <a:r>
              <a:rPr lang="en-US" sz="2666" b="1">
                <a:solidFill>
                  <a:srgbClr val="CE0000"/>
                </a:solidFill>
                <a:latin typeface="Times New Roman" panose="02020603050405020304" pitchFamily="18" charset="0"/>
                <a:ea typeface="Public Sans Bold"/>
                <a:cs typeface="Times New Roman" panose="02020603050405020304" pitchFamily="18" charset="0"/>
                <a:sym typeface="Public Sans Bold"/>
              </a:rPr>
              <a:t>0</a:t>
            </a:r>
          </a:p>
        </p:txBody>
      </p:sp>
      <p:sp>
        <p:nvSpPr>
          <p:cNvPr id="82" name="TextBox 82"/>
          <p:cNvSpPr txBox="1"/>
          <p:nvPr/>
        </p:nvSpPr>
        <p:spPr>
          <a:xfrm>
            <a:off x="372320" y="2804319"/>
            <a:ext cx="556114" cy="433645"/>
          </a:xfrm>
          <a:prstGeom prst="rect">
            <a:avLst/>
          </a:prstGeom>
        </p:spPr>
        <p:txBody>
          <a:bodyPr lIns="0" tIns="0" rIns="0" bIns="0" rtlCol="0" anchor="t">
            <a:spAutoFit/>
          </a:bodyPr>
          <a:lstStyle/>
          <a:p>
            <a:pPr defTabSz="609630">
              <a:lnSpc>
                <a:spcPts val="3733"/>
              </a:lnSpc>
            </a:pPr>
            <a:r>
              <a:rPr lang="en-US" sz="2666" b="1">
                <a:solidFill>
                  <a:srgbClr val="CE0000"/>
                </a:solidFill>
                <a:latin typeface="Times New Roman" panose="02020603050405020304" pitchFamily="18" charset="0"/>
                <a:ea typeface="Public Sans Bold"/>
                <a:cs typeface="Times New Roman" panose="02020603050405020304" pitchFamily="18" charset="0"/>
                <a:sym typeface="Public Sans Bold"/>
              </a:rPr>
              <a:t>8%</a:t>
            </a:r>
          </a:p>
        </p:txBody>
      </p:sp>
      <p:sp>
        <p:nvSpPr>
          <p:cNvPr id="83" name="TextBox 83"/>
          <p:cNvSpPr txBox="1"/>
          <p:nvPr/>
        </p:nvSpPr>
        <p:spPr>
          <a:xfrm>
            <a:off x="371148" y="1649777"/>
            <a:ext cx="901687" cy="433645"/>
          </a:xfrm>
          <a:prstGeom prst="rect">
            <a:avLst/>
          </a:prstGeom>
        </p:spPr>
        <p:txBody>
          <a:bodyPr lIns="0" tIns="0" rIns="0" bIns="0" rtlCol="0" anchor="t">
            <a:spAutoFit/>
          </a:bodyPr>
          <a:lstStyle/>
          <a:p>
            <a:pPr defTabSz="609630">
              <a:lnSpc>
                <a:spcPts val="3733"/>
              </a:lnSpc>
            </a:pPr>
            <a:r>
              <a:rPr lang="en-US" sz="2666" b="1">
                <a:solidFill>
                  <a:srgbClr val="CE0000"/>
                </a:solidFill>
                <a:latin typeface="Times New Roman" panose="02020603050405020304" pitchFamily="18" charset="0"/>
                <a:ea typeface="Public Sans Bold"/>
                <a:cs typeface="Times New Roman" panose="02020603050405020304" pitchFamily="18" charset="0"/>
                <a:sym typeface="Public Sans Bold"/>
              </a:rPr>
              <a:t>2045</a:t>
            </a:r>
          </a:p>
        </p:txBody>
      </p:sp>
      <p:sp>
        <p:nvSpPr>
          <p:cNvPr id="84" name="TextBox 84"/>
          <p:cNvSpPr txBox="1"/>
          <p:nvPr/>
        </p:nvSpPr>
        <p:spPr>
          <a:xfrm>
            <a:off x="2875864" y="1625822"/>
            <a:ext cx="894264" cy="433645"/>
          </a:xfrm>
          <a:prstGeom prst="rect">
            <a:avLst/>
          </a:prstGeom>
        </p:spPr>
        <p:txBody>
          <a:bodyPr lIns="0" tIns="0" rIns="0" bIns="0" rtlCol="0" anchor="t">
            <a:spAutoFit/>
          </a:bodyPr>
          <a:lstStyle/>
          <a:p>
            <a:pPr defTabSz="609630">
              <a:lnSpc>
                <a:spcPts val="3733"/>
              </a:lnSpc>
            </a:pPr>
            <a:r>
              <a:rPr lang="en-US" sz="2666" b="1">
                <a:solidFill>
                  <a:srgbClr val="CE0000"/>
                </a:solidFill>
                <a:latin typeface="Times New Roman" panose="02020603050405020304" pitchFamily="18" charset="0"/>
                <a:ea typeface="Public Sans Bold"/>
                <a:cs typeface="Times New Roman" panose="02020603050405020304" pitchFamily="18" charset="0"/>
                <a:sym typeface="Public Sans Bold"/>
              </a:rPr>
              <a:t>2030</a:t>
            </a:r>
          </a:p>
        </p:txBody>
      </p:sp>
      <p:sp>
        <p:nvSpPr>
          <p:cNvPr id="85" name="TextBox 85"/>
          <p:cNvSpPr txBox="1"/>
          <p:nvPr/>
        </p:nvSpPr>
        <p:spPr>
          <a:xfrm>
            <a:off x="2875864" y="533984"/>
            <a:ext cx="1109453" cy="433645"/>
          </a:xfrm>
          <a:prstGeom prst="rect">
            <a:avLst/>
          </a:prstGeom>
        </p:spPr>
        <p:txBody>
          <a:bodyPr lIns="0" tIns="0" rIns="0" bIns="0" rtlCol="0" anchor="t">
            <a:spAutoFit/>
          </a:bodyPr>
          <a:lstStyle/>
          <a:p>
            <a:pPr defTabSz="609630">
              <a:lnSpc>
                <a:spcPts val="3733"/>
              </a:lnSpc>
            </a:pPr>
            <a:r>
              <a:rPr lang="en-US" sz="2666" b="1">
                <a:solidFill>
                  <a:srgbClr val="CE0000"/>
                </a:solidFill>
                <a:latin typeface="Times New Roman" panose="02020603050405020304" pitchFamily="18" charset="0"/>
                <a:ea typeface="Public Sans Bold"/>
                <a:cs typeface="Times New Roman" panose="02020603050405020304" pitchFamily="18" charset="0"/>
                <a:sym typeface="Public Sans Bold"/>
              </a:rPr>
              <a:t>43,5%</a:t>
            </a:r>
          </a:p>
        </p:txBody>
      </p:sp>
      <p:sp>
        <p:nvSpPr>
          <p:cNvPr id="86" name="TextBox 86"/>
          <p:cNvSpPr txBox="1"/>
          <p:nvPr/>
        </p:nvSpPr>
        <p:spPr>
          <a:xfrm>
            <a:off x="6202301" y="1663367"/>
            <a:ext cx="894435" cy="433645"/>
          </a:xfrm>
          <a:prstGeom prst="rect">
            <a:avLst/>
          </a:prstGeom>
        </p:spPr>
        <p:txBody>
          <a:bodyPr lIns="0" tIns="0" rIns="0" bIns="0" rtlCol="0" anchor="t">
            <a:spAutoFit/>
          </a:bodyPr>
          <a:lstStyle/>
          <a:p>
            <a:pPr defTabSz="609630">
              <a:lnSpc>
                <a:spcPts val="3733"/>
              </a:lnSpc>
            </a:pPr>
            <a:r>
              <a:rPr lang="en-US" sz="2666" b="1">
                <a:solidFill>
                  <a:srgbClr val="CE0000"/>
                </a:solidFill>
                <a:latin typeface="Times New Roman" panose="02020603050405020304" pitchFamily="18" charset="0"/>
                <a:ea typeface="Public Sans Bold"/>
                <a:cs typeface="Times New Roman" panose="02020603050405020304" pitchFamily="18" charset="0"/>
                <a:sym typeface="Public Sans Bold"/>
              </a:rPr>
              <a:t>2025</a:t>
            </a:r>
          </a:p>
        </p:txBody>
      </p:sp>
      <p:sp>
        <p:nvSpPr>
          <p:cNvPr id="87" name="TextBox 87"/>
          <p:cNvSpPr txBox="1"/>
          <p:nvPr/>
        </p:nvSpPr>
        <p:spPr>
          <a:xfrm>
            <a:off x="6168808" y="2856821"/>
            <a:ext cx="1208761" cy="433645"/>
          </a:xfrm>
          <a:prstGeom prst="rect">
            <a:avLst/>
          </a:prstGeom>
        </p:spPr>
        <p:txBody>
          <a:bodyPr lIns="0" tIns="0" rIns="0" bIns="0" rtlCol="0" anchor="t">
            <a:spAutoFit/>
          </a:bodyPr>
          <a:lstStyle/>
          <a:p>
            <a:pPr defTabSz="609630">
              <a:lnSpc>
                <a:spcPts val="3733"/>
              </a:lnSpc>
            </a:pPr>
            <a:r>
              <a:rPr lang="en-US" sz="2666" b="1" dirty="0">
                <a:solidFill>
                  <a:srgbClr val="CE0000"/>
                </a:solidFill>
                <a:latin typeface="Times New Roman" panose="02020603050405020304" pitchFamily="18" charset="0"/>
                <a:ea typeface="Public Sans Bold"/>
                <a:cs typeface="Times New Roman" panose="02020603050405020304" pitchFamily="18" charset="0"/>
                <a:sym typeface="Public Sans Bold"/>
              </a:rPr>
              <a:t>8 - 10%</a:t>
            </a:r>
          </a:p>
        </p:txBody>
      </p:sp>
      <p:sp>
        <p:nvSpPr>
          <p:cNvPr id="88" name="TextBox 88"/>
          <p:cNvSpPr txBox="1"/>
          <p:nvPr/>
        </p:nvSpPr>
        <p:spPr>
          <a:xfrm>
            <a:off x="6203679" y="533401"/>
            <a:ext cx="893057" cy="433645"/>
          </a:xfrm>
          <a:prstGeom prst="rect">
            <a:avLst/>
          </a:prstGeom>
        </p:spPr>
        <p:txBody>
          <a:bodyPr lIns="0" tIns="0" rIns="0" bIns="0" rtlCol="0" anchor="t">
            <a:spAutoFit/>
          </a:bodyPr>
          <a:lstStyle/>
          <a:p>
            <a:pPr defTabSz="609630">
              <a:lnSpc>
                <a:spcPts val="3733"/>
              </a:lnSpc>
            </a:pPr>
            <a:r>
              <a:rPr lang="en-US" sz="2666" b="1">
                <a:solidFill>
                  <a:srgbClr val="CE0000"/>
                </a:solidFill>
                <a:latin typeface="Times New Roman" panose="02020603050405020304" pitchFamily="18" charset="0"/>
                <a:ea typeface="Public Sans Bold"/>
                <a:cs typeface="Times New Roman" panose="02020603050405020304" pitchFamily="18" charset="0"/>
                <a:sym typeface="Public Sans Bold"/>
              </a:rPr>
              <a:t>2028</a:t>
            </a:r>
          </a:p>
        </p:txBody>
      </p:sp>
      <p:sp>
        <p:nvSpPr>
          <p:cNvPr id="89" name="TextBox 89"/>
          <p:cNvSpPr txBox="1"/>
          <p:nvPr/>
        </p:nvSpPr>
        <p:spPr>
          <a:xfrm>
            <a:off x="10006678" y="421557"/>
            <a:ext cx="1878630" cy="435953"/>
          </a:xfrm>
          <a:prstGeom prst="rect">
            <a:avLst/>
          </a:prstGeom>
        </p:spPr>
        <p:txBody>
          <a:bodyPr vert="horz" wrap="square" lIns="0" tIns="0" rIns="0" bIns="0" rtlCol="0" anchor="t">
            <a:spAutoFit/>
          </a:bodyPr>
          <a:lstStyle/>
          <a:p>
            <a:pPr algn="r" defTabSz="609630">
              <a:lnSpc>
                <a:spcPts val="3733"/>
              </a:lnSpc>
            </a:pPr>
            <a:r>
              <a:rPr lang="en-US" sz="2666" b="1" dirty="0">
                <a:solidFill>
                  <a:srgbClr val="002060"/>
                </a:solidFill>
                <a:latin typeface="Times New Roman" panose="02020603050405020304" pitchFamily="18" charset="0"/>
                <a:ea typeface="Public Sans Bold"/>
                <a:cs typeface="Times New Roman" panose="02020603050405020304" pitchFamily="18" charset="0"/>
                <a:sym typeface="Public Sans Bold"/>
              </a:rPr>
              <a:t>PLANS</a:t>
            </a:r>
          </a:p>
        </p:txBody>
      </p:sp>
      <p:sp>
        <p:nvSpPr>
          <p:cNvPr id="91" name="TextBox 60">
            <a:extLst>
              <a:ext uri="{FF2B5EF4-FFF2-40B4-BE49-F238E27FC236}">
                <a16:creationId xmlns:a16="http://schemas.microsoft.com/office/drawing/2014/main" id="{8A26C2A1-652E-79BC-ECCE-5355DD2A2798}"/>
              </a:ext>
            </a:extLst>
          </p:cNvPr>
          <p:cNvSpPr txBox="1"/>
          <p:nvPr/>
        </p:nvSpPr>
        <p:spPr>
          <a:xfrm>
            <a:off x="2618755" y="2741204"/>
            <a:ext cx="1408481" cy="307777"/>
          </a:xfrm>
          <a:prstGeom prst="rect">
            <a:avLst/>
          </a:prstGeom>
        </p:spPr>
        <p:txBody>
          <a:bodyPr wrap="square" lIns="0" tIns="0" rIns="0" bIns="0" rtlCol="0" anchor="t">
            <a:spAutoFit/>
          </a:bodyPr>
          <a:lstStyle/>
          <a:p>
            <a:pPr defTabSz="609630">
              <a:lnSpc>
                <a:spcPts val="2745"/>
              </a:lnSpc>
            </a:pPr>
            <a:r>
              <a:rPr lang="en-US" sz="1600" b="1" dirty="0">
                <a:solidFill>
                  <a:srgbClr val="CE0000"/>
                </a:solidFill>
                <a:latin typeface="Times New Roman" panose="02020603050405020304" pitchFamily="18" charset="0"/>
                <a:ea typeface="Public Sans Bold"/>
                <a:cs typeface="Times New Roman" panose="02020603050405020304" pitchFamily="18" charset="0"/>
                <a:sym typeface="Public Sans Bold"/>
              </a:rPr>
              <a:t>500 billion USD</a:t>
            </a:r>
          </a:p>
        </p:txBody>
      </p:sp>
      <p:sp>
        <p:nvSpPr>
          <p:cNvPr id="92" name="TextBox 61">
            <a:extLst>
              <a:ext uri="{FF2B5EF4-FFF2-40B4-BE49-F238E27FC236}">
                <a16:creationId xmlns:a16="http://schemas.microsoft.com/office/drawing/2014/main" id="{A27FB95E-C7FE-AE62-EA74-06A486871FBE}"/>
              </a:ext>
            </a:extLst>
          </p:cNvPr>
          <p:cNvSpPr txBox="1"/>
          <p:nvPr/>
        </p:nvSpPr>
        <p:spPr>
          <a:xfrm>
            <a:off x="4105735" y="2752493"/>
            <a:ext cx="2052231" cy="298608"/>
          </a:xfrm>
          <a:prstGeom prst="rect">
            <a:avLst/>
          </a:prstGeom>
        </p:spPr>
        <p:txBody>
          <a:bodyPr lIns="0" tIns="0" rIns="0" bIns="0" rtlCol="0" anchor="t">
            <a:spAutoFit/>
          </a:bodyPr>
          <a:lstStyle/>
          <a:p>
            <a:pPr defTabSz="609630">
              <a:lnSpc>
                <a:spcPts val="2745"/>
              </a:lnSpc>
            </a:pPr>
            <a:r>
              <a:rPr lang="en-US" sz="1333" dirty="0">
                <a:solidFill>
                  <a:srgbClr val="000000"/>
                </a:solidFill>
                <a:latin typeface="Times New Roman" panose="02020603050405020304" pitchFamily="18" charset="0"/>
                <a:ea typeface="Public Sans"/>
                <a:cs typeface="Times New Roman" panose="02020603050405020304" pitchFamily="18" charset="0"/>
                <a:sym typeface="Public Sans"/>
              </a:rPr>
              <a:t>GDP size</a:t>
            </a:r>
          </a:p>
        </p:txBody>
      </p:sp>
      <p:grpSp>
        <p:nvGrpSpPr>
          <p:cNvPr id="93" name="Group 2">
            <a:extLst>
              <a:ext uri="{FF2B5EF4-FFF2-40B4-BE49-F238E27FC236}">
                <a16:creationId xmlns:a16="http://schemas.microsoft.com/office/drawing/2014/main" id="{14F13F53-1D74-CAFE-012D-BCF923D2D158}"/>
              </a:ext>
            </a:extLst>
          </p:cNvPr>
          <p:cNvGrpSpPr>
            <a:grpSpLocks noChangeAspect="1"/>
          </p:cNvGrpSpPr>
          <p:nvPr/>
        </p:nvGrpSpPr>
        <p:grpSpPr>
          <a:xfrm>
            <a:off x="6894683" y="4000164"/>
            <a:ext cx="2594249" cy="2650567"/>
            <a:chOff x="0" y="0"/>
            <a:chExt cx="1599552" cy="3668192"/>
          </a:xfrm>
          <a:solidFill>
            <a:schemeClr val="accent4">
              <a:lumMod val="20000"/>
              <a:lumOff val="80000"/>
            </a:schemeClr>
          </a:solidFill>
        </p:grpSpPr>
        <p:sp>
          <p:nvSpPr>
            <p:cNvPr id="94" name="Freeform 3">
              <a:extLst>
                <a:ext uri="{FF2B5EF4-FFF2-40B4-BE49-F238E27FC236}">
                  <a16:creationId xmlns:a16="http://schemas.microsoft.com/office/drawing/2014/main" id="{56BFF58A-879F-69E6-3C6F-AED584C04F85}"/>
                </a:ext>
              </a:extLst>
            </p:cNvPr>
            <p:cNvSpPr/>
            <p:nvPr/>
          </p:nvSpPr>
          <p:spPr>
            <a:xfrm>
              <a:off x="63500" y="63500"/>
              <a:ext cx="1472565" cy="224536"/>
            </a:xfrm>
            <a:custGeom>
              <a:avLst/>
              <a:gdLst/>
              <a:ahLst/>
              <a:cxnLst/>
              <a:rect l="l" t="t" r="r" b="b"/>
              <a:pathLst>
                <a:path w="1472565" h="224536">
                  <a:moveTo>
                    <a:pt x="1444625" y="224409"/>
                  </a:moveTo>
                  <a:lnTo>
                    <a:pt x="27940" y="224409"/>
                  </a:lnTo>
                  <a:cubicBezTo>
                    <a:pt x="12573" y="224409"/>
                    <a:pt x="0" y="211963"/>
                    <a:pt x="0" y="196469"/>
                  </a:cubicBezTo>
                  <a:lnTo>
                    <a:pt x="0" y="27940"/>
                  </a:lnTo>
                  <a:cubicBezTo>
                    <a:pt x="0" y="12446"/>
                    <a:pt x="12446" y="0"/>
                    <a:pt x="27940" y="0"/>
                  </a:cubicBezTo>
                  <a:lnTo>
                    <a:pt x="1444625" y="0"/>
                  </a:lnTo>
                  <a:cubicBezTo>
                    <a:pt x="1459992" y="0"/>
                    <a:pt x="1472565" y="12446"/>
                    <a:pt x="1472565" y="27940"/>
                  </a:cubicBezTo>
                  <a:lnTo>
                    <a:pt x="1472565" y="196596"/>
                  </a:lnTo>
                  <a:cubicBezTo>
                    <a:pt x="1472565" y="211963"/>
                    <a:pt x="1460119" y="224536"/>
                    <a:pt x="1444625" y="224536"/>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95" name="Freeform 4">
              <a:extLst>
                <a:ext uri="{FF2B5EF4-FFF2-40B4-BE49-F238E27FC236}">
                  <a16:creationId xmlns:a16="http://schemas.microsoft.com/office/drawing/2014/main" id="{2D4917FA-7BCF-CCC8-FFE0-2C86D3E12964}"/>
                </a:ext>
              </a:extLst>
            </p:cNvPr>
            <p:cNvSpPr/>
            <p:nvPr/>
          </p:nvSpPr>
          <p:spPr>
            <a:xfrm>
              <a:off x="147828" y="332867"/>
              <a:ext cx="1303782" cy="161671"/>
            </a:xfrm>
            <a:custGeom>
              <a:avLst/>
              <a:gdLst/>
              <a:ahLst/>
              <a:cxnLst/>
              <a:rect l="l" t="t" r="r" b="b"/>
              <a:pathLst>
                <a:path w="1303782" h="161671">
                  <a:moveTo>
                    <a:pt x="1302766" y="4572"/>
                  </a:moveTo>
                  <a:lnTo>
                    <a:pt x="1220724" y="160020"/>
                  </a:lnTo>
                  <a:cubicBezTo>
                    <a:pt x="1220216" y="161036"/>
                    <a:pt x="1219073" y="161671"/>
                    <a:pt x="1217930" y="161671"/>
                  </a:cubicBezTo>
                  <a:lnTo>
                    <a:pt x="85852" y="161671"/>
                  </a:lnTo>
                  <a:cubicBezTo>
                    <a:pt x="84709" y="161671"/>
                    <a:pt x="83693" y="161036"/>
                    <a:pt x="83058" y="160020"/>
                  </a:cubicBezTo>
                  <a:lnTo>
                    <a:pt x="1143" y="4572"/>
                  </a:lnTo>
                  <a:cubicBezTo>
                    <a:pt x="0" y="2540"/>
                    <a:pt x="1524" y="0"/>
                    <a:pt x="3937" y="0"/>
                  </a:cubicBezTo>
                  <a:lnTo>
                    <a:pt x="1299972" y="0"/>
                  </a:lnTo>
                  <a:cubicBezTo>
                    <a:pt x="1302385" y="0"/>
                    <a:pt x="1303782" y="2540"/>
                    <a:pt x="1302766" y="4572"/>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96" name="Freeform 5">
              <a:extLst>
                <a:ext uri="{FF2B5EF4-FFF2-40B4-BE49-F238E27FC236}">
                  <a16:creationId xmlns:a16="http://schemas.microsoft.com/office/drawing/2014/main" id="{7CF478D2-F3F7-2565-942B-4B3729E988C4}"/>
                </a:ext>
              </a:extLst>
            </p:cNvPr>
            <p:cNvSpPr/>
            <p:nvPr/>
          </p:nvSpPr>
          <p:spPr>
            <a:xfrm>
              <a:off x="63500" y="3380232"/>
              <a:ext cx="1472565" cy="224537"/>
            </a:xfrm>
            <a:custGeom>
              <a:avLst/>
              <a:gdLst/>
              <a:ahLst/>
              <a:cxnLst/>
              <a:rect l="l" t="t" r="r" b="b"/>
              <a:pathLst>
                <a:path w="1472565" h="224537">
                  <a:moveTo>
                    <a:pt x="1444625" y="0"/>
                  </a:moveTo>
                  <a:lnTo>
                    <a:pt x="27940" y="0"/>
                  </a:lnTo>
                  <a:cubicBezTo>
                    <a:pt x="12573" y="0"/>
                    <a:pt x="0" y="12446"/>
                    <a:pt x="0" y="27940"/>
                  </a:cubicBezTo>
                  <a:lnTo>
                    <a:pt x="0" y="196596"/>
                  </a:lnTo>
                  <a:cubicBezTo>
                    <a:pt x="0" y="211963"/>
                    <a:pt x="12446" y="224536"/>
                    <a:pt x="27940" y="224536"/>
                  </a:cubicBezTo>
                  <a:lnTo>
                    <a:pt x="1444625" y="224536"/>
                  </a:lnTo>
                  <a:cubicBezTo>
                    <a:pt x="1459992" y="224536"/>
                    <a:pt x="1472565" y="212090"/>
                    <a:pt x="1472565" y="196596"/>
                  </a:cubicBezTo>
                  <a:lnTo>
                    <a:pt x="1472565" y="27940"/>
                  </a:lnTo>
                  <a:cubicBezTo>
                    <a:pt x="1472565" y="12573"/>
                    <a:pt x="1460119" y="0"/>
                    <a:pt x="1444625" y="0"/>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97" name="Freeform 6">
              <a:extLst>
                <a:ext uri="{FF2B5EF4-FFF2-40B4-BE49-F238E27FC236}">
                  <a16:creationId xmlns:a16="http://schemas.microsoft.com/office/drawing/2014/main" id="{567BC461-416F-0877-DE1A-203A78D18D07}"/>
                </a:ext>
              </a:extLst>
            </p:cNvPr>
            <p:cNvSpPr/>
            <p:nvPr/>
          </p:nvSpPr>
          <p:spPr>
            <a:xfrm>
              <a:off x="147701" y="3173603"/>
              <a:ext cx="1303909" cy="161671"/>
            </a:xfrm>
            <a:custGeom>
              <a:avLst/>
              <a:gdLst/>
              <a:ahLst/>
              <a:cxnLst/>
              <a:rect l="l" t="t" r="r" b="b"/>
              <a:pathLst>
                <a:path w="1303909" h="161671">
                  <a:moveTo>
                    <a:pt x="1302893" y="157099"/>
                  </a:moveTo>
                  <a:lnTo>
                    <a:pt x="1220851" y="1651"/>
                  </a:lnTo>
                  <a:cubicBezTo>
                    <a:pt x="1220343" y="635"/>
                    <a:pt x="1219200" y="0"/>
                    <a:pt x="1218057" y="0"/>
                  </a:cubicBezTo>
                  <a:lnTo>
                    <a:pt x="85979" y="0"/>
                  </a:lnTo>
                  <a:cubicBezTo>
                    <a:pt x="84836" y="0"/>
                    <a:pt x="83820" y="635"/>
                    <a:pt x="83185" y="1651"/>
                  </a:cubicBezTo>
                  <a:lnTo>
                    <a:pt x="1143" y="157099"/>
                  </a:lnTo>
                  <a:cubicBezTo>
                    <a:pt x="0" y="159131"/>
                    <a:pt x="1524" y="161671"/>
                    <a:pt x="3937" y="161671"/>
                  </a:cubicBezTo>
                  <a:lnTo>
                    <a:pt x="1300099" y="161671"/>
                  </a:lnTo>
                  <a:cubicBezTo>
                    <a:pt x="1302512" y="161671"/>
                    <a:pt x="1303909" y="159131"/>
                    <a:pt x="1302893" y="157099"/>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98" name="Freeform 7">
              <a:extLst>
                <a:ext uri="{FF2B5EF4-FFF2-40B4-BE49-F238E27FC236}">
                  <a16:creationId xmlns:a16="http://schemas.microsoft.com/office/drawing/2014/main" id="{BD1B1F26-6176-950F-A64B-F0D39388DA05}"/>
                </a:ext>
              </a:extLst>
            </p:cNvPr>
            <p:cNvSpPr/>
            <p:nvPr/>
          </p:nvSpPr>
          <p:spPr>
            <a:xfrm>
              <a:off x="328422" y="541147"/>
              <a:ext cx="942848" cy="2585974"/>
            </a:xfrm>
            <a:custGeom>
              <a:avLst/>
              <a:gdLst/>
              <a:ahLst/>
              <a:cxnLst/>
              <a:rect l="l" t="t" r="r" b="b"/>
              <a:pathLst>
                <a:path w="942848" h="2585974">
                  <a:moveTo>
                    <a:pt x="942721" y="2585974"/>
                  </a:moveTo>
                  <a:lnTo>
                    <a:pt x="0" y="2585974"/>
                  </a:lnTo>
                  <a:lnTo>
                    <a:pt x="0" y="0"/>
                  </a:lnTo>
                  <a:lnTo>
                    <a:pt x="942848" y="0"/>
                  </a:lnTo>
                  <a:lnTo>
                    <a:pt x="942848" y="2585974"/>
                  </a:ln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grpSp>
        <p:nvGrpSpPr>
          <p:cNvPr id="99" name="Group 2">
            <a:extLst>
              <a:ext uri="{FF2B5EF4-FFF2-40B4-BE49-F238E27FC236}">
                <a16:creationId xmlns:a16="http://schemas.microsoft.com/office/drawing/2014/main" id="{2E003309-F5A1-3A65-D1D6-9106BD8223A7}"/>
              </a:ext>
            </a:extLst>
          </p:cNvPr>
          <p:cNvGrpSpPr>
            <a:grpSpLocks noChangeAspect="1"/>
          </p:cNvGrpSpPr>
          <p:nvPr/>
        </p:nvGrpSpPr>
        <p:grpSpPr>
          <a:xfrm>
            <a:off x="4638177" y="4010023"/>
            <a:ext cx="2223254" cy="2650567"/>
            <a:chOff x="0" y="0"/>
            <a:chExt cx="1599552" cy="3668192"/>
          </a:xfrm>
          <a:solidFill>
            <a:schemeClr val="accent4">
              <a:lumMod val="20000"/>
              <a:lumOff val="80000"/>
            </a:schemeClr>
          </a:solidFill>
        </p:grpSpPr>
        <p:sp>
          <p:nvSpPr>
            <p:cNvPr id="100" name="Freeform 3">
              <a:extLst>
                <a:ext uri="{FF2B5EF4-FFF2-40B4-BE49-F238E27FC236}">
                  <a16:creationId xmlns:a16="http://schemas.microsoft.com/office/drawing/2014/main" id="{EDB57830-413C-E3E9-6EDB-A5F91C50674D}"/>
                </a:ext>
              </a:extLst>
            </p:cNvPr>
            <p:cNvSpPr/>
            <p:nvPr/>
          </p:nvSpPr>
          <p:spPr>
            <a:xfrm>
              <a:off x="63500" y="63500"/>
              <a:ext cx="1472565" cy="224536"/>
            </a:xfrm>
            <a:custGeom>
              <a:avLst/>
              <a:gdLst/>
              <a:ahLst/>
              <a:cxnLst/>
              <a:rect l="l" t="t" r="r" b="b"/>
              <a:pathLst>
                <a:path w="1472565" h="224536">
                  <a:moveTo>
                    <a:pt x="1444625" y="224409"/>
                  </a:moveTo>
                  <a:lnTo>
                    <a:pt x="27940" y="224409"/>
                  </a:lnTo>
                  <a:cubicBezTo>
                    <a:pt x="12573" y="224409"/>
                    <a:pt x="0" y="211963"/>
                    <a:pt x="0" y="196469"/>
                  </a:cubicBezTo>
                  <a:lnTo>
                    <a:pt x="0" y="27940"/>
                  </a:lnTo>
                  <a:cubicBezTo>
                    <a:pt x="0" y="12446"/>
                    <a:pt x="12446" y="0"/>
                    <a:pt x="27940" y="0"/>
                  </a:cubicBezTo>
                  <a:lnTo>
                    <a:pt x="1444625" y="0"/>
                  </a:lnTo>
                  <a:cubicBezTo>
                    <a:pt x="1459992" y="0"/>
                    <a:pt x="1472565" y="12446"/>
                    <a:pt x="1472565" y="27940"/>
                  </a:cubicBezTo>
                  <a:lnTo>
                    <a:pt x="1472565" y="196596"/>
                  </a:lnTo>
                  <a:cubicBezTo>
                    <a:pt x="1472565" y="211963"/>
                    <a:pt x="1460119" y="224536"/>
                    <a:pt x="1444625" y="224536"/>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101" name="Freeform 4">
              <a:extLst>
                <a:ext uri="{FF2B5EF4-FFF2-40B4-BE49-F238E27FC236}">
                  <a16:creationId xmlns:a16="http://schemas.microsoft.com/office/drawing/2014/main" id="{75EBB960-6667-75E7-4D31-FE0CC25A0A7B}"/>
                </a:ext>
              </a:extLst>
            </p:cNvPr>
            <p:cNvSpPr/>
            <p:nvPr/>
          </p:nvSpPr>
          <p:spPr>
            <a:xfrm>
              <a:off x="147828" y="332867"/>
              <a:ext cx="1303782" cy="161671"/>
            </a:xfrm>
            <a:custGeom>
              <a:avLst/>
              <a:gdLst/>
              <a:ahLst/>
              <a:cxnLst/>
              <a:rect l="l" t="t" r="r" b="b"/>
              <a:pathLst>
                <a:path w="1303782" h="161671">
                  <a:moveTo>
                    <a:pt x="1302766" y="4572"/>
                  </a:moveTo>
                  <a:lnTo>
                    <a:pt x="1220724" y="160020"/>
                  </a:lnTo>
                  <a:cubicBezTo>
                    <a:pt x="1220216" y="161036"/>
                    <a:pt x="1219073" y="161671"/>
                    <a:pt x="1217930" y="161671"/>
                  </a:cubicBezTo>
                  <a:lnTo>
                    <a:pt x="85852" y="161671"/>
                  </a:lnTo>
                  <a:cubicBezTo>
                    <a:pt x="84709" y="161671"/>
                    <a:pt x="83693" y="161036"/>
                    <a:pt x="83058" y="160020"/>
                  </a:cubicBezTo>
                  <a:lnTo>
                    <a:pt x="1143" y="4572"/>
                  </a:lnTo>
                  <a:cubicBezTo>
                    <a:pt x="0" y="2540"/>
                    <a:pt x="1524" y="0"/>
                    <a:pt x="3937" y="0"/>
                  </a:cubicBezTo>
                  <a:lnTo>
                    <a:pt x="1299972" y="0"/>
                  </a:lnTo>
                  <a:cubicBezTo>
                    <a:pt x="1302385" y="0"/>
                    <a:pt x="1303782" y="2540"/>
                    <a:pt x="1302766" y="4572"/>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102" name="Freeform 5">
              <a:extLst>
                <a:ext uri="{FF2B5EF4-FFF2-40B4-BE49-F238E27FC236}">
                  <a16:creationId xmlns:a16="http://schemas.microsoft.com/office/drawing/2014/main" id="{D9271738-7B55-E5E0-F1D7-7D7076291CA9}"/>
                </a:ext>
              </a:extLst>
            </p:cNvPr>
            <p:cNvSpPr/>
            <p:nvPr/>
          </p:nvSpPr>
          <p:spPr>
            <a:xfrm>
              <a:off x="63500" y="3380232"/>
              <a:ext cx="1472565" cy="224537"/>
            </a:xfrm>
            <a:custGeom>
              <a:avLst/>
              <a:gdLst/>
              <a:ahLst/>
              <a:cxnLst/>
              <a:rect l="l" t="t" r="r" b="b"/>
              <a:pathLst>
                <a:path w="1472565" h="224537">
                  <a:moveTo>
                    <a:pt x="1444625" y="0"/>
                  </a:moveTo>
                  <a:lnTo>
                    <a:pt x="27940" y="0"/>
                  </a:lnTo>
                  <a:cubicBezTo>
                    <a:pt x="12573" y="0"/>
                    <a:pt x="0" y="12446"/>
                    <a:pt x="0" y="27940"/>
                  </a:cubicBezTo>
                  <a:lnTo>
                    <a:pt x="0" y="196596"/>
                  </a:lnTo>
                  <a:cubicBezTo>
                    <a:pt x="0" y="211963"/>
                    <a:pt x="12446" y="224536"/>
                    <a:pt x="27940" y="224536"/>
                  </a:cubicBezTo>
                  <a:lnTo>
                    <a:pt x="1444625" y="224536"/>
                  </a:lnTo>
                  <a:cubicBezTo>
                    <a:pt x="1459992" y="224536"/>
                    <a:pt x="1472565" y="212090"/>
                    <a:pt x="1472565" y="196596"/>
                  </a:cubicBezTo>
                  <a:lnTo>
                    <a:pt x="1472565" y="27940"/>
                  </a:lnTo>
                  <a:cubicBezTo>
                    <a:pt x="1472565" y="12573"/>
                    <a:pt x="1460119" y="0"/>
                    <a:pt x="1444625" y="0"/>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103" name="Freeform 6">
              <a:extLst>
                <a:ext uri="{FF2B5EF4-FFF2-40B4-BE49-F238E27FC236}">
                  <a16:creationId xmlns:a16="http://schemas.microsoft.com/office/drawing/2014/main" id="{4006D37C-B95D-F48E-1E4F-F3E6D634C013}"/>
                </a:ext>
              </a:extLst>
            </p:cNvPr>
            <p:cNvSpPr/>
            <p:nvPr/>
          </p:nvSpPr>
          <p:spPr>
            <a:xfrm>
              <a:off x="147701" y="3173603"/>
              <a:ext cx="1303909" cy="161671"/>
            </a:xfrm>
            <a:custGeom>
              <a:avLst/>
              <a:gdLst/>
              <a:ahLst/>
              <a:cxnLst/>
              <a:rect l="l" t="t" r="r" b="b"/>
              <a:pathLst>
                <a:path w="1303909" h="161671">
                  <a:moveTo>
                    <a:pt x="1302893" y="157099"/>
                  </a:moveTo>
                  <a:lnTo>
                    <a:pt x="1220851" y="1651"/>
                  </a:lnTo>
                  <a:cubicBezTo>
                    <a:pt x="1220343" y="635"/>
                    <a:pt x="1219200" y="0"/>
                    <a:pt x="1218057" y="0"/>
                  </a:cubicBezTo>
                  <a:lnTo>
                    <a:pt x="85979" y="0"/>
                  </a:lnTo>
                  <a:cubicBezTo>
                    <a:pt x="84836" y="0"/>
                    <a:pt x="83820" y="635"/>
                    <a:pt x="83185" y="1651"/>
                  </a:cubicBezTo>
                  <a:lnTo>
                    <a:pt x="1143" y="157099"/>
                  </a:lnTo>
                  <a:cubicBezTo>
                    <a:pt x="0" y="159131"/>
                    <a:pt x="1524" y="161671"/>
                    <a:pt x="3937" y="161671"/>
                  </a:cubicBezTo>
                  <a:lnTo>
                    <a:pt x="1300099" y="161671"/>
                  </a:lnTo>
                  <a:cubicBezTo>
                    <a:pt x="1302512" y="161671"/>
                    <a:pt x="1303909" y="159131"/>
                    <a:pt x="1302893" y="157099"/>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104" name="Freeform 7">
              <a:extLst>
                <a:ext uri="{FF2B5EF4-FFF2-40B4-BE49-F238E27FC236}">
                  <a16:creationId xmlns:a16="http://schemas.microsoft.com/office/drawing/2014/main" id="{2464E5F9-DA63-4224-DDA7-DF6235A83C40}"/>
                </a:ext>
              </a:extLst>
            </p:cNvPr>
            <p:cNvSpPr/>
            <p:nvPr/>
          </p:nvSpPr>
          <p:spPr>
            <a:xfrm>
              <a:off x="328422" y="541147"/>
              <a:ext cx="942848" cy="2585974"/>
            </a:xfrm>
            <a:custGeom>
              <a:avLst/>
              <a:gdLst/>
              <a:ahLst/>
              <a:cxnLst/>
              <a:rect l="l" t="t" r="r" b="b"/>
              <a:pathLst>
                <a:path w="942848" h="2585974">
                  <a:moveTo>
                    <a:pt x="942721" y="2585974"/>
                  </a:moveTo>
                  <a:lnTo>
                    <a:pt x="0" y="2585974"/>
                  </a:lnTo>
                  <a:lnTo>
                    <a:pt x="0" y="0"/>
                  </a:lnTo>
                  <a:lnTo>
                    <a:pt x="942848" y="0"/>
                  </a:lnTo>
                  <a:lnTo>
                    <a:pt x="942848" y="2585974"/>
                  </a:ln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grpSp>
        <p:nvGrpSpPr>
          <p:cNvPr id="105" name="Group 2">
            <a:extLst>
              <a:ext uri="{FF2B5EF4-FFF2-40B4-BE49-F238E27FC236}">
                <a16:creationId xmlns:a16="http://schemas.microsoft.com/office/drawing/2014/main" id="{BB36FAEF-EE85-7908-F3D2-10FE345DF203}"/>
              </a:ext>
            </a:extLst>
          </p:cNvPr>
          <p:cNvGrpSpPr>
            <a:grpSpLocks noChangeAspect="1"/>
          </p:cNvGrpSpPr>
          <p:nvPr/>
        </p:nvGrpSpPr>
        <p:grpSpPr>
          <a:xfrm>
            <a:off x="2310007" y="4010023"/>
            <a:ext cx="2298033" cy="2650567"/>
            <a:chOff x="0" y="0"/>
            <a:chExt cx="1599552" cy="3668192"/>
          </a:xfrm>
          <a:solidFill>
            <a:schemeClr val="accent4">
              <a:lumMod val="20000"/>
              <a:lumOff val="80000"/>
            </a:schemeClr>
          </a:solidFill>
        </p:grpSpPr>
        <p:sp>
          <p:nvSpPr>
            <p:cNvPr id="106" name="Freeform 3">
              <a:extLst>
                <a:ext uri="{FF2B5EF4-FFF2-40B4-BE49-F238E27FC236}">
                  <a16:creationId xmlns:a16="http://schemas.microsoft.com/office/drawing/2014/main" id="{6EEDD785-4B58-A149-CA9C-89DAC6AAABF6}"/>
                </a:ext>
              </a:extLst>
            </p:cNvPr>
            <p:cNvSpPr/>
            <p:nvPr/>
          </p:nvSpPr>
          <p:spPr>
            <a:xfrm>
              <a:off x="63500" y="63500"/>
              <a:ext cx="1472565" cy="224536"/>
            </a:xfrm>
            <a:custGeom>
              <a:avLst/>
              <a:gdLst/>
              <a:ahLst/>
              <a:cxnLst/>
              <a:rect l="l" t="t" r="r" b="b"/>
              <a:pathLst>
                <a:path w="1472565" h="224536">
                  <a:moveTo>
                    <a:pt x="1444625" y="224409"/>
                  </a:moveTo>
                  <a:lnTo>
                    <a:pt x="27940" y="224409"/>
                  </a:lnTo>
                  <a:cubicBezTo>
                    <a:pt x="12573" y="224409"/>
                    <a:pt x="0" y="211963"/>
                    <a:pt x="0" y="196469"/>
                  </a:cubicBezTo>
                  <a:lnTo>
                    <a:pt x="0" y="27940"/>
                  </a:lnTo>
                  <a:cubicBezTo>
                    <a:pt x="0" y="12446"/>
                    <a:pt x="12446" y="0"/>
                    <a:pt x="27940" y="0"/>
                  </a:cubicBezTo>
                  <a:lnTo>
                    <a:pt x="1444625" y="0"/>
                  </a:lnTo>
                  <a:cubicBezTo>
                    <a:pt x="1459992" y="0"/>
                    <a:pt x="1472565" y="12446"/>
                    <a:pt x="1472565" y="27940"/>
                  </a:cubicBezTo>
                  <a:lnTo>
                    <a:pt x="1472565" y="196596"/>
                  </a:lnTo>
                  <a:cubicBezTo>
                    <a:pt x="1472565" y="211963"/>
                    <a:pt x="1460119" y="224536"/>
                    <a:pt x="1444625" y="224536"/>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107" name="Freeform 4">
              <a:extLst>
                <a:ext uri="{FF2B5EF4-FFF2-40B4-BE49-F238E27FC236}">
                  <a16:creationId xmlns:a16="http://schemas.microsoft.com/office/drawing/2014/main" id="{106A99CE-0481-75EC-02DA-45C432F51A93}"/>
                </a:ext>
              </a:extLst>
            </p:cNvPr>
            <p:cNvSpPr/>
            <p:nvPr/>
          </p:nvSpPr>
          <p:spPr>
            <a:xfrm>
              <a:off x="147828" y="332867"/>
              <a:ext cx="1303782" cy="161671"/>
            </a:xfrm>
            <a:custGeom>
              <a:avLst/>
              <a:gdLst/>
              <a:ahLst/>
              <a:cxnLst/>
              <a:rect l="l" t="t" r="r" b="b"/>
              <a:pathLst>
                <a:path w="1303782" h="161671">
                  <a:moveTo>
                    <a:pt x="1302766" y="4572"/>
                  </a:moveTo>
                  <a:lnTo>
                    <a:pt x="1220724" y="160020"/>
                  </a:lnTo>
                  <a:cubicBezTo>
                    <a:pt x="1220216" y="161036"/>
                    <a:pt x="1219073" y="161671"/>
                    <a:pt x="1217930" y="161671"/>
                  </a:cubicBezTo>
                  <a:lnTo>
                    <a:pt x="85852" y="161671"/>
                  </a:lnTo>
                  <a:cubicBezTo>
                    <a:pt x="84709" y="161671"/>
                    <a:pt x="83693" y="161036"/>
                    <a:pt x="83058" y="160020"/>
                  </a:cubicBezTo>
                  <a:lnTo>
                    <a:pt x="1143" y="4572"/>
                  </a:lnTo>
                  <a:cubicBezTo>
                    <a:pt x="0" y="2540"/>
                    <a:pt x="1524" y="0"/>
                    <a:pt x="3937" y="0"/>
                  </a:cubicBezTo>
                  <a:lnTo>
                    <a:pt x="1299972" y="0"/>
                  </a:lnTo>
                  <a:cubicBezTo>
                    <a:pt x="1302385" y="0"/>
                    <a:pt x="1303782" y="2540"/>
                    <a:pt x="1302766" y="4572"/>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108" name="Freeform 5">
              <a:extLst>
                <a:ext uri="{FF2B5EF4-FFF2-40B4-BE49-F238E27FC236}">
                  <a16:creationId xmlns:a16="http://schemas.microsoft.com/office/drawing/2014/main" id="{3F9A3FA0-8418-088E-9657-17A4E4AF8E9C}"/>
                </a:ext>
              </a:extLst>
            </p:cNvPr>
            <p:cNvSpPr/>
            <p:nvPr/>
          </p:nvSpPr>
          <p:spPr>
            <a:xfrm>
              <a:off x="63500" y="3380232"/>
              <a:ext cx="1472565" cy="224537"/>
            </a:xfrm>
            <a:custGeom>
              <a:avLst/>
              <a:gdLst/>
              <a:ahLst/>
              <a:cxnLst/>
              <a:rect l="l" t="t" r="r" b="b"/>
              <a:pathLst>
                <a:path w="1472565" h="224537">
                  <a:moveTo>
                    <a:pt x="1444625" y="0"/>
                  </a:moveTo>
                  <a:lnTo>
                    <a:pt x="27940" y="0"/>
                  </a:lnTo>
                  <a:cubicBezTo>
                    <a:pt x="12573" y="0"/>
                    <a:pt x="0" y="12446"/>
                    <a:pt x="0" y="27940"/>
                  </a:cubicBezTo>
                  <a:lnTo>
                    <a:pt x="0" y="196596"/>
                  </a:lnTo>
                  <a:cubicBezTo>
                    <a:pt x="0" y="211963"/>
                    <a:pt x="12446" y="224536"/>
                    <a:pt x="27940" y="224536"/>
                  </a:cubicBezTo>
                  <a:lnTo>
                    <a:pt x="1444625" y="224536"/>
                  </a:lnTo>
                  <a:cubicBezTo>
                    <a:pt x="1459992" y="224536"/>
                    <a:pt x="1472565" y="212090"/>
                    <a:pt x="1472565" y="196596"/>
                  </a:cubicBezTo>
                  <a:lnTo>
                    <a:pt x="1472565" y="27940"/>
                  </a:lnTo>
                  <a:cubicBezTo>
                    <a:pt x="1472565" y="12573"/>
                    <a:pt x="1460119" y="0"/>
                    <a:pt x="1444625" y="0"/>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109" name="Freeform 6">
              <a:extLst>
                <a:ext uri="{FF2B5EF4-FFF2-40B4-BE49-F238E27FC236}">
                  <a16:creationId xmlns:a16="http://schemas.microsoft.com/office/drawing/2014/main" id="{8D2F24E1-EB74-7475-C720-BE27BBF2776C}"/>
                </a:ext>
              </a:extLst>
            </p:cNvPr>
            <p:cNvSpPr/>
            <p:nvPr/>
          </p:nvSpPr>
          <p:spPr>
            <a:xfrm>
              <a:off x="147701" y="3173603"/>
              <a:ext cx="1303909" cy="161671"/>
            </a:xfrm>
            <a:custGeom>
              <a:avLst/>
              <a:gdLst/>
              <a:ahLst/>
              <a:cxnLst/>
              <a:rect l="l" t="t" r="r" b="b"/>
              <a:pathLst>
                <a:path w="1303909" h="161671">
                  <a:moveTo>
                    <a:pt x="1302893" y="157099"/>
                  </a:moveTo>
                  <a:lnTo>
                    <a:pt x="1220851" y="1651"/>
                  </a:lnTo>
                  <a:cubicBezTo>
                    <a:pt x="1220343" y="635"/>
                    <a:pt x="1219200" y="0"/>
                    <a:pt x="1218057" y="0"/>
                  </a:cubicBezTo>
                  <a:lnTo>
                    <a:pt x="85979" y="0"/>
                  </a:lnTo>
                  <a:cubicBezTo>
                    <a:pt x="84836" y="0"/>
                    <a:pt x="83820" y="635"/>
                    <a:pt x="83185" y="1651"/>
                  </a:cubicBezTo>
                  <a:lnTo>
                    <a:pt x="1143" y="157099"/>
                  </a:lnTo>
                  <a:cubicBezTo>
                    <a:pt x="0" y="159131"/>
                    <a:pt x="1524" y="161671"/>
                    <a:pt x="3937" y="161671"/>
                  </a:cubicBezTo>
                  <a:lnTo>
                    <a:pt x="1300099" y="161671"/>
                  </a:lnTo>
                  <a:cubicBezTo>
                    <a:pt x="1302512" y="161671"/>
                    <a:pt x="1303909" y="159131"/>
                    <a:pt x="1302893" y="157099"/>
                  </a:cubicBez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sp>
          <p:nvSpPr>
            <p:cNvPr id="110" name="Freeform 7">
              <a:extLst>
                <a:ext uri="{FF2B5EF4-FFF2-40B4-BE49-F238E27FC236}">
                  <a16:creationId xmlns:a16="http://schemas.microsoft.com/office/drawing/2014/main" id="{73205191-7F78-8EA5-117C-E88BE14A2D8E}"/>
                </a:ext>
              </a:extLst>
            </p:cNvPr>
            <p:cNvSpPr/>
            <p:nvPr/>
          </p:nvSpPr>
          <p:spPr>
            <a:xfrm>
              <a:off x="328422" y="541147"/>
              <a:ext cx="942848" cy="2585974"/>
            </a:xfrm>
            <a:custGeom>
              <a:avLst/>
              <a:gdLst/>
              <a:ahLst/>
              <a:cxnLst/>
              <a:rect l="l" t="t" r="r" b="b"/>
              <a:pathLst>
                <a:path w="942848" h="2585974">
                  <a:moveTo>
                    <a:pt x="942721" y="2585974"/>
                  </a:moveTo>
                  <a:lnTo>
                    <a:pt x="0" y="2585974"/>
                  </a:lnTo>
                  <a:lnTo>
                    <a:pt x="0" y="0"/>
                  </a:lnTo>
                  <a:lnTo>
                    <a:pt x="942848" y="0"/>
                  </a:lnTo>
                  <a:lnTo>
                    <a:pt x="942848" y="2585974"/>
                  </a:lnTo>
                </a:path>
              </a:pathLst>
            </a:custGeom>
            <a:gr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sp>
        <p:nvSpPr>
          <p:cNvPr id="111" name="TextBox 110">
            <a:extLst>
              <a:ext uri="{FF2B5EF4-FFF2-40B4-BE49-F238E27FC236}">
                <a16:creationId xmlns:a16="http://schemas.microsoft.com/office/drawing/2014/main" id="{2BD4CC8E-B5A5-ACC1-3A76-1244190B696E}"/>
              </a:ext>
            </a:extLst>
          </p:cNvPr>
          <p:cNvSpPr txBox="1"/>
          <p:nvPr/>
        </p:nvSpPr>
        <p:spPr>
          <a:xfrm>
            <a:off x="2495238" y="3989648"/>
            <a:ext cx="2048937" cy="297004"/>
          </a:xfrm>
          <a:prstGeom prst="rect">
            <a:avLst/>
          </a:prstGeom>
          <a:noFill/>
        </p:spPr>
        <p:txBody>
          <a:bodyPr wrap="square" rtlCol="0">
            <a:spAutoFit/>
          </a:bodyPr>
          <a:lstStyle/>
          <a:p>
            <a:r>
              <a:rPr lang="en-US" sz="1200" b="1" dirty="0">
                <a:solidFill>
                  <a:srgbClr val="000000"/>
                </a:solidFill>
                <a:latin typeface="Times New Roman" panose="02020603050405020304" pitchFamily="18" charset="0"/>
                <a:ea typeface="Public Sans Bold"/>
                <a:cs typeface="Times New Roman" panose="02020603050405020304" pitchFamily="18" charset="0"/>
                <a:sym typeface="Public Sans Bold"/>
              </a:rPr>
              <a:t>Resolution No. 59-NQ </a:t>
            </a:r>
            <a:r>
              <a:rPr lang="en-US" sz="1330" b="1" dirty="0">
                <a:solidFill>
                  <a:srgbClr val="000000"/>
                </a:solidFill>
                <a:latin typeface="Times New Roman" panose="02020603050405020304" pitchFamily="18" charset="0"/>
                <a:ea typeface="Public Sans Bold"/>
                <a:cs typeface="Times New Roman" panose="02020603050405020304" pitchFamily="18" charset="0"/>
                <a:sym typeface="Public Sans Bold"/>
              </a:rPr>
              <a:t>/TW</a:t>
            </a:r>
            <a:endParaRPr lang="vi-VN" sz="1330" dirty="0"/>
          </a:p>
        </p:txBody>
      </p:sp>
      <p:sp>
        <p:nvSpPr>
          <p:cNvPr id="112" name="TextBox 111">
            <a:extLst>
              <a:ext uri="{FF2B5EF4-FFF2-40B4-BE49-F238E27FC236}">
                <a16:creationId xmlns:a16="http://schemas.microsoft.com/office/drawing/2014/main" id="{4600541D-121A-BE19-8DC6-FF437823DBE7}"/>
              </a:ext>
            </a:extLst>
          </p:cNvPr>
          <p:cNvSpPr txBox="1"/>
          <p:nvPr/>
        </p:nvSpPr>
        <p:spPr>
          <a:xfrm>
            <a:off x="7151496" y="3981479"/>
            <a:ext cx="2036800" cy="297004"/>
          </a:xfrm>
          <a:prstGeom prst="rect">
            <a:avLst/>
          </a:prstGeom>
          <a:noFill/>
        </p:spPr>
        <p:txBody>
          <a:bodyPr wrap="square" rtlCol="0">
            <a:spAutoFit/>
          </a:bodyPr>
          <a:lstStyle/>
          <a:p>
            <a:r>
              <a:rPr lang="en-US" sz="1200" b="1" dirty="0">
                <a:solidFill>
                  <a:srgbClr val="000000"/>
                </a:solidFill>
                <a:latin typeface="Times New Roman" panose="02020603050405020304" pitchFamily="18" charset="0"/>
                <a:ea typeface="Public Sans Bold"/>
                <a:cs typeface="Times New Roman" panose="02020603050405020304" pitchFamily="18" charset="0"/>
                <a:sym typeface="Public Sans Bold"/>
              </a:rPr>
              <a:t>Resolution No. 68-NQ </a:t>
            </a:r>
            <a:r>
              <a:rPr lang="en-US" sz="1330" b="1" dirty="0">
                <a:solidFill>
                  <a:srgbClr val="000000"/>
                </a:solidFill>
                <a:latin typeface="Times New Roman" panose="02020603050405020304" pitchFamily="18" charset="0"/>
                <a:ea typeface="Public Sans Bold"/>
                <a:cs typeface="Times New Roman" panose="02020603050405020304" pitchFamily="18" charset="0"/>
                <a:sym typeface="Public Sans Bold"/>
              </a:rPr>
              <a:t>/TW</a:t>
            </a:r>
            <a:endParaRPr lang="vi-VN" sz="1330" dirty="0"/>
          </a:p>
        </p:txBody>
      </p:sp>
      <p:sp>
        <p:nvSpPr>
          <p:cNvPr id="113" name="TextBox 112">
            <a:extLst>
              <a:ext uri="{FF2B5EF4-FFF2-40B4-BE49-F238E27FC236}">
                <a16:creationId xmlns:a16="http://schemas.microsoft.com/office/drawing/2014/main" id="{6078E34A-86AA-112C-CFAB-45E67CAFF5FB}"/>
              </a:ext>
            </a:extLst>
          </p:cNvPr>
          <p:cNvSpPr txBox="1"/>
          <p:nvPr/>
        </p:nvSpPr>
        <p:spPr>
          <a:xfrm>
            <a:off x="4716531" y="3981479"/>
            <a:ext cx="2293305" cy="297004"/>
          </a:xfrm>
          <a:prstGeom prst="rect">
            <a:avLst/>
          </a:prstGeom>
          <a:noFill/>
        </p:spPr>
        <p:txBody>
          <a:bodyPr wrap="square" rtlCol="0">
            <a:spAutoFit/>
          </a:bodyPr>
          <a:lstStyle/>
          <a:p>
            <a:r>
              <a:rPr lang="en-US" sz="1330" b="1" dirty="0">
                <a:solidFill>
                  <a:srgbClr val="000000"/>
                </a:solidFill>
                <a:latin typeface="Times New Roman" panose="02020603050405020304" pitchFamily="18" charset="0"/>
                <a:ea typeface="Public Sans Bold"/>
                <a:cs typeface="Times New Roman" panose="02020603050405020304" pitchFamily="18" charset="0"/>
                <a:sym typeface="Public Sans Bold"/>
              </a:rPr>
              <a:t>Resolution No. 66-NQ/TW</a:t>
            </a:r>
            <a:endParaRPr lang="vi-VN" sz="1330" dirty="0"/>
          </a:p>
        </p:txBody>
      </p:sp>
      <p:sp>
        <p:nvSpPr>
          <p:cNvPr id="114" name="TextBox 78">
            <a:extLst>
              <a:ext uri="{FF2B5EF4-FFF2-40B4-BE49-F238E27FC236}">
                <a16:creationId xmlns:a16="http://schemas.microsoft.com/office/drawing/2014/main" id="{9E0181B0-FA9C-4AE9-7DCD-BA72EB9A8290}"/>
              </a:ext>
            </a:extLst>
          </p:cNvPr>
          <p:cNvSpPr txBox="1"/>
          <p:nvPr/>
        </p:nvSpPr>
        <p:spPr>
          <a:xfrm>
            <a:off x="2751380" y="4361223"/>
            <a:ext cx="1381698" cy="2027735"/>
          </a:xfrm>
          <a:prstGeom prst="rect">
            <a:avLst/>
          </a:prstGeom>
        </p:spPr>
        <p:txBody>
          <a:bodyPr wrap="square" lIns="0" tIns="0" rIns="0" bIns="0" rtlCol="0" anchor="t">
            <a:spAutoFit/>
          </a:bodyPr>
          <a:lstStyle/>
          <a:p>
            <a:pPr algn="ctr" defTabSz="609630">
              <a:lnSpc>
                <a:spcPts val="1985"/>
              </a:lnSpc>
            </a:pPr>
            <a:r>
              <a:rPr lang="en-US" sz="1333" dirty="0">
                <a:solidFill>
                  <a:srgbClr val="CE0000"/>
                </a:solidFill>
                <a:latin typeface="Times New Roman" panose="02020603050405020304" pitchFamily="18" charset="0"/>
                <a:ea typeface="Public Sans"/>
                <a:cs typeface="Times New Roman" panose="02020603050405020304" pitchFamily="18" charset="0"/>
                <a:sym typeface="Public Sans"/>
              </a:rPr>
              <a:t>Breakthrough decisions identifying INTEGRATION as the strategic driver for Vietnam to confidently step into the new era</a:t>
            </a:r>
          </a:p>
        </p:txBody>
      </p:sp>
      <p:sp>
        <p:nvSpPr>
          <p:cNvPr id="115" name="TextBox 76">
            <a:extLst>
              <a:ext uri="{FF2B5EF4-FFF2-40B4-BE49-F238E27FC236}">
                <a16:creationId xmlns:a16="http://schemas.microsoft.com/office/drawing/2014/main" id="{00D8AC11-A75A-3504-85AD-C45B62BB6181}"/>
              </a:ext>
            </a:extLst>
          </p:cNvPr>
          <p:cNvSpPr txBox="1"/>
          <p:nvPr/>
        </p:nvSpPr>
        <p:spPr>
          <a:xfrm>
            <a:off x="5094485" y="4457482"/>
            <a:ext cx="1297024" cy="2027735"/>
          </a:xfrm>
          <a:prstGeom prst="rect">
            <a:avLst/>
          </a:prstGeom>
        </p:spPr>
        <p:txBody>
          <a:bodyPr wrap="square" lIns="0" tIns="0" rIns="0" bIns="0" rtlCol="0" anchor="t">
            <a:spAutoFit/>
          </a:bodyPr>
          <a:lstStyle/>
          <a:p>
            <a:pPr algn="ctr" defTabSz="609630">
              <a:lnSpc>
                <a:spcPts val="1985"/>
              </a:lnSpc>
            </a:pPr>
            <a:r>
              <a:rPr lang="en-US" sz="1333" dirty="0">
                <a:solidFill>
                  <a:srgbClr val="CE0000"/>
                </a:solidFill>
                <a:latin typeface="Times New Roman" panose="02020603050405020304" pitchFamily="18" charset="0"/>
                <a:ea typeface="Public Sans"/>
                <a:cs typeface="Times New Roman" panose="02020603050405020304" pitchFamily="18" charset="0"/>
                <a:sym typeface="Public Sans"/>
              </a:rPr>
              <a:t>A rallying call for institutional reform, building a modern and practical legal system that truly serves the people.</a:t>
            </a:r>
          </a:p>
          <a:p>
            <a:pPr algn="ctr" defTabSz="609630">
              <a:lnSpc>
                <a:spcPts val="1985"/>
              </a:lnSpc>
            </a:pPr>
            <a:endParaRPr lang="en-US" sz="1333" dirty="0">
              <a:solidFill>
                <a:srgbClr val="CE0000"/>
              </a:solidFill>
              <a:latin typeface="Times New Roman" panose="02020603050405020304" pitchFamily="18" charset="0"/>
              <a:ea typeface="Public Sans"/>
              <a:cs typeface="Times New Roman" panose="02020603050405020304" pitchFamily="18" charset="0"/>
              <a:sym typeface="Public Sans"/>
            </a:endParaRPr>
          </a:p>
        </p:txBody>
      </p:sp>
      <p:sp>
        <p:nvSpPr>
          <p:cNvPr id="116" name="TextBox 77">
            <a:extLst>
              <a:ext uri="{FF2B5EF4-FFF2-40B4-BE49-F238E27FC236}">
                <a16:creationId xmlns:a16="http://schemas.microsoft.com/office/drawing/2014/main" id="{93091FA8-D37E-ECA3-2BF0-5928127E0B9F}"/>
              </a:ext>
            </a:extLst>
          </p:cNvPr>
          <p:cNvSpPr txBox="1"/>
          <p:nvPr/>
        </p:nvSpPr>
        <p:spPr>
          <a:xfrm>
            <a:off x="7388251" y="4353856"/>
            <a:ext cx="1606722" cy="1842043"/>
          </a:xfrm>
          <a:prstGeom prst="rect">
            <a:avLst/>
          </a:prstGeom>
        </p:spPr>
        <p:txBody>
          <a:bodyPr wrap="square" lIns="0" tIns="0" rIns="0" bIns="0" rtlCol="0" anchor="t">
            <a:spAutoFit/>
          </a:bodyPr>
          <a:lstStyle/>
          <a:p>
            <a:pPr algn="ctr"/>
            <a:r>
              <a:rPr lang="en-US" sz="1330" dirty="0">
                <a:solidFill>
                  <a:srgbClr val="FF0000"/>
                </a:solidFill>
                <a:latin typeface="Times New Roman" panose="02020603050405020304" pitchFamily="18" charset="0"/>
                <a:cs typeface="Times New Roman" panose="02020603050405020304" pitchFamily="18" charset="0"/>
              </a:rPr>
              <a:t>A strong declaration for business freedom, recognizing the private economy as a key driver of the national economy, with entrepreneurs becoming warriors on the economic front.</a:t>
            </a:r>
          </a:p>
        </p:txBody>
      </p:sp>
      <p:sp>
        <p:nvSpPr>
          <p:cNvPr id="8" name="TextBox 64">
            <a:extLst>
              <a:ext uri="{FF2B5EF4-FFF2-40B4-BE49-F238E27FC236}">
                <a16:creationId xmlns:a16="http://schemas.microsoft.com/office/drawing/2014/main" id="{637D9172-7F9A-7510-2A27-9EDBBEF55E45}"/>
              </a:ext>
            </a:extLst>
          </p:cNvPr>
          <p:cNvSpPr txBox="1"/>
          <p:nvPr/>
        </p:nvSpPr>
        <p:spPr>
          <a:xfrm>
            <a:off x="1152515" y="1740976"/>
            <a:ext cx="1480565" cy="409343"/>
          </a:xfrm>
          <a:prstGeom prst="rect">
            <a:avLst/>
          </a:prstGeom>
        </p:spPr>
        <p:txBody>
          <a:bodyPr wrap="square" lIns="0" tIns="0" rIns="0" bIns="0" rtlCol="0" anchor="t">
            <a:spAutoFit/>
          </a:bodyPr>
          <a:lstStyle/>
          <a:p>
            <a:r>
              <a:rPr lang="en-US" sz="1330" dirty="0">
                <a:latin typeface="Times New Roman" panose="02020603050405020304" pitchFamily="18" charset="0"/>
                <a:cs typeface="Times New Roman" panose="02020603050405020304" pitchFamily="18" charset="0"/>
              </a:rPr>
              <a:t>Developed, high-income country</a:t>
            </a:r>
          </a:p>
        </p:txBody>
      </p:sp>
    </p:spTree>
    <p:extLst>
      <p:ext uri="{BB962C8B-B14F-4D97-AF65-F5344CB8AC3E}">
        <p14:creationId xmlns:p14="http://schemas.microsoft.com/office/powerpoint/2010/main" val="2282706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85800" y="1485900"/>
            <a:ext cx="10820400" cy="31750"/>
            <a:chOff x="0" y="0"/>
            <a:chExt cx="16230600" cy="47625"/>
          </a:xfrm>
        </p:grpSpPr>
        <p:sp>
          <p:nvSpPr>
            <p:cNvPr id="3" name="Freeform 3"/>
            <p:cNvSpPr/>
            <p:nvPr/>
          </p:nvSpPr>
          <p:spPr>
            <a:xfrm>
              <a:off x="0" y="0"/>
              <a:ext cx="16230600" cy="47625"/>
            </a:xfrm>
            <a:custGeom>
              <a:avLst/>
              <a:gdLst/>
              <a:ahLst/>
              <a:cxnLst/>
              <a:rect l="l" t="t" r="r" b="b"/>
              <a:pathLst>
                <a:path w="16230600" h="47625">
                  <a:moveTo>
                    <a:pt x="0" y="0"/>
                  </a:moveTo>
                  <a:lnTo>
                    <a:pt x="16230600" y="0"/>
                  </a:lnTo>
                  <a:lnTo>
                    <a:pt x="16230600" y="47625"/>
                  </a:lnTo>
                  <a:lnTo>
                    <a:pt x="0" y="47625"/>
                  </a:lnTo>
                  <a:close/>
                </a:path>
              </a:pathLst>
            </a:custGeom>
            <a:solidFill>
              <a:srgbClr val="777777"/>
            </a:solidFill>
          </p:spPr>
          <p:txBody>
            <a:bodyPr/>
            <a:lstStyle/>
            <a:p>
              <a:pPr defTabSz="609630"/>
              <a:endParaRPr lang="en-US" sz="1200">
                <a:solidFill>
                  <a:prstClr val="black"/>
                </a:solidFill>
                <a:latin typeface="Calibri"/>
              </a:endParaRPr>
            </a:p>
          </p:txBody>
        </p:sp>
      </p:grpSp>
      <p:grpSp>
        <p:nvGrpSpPr>
          <p:cNvPr id="4" name="Group 4"/>
          <p:cNvGrpSpPr>
            <a:grpSpLocks noChangeAspect="1"/>
          </p:cNvGrpSpPr>
          <p:nvPr/>
        </p:nvGrpSpPr>
        <p:grpSpPr>
          <a:xfrm>
            <a:off x="685800" y="4998028"/>
            <a:ext cx="10820400" cy="31750"/>
            <a:chOff x="0" y="0"/>
            <a:chExt cx="16230600" cy="47625"/>
          </a:xfrm>
        </p:grpSpPr>
        <p:sp>
          <p:nvSpPr>
            <p:cNvPr id="5" name="Freeform 5"/>
            <p:cNvSpPr/>
            <p:nvPr/>
          </p:nvSpPr>
          <p:spPr>
            <a:xfrm>
              <a:off x="0" y="0"/>
              <a:ext cx="16230600" cy="47625"/>
            </a:xfrm>
            <a:custGeom>
              <a:avLst/>
              <a:gdLst/>
              <a:ahLst/>
              <a:cxnLst/>
              <a:rect l="l" t="t" r="r" b="b"/>
              <a:pathLst>
                <a:path w="16230600" h="47625">
                  <a:moveTo>
                    <a:pt x="0" y="0"/>
                  </a:moveTo>
                  <a:lnTo>
                    <a:pt x="16230600" y="0"/>
                  </a:lnTo>
                  <a:lnTo>
                    <a:pt x="16230600" y="47625"/>
                  </a:lnTo>
                  <a:lnTo>
                    <a:pt x="0" y="47625"/>
                  </a:lnTo>
                  <a:close/>
                </a:path>
              </a:pathLst>
            </a:custGeom>
            <a:solidFill>
              <a:srgbClr val="777777"/>
            </a:solidFill>
          </p:spPr>
          <p:txBody>
            <a:bodyPr/>
            <a:lstStyle/>
            <a:p>
              <a:pPr defTabSz="609630"/>
              <a:endParaRPr lang="en-US" sz="1200">
                <a:solidFill>
                  <a:prstClr val="black"/>
                </a:solidFill>
                <a:latin typeface="Calibri"/>
              </a:endParaRPr>
            </a:p>
          </p:txBody>
        </p:sp>
      </p:grpSp>
      <p:sp>
        <p:nvSpPr>
          <p:cNvPr id="6" name="Freeform 6"/>
          <p:cNvSpPr/>
          <p:nvPr/>
        </p:nvSpPr>
        <p:spPr>
          <a:xfrm>
            <a:off x="643465" y="1583278"/>
            <a:ext cx="10905065" cy="854735"/>
          </a:xfrm>
          <a:custGeom>
            <a:avLst/>
            <a:gdLst/>
            <a:ahLst/>
            <a:cxnLst/>
            <a:rect l="l" t="t" r="r" b="b"/>
            <a:pathLst>
              <a:path w="16357597" h="1282103">
                <a:moveTo>
                  <a:pt x="0" y="0"/>
                </a:moveTo>
                <a:lnTo>
                  <a:pt x="16357597" y="0"/>
                </a:lnTo>
                <a:lnTo>
                  <a:pt x="16357597" y="1282103"/>
                </a:lnTo>
                <a:lnTo>
                  <a:pt x="0" y="12821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en-US" sz="1200">
              <a:solidFill>
                <a:prstClr val="black"/>
              </a:solidFill>
              <a:latin typeface="Calibri"/>
            </a:endParaRPr>
          </a:p>
        </p:txBody>
      </p:sp>
      <p:grpSp>
        <p:nvGrpSpPr>
          <p:cNvPr id="7" name="Group 7"/>
          <p:cNvGrpSpPr>
            <a:grpSpLocks noChangeAspect="1"/>
          </p:cNvGrpSpPr>
          <p:nvPr/>
        </p:nvGrpSpPr>
        <p:grpSpPr>
          <a:xfrm>
            <a:off x="643465" y="2458886"/>
            <a:ext cx="10905065" cy="857161"/>
            <a:chOff x="0" y="0"/>
            <a:chExt cx="16357600" cy="1285735"/>
          </a:xfrm>
        </p:grpSpPr>
        <p:sp>
          <p:nvSpPr>
            <p:cNvPr id="8" name="Freeform 8"/>
            <p:cNvSpPr/>
            <p:nvPr/>
          </p:nvSpPr>
          <p:spPr>
            <a:xfrm>
              <a:off x="63500" y="1174623"/>
              <a:ext cx="16230600" cy="47625"/>
            </a:xfrm>
            <a:custGeom>
              <a:avLst/>
              <a:gdLst/>
              <a:ahLst/>
              <a:cxnLst/>
              <a:rect l="l" t="t" r="r" b="b"/>
              <a:pathLst>
                <a:path w="16230600" h="47625">
                  <a:moveTo>
                    <a:pt x="0" y="0"/>
                  </a:moveTo>
                  <a:lnTo>
                    <a:pt x="16230600" y="0"/>
                  </a:lnTo>
                  <a:lnTo>
                    <a:pt x="16230600" y="47625"/>
                  </a:lnTo>
                  <a:lnTo>
                    <a:pt x="0" y="47625"/>
                  </a:lnTo>
                  <a:close/>
                </a:path>
              </a:pathLst>
            </a:custGeom>
            <a:solidFill>
              <a:srgbClr val="777777"/>
            </a:solidFill>
          </p:spPr>
          <p:txBody>
            <a:bodyPr/>
            <a:lstStyle/>
            <a:p>
              <a:pPr defTabSz="609630"/>
              <a:endParaRPr lang="en-US" sz="1200">
                <a:solidFill>
                  <a:prstClr val="black"/>
                </a:solidFill>
                <a:latin typeface="Calibri"/>
              </a:endParaRPr>
            </a:p>
          </p:txBody>
        </p:sp>
        <p:sp>
          <p:nvSpPr>
            <p:cNvPr id="9" name="Freeform 9"/>
            <p:cNvSpPr/>
            <p:nvPr/>
          </p:nvSpPr>
          <p:spPr>
            <a:xfrm>
              <a:off x="1120140" y="63500"/>
              <a:ext cx="2512314" cy="942975"/>
            </a:xfrm>
            <a:custGeom>
              <a:avLst/>
              <a:gdLst/>
              <a:ahLst/>
              <a:cxnLst/>
              <a:rect l="l" t="t" r="r" b="b"/>
              <a:pathLst>
                <a:path w="2512314" h="942975">
                  <a:moveTo>
                    <a:pt x="0" y="0"/>
                  </a:moveTo>
                  <a:lnTo>
                    <a:pt x="0" y="942975"/>
                  </a:lnTo>
                  <a:lnTo>
                    <a:pt x="2512314" y="942975"/>
                  </a:lnTo>
                  <a:lnTo>
                    <a:pt x="2512314" y="0"/>
                  </a:lnTo>
                  <a:close/>
                </a:path>
              </a:pathLst>
            </a:custGeom>
            <a:solidFill>
              <a:srgbClr val="A3C2E6"/>
            </a:solidFill>
          </p:spPr>
          <p:txBody>
            <a:bodyPr/>
            <a:lstStyle/>
            <a:p>
              <a:pPr defTabSz="609630"/>
              <a:endParaRPr lang="en-US" sz="1200">
                <a:solidFill>
                  <a:prstClr val="black"/>
                </a:solidFill>
                <a:latin typeface="Calibri"/>
              </a:endParaRPr>
            </a:p>
          </p:txBody>
        </p:sp>
        <p:sp>
          <p:nvSpPr>
            <p:cNvPr id="10" name="Freeform 10"/>
            <p:cNvSpPr/>
            <p:nvPr/>
          </p:nvSpPr>
          <p:spPr>
            <a:xfrm>
              <a:off x="63500" y="63500"/>
              <a:ext cx="988314" cy="988314"/>
            </a:xfrm>
            <a:custGeom>
              <a:avLst/>
              <a:gdLst/>
              <a:ahLst/>
              <a:cxnLst/>
              <a:rect l="l" t="t" r="r" b="b"/>
              <a:pathLst>
                <a:path w="988314" h="988314">
                  <a:moveTo>
                    <a:pt x="493268" y="0"/>
                  </a:moveTo>
                  <a:cubicBezTo>
                    <a:pt x="477393" y="0"/>
                    <a:pt x="461518" y="762"/>
                    <a:pt x="445643" y="2413"/>
                  </a:cubicBezTo>
                  <a:cubicBezTo>
                    <a:pt x="429514" y="3937"/>
                    <a:pt x="413512" y="6350"/>
                    <a:pt x="397637" y="9525"/>
                  </a:cubicBezTo>
                  <a:cubicBezTo>
                    <a:pt x="381762" y="12700"/>
                    <a:pt x="366141" y="16637"/>
                    <a:pt x="350647" y="21336"/>
                  </a:cubicBezTo>
                  <a:cubicBezTo>
                    <a:pt x="335153" y="26035"/>
                    <a:pt x="319913" y="31496"/>
                    <a:pt x="304927" y="37719"/>
                  </a:cubicBezTo>
                  <a:cubicBezTo>
                    <a:pt x="289941" y="43942"/>
                    <a:pt x="275336" y="50800"/>
                    <a:pt x="261112" y="58420"/>
                  </a:cubicBezTo>
                  <a:cubicBezTo>
                    <a:pt x="246888" y="66040"/>
                    <a:pt x="232918" y="74422"/>
                    <a:pt x="219456" y="83312"/>
                  </a:cubicBezTo>
                  <a:cubicBezTo>
                    <a:pt x="205994" y="92202"/>
                    <a:pt x="193040" y="101981"/>
                    <a:pt x="180467" y="112141"/>
                  </a:cubicBezTo>
                  <a:cubicBezTo>
                    <a:pt x="167894" y="122301"/>
                    <a:pt x="156210" y="133350"/>
                    <a:pt x="144780" y="144780"/>
                  </a:cubicBezTo>
                  <a:cubicBezTo>
                    <a:pt x="133350" y="156210"/>
                    <a:pt x="122428" y="168148"/>
                    <a:pt x="112268" y="180721"/>
                  </a:cubicBezTo>
                  <a:cubicBezTo>
                    <a:pt x="102108" y="193294"/>
                    <a:pt x="92329" y="206248"/>
                    <a:pt x="83439" y="219710"/>
                  </a:cubicBezTo>
                  <a:cubicBezTo>
                    <a:pt x="74549" y="233172"/>
                    <a:pt x="66167" y="247015"/>
                    <a:pt x="58547" y="261366"/>
                  </a:cubicBezTo>
                  <a:cubicBezTo>
                    <a:pt x="50927" y="275717"/>
                    <a:pt x="44069" y="290195"/>
                    <a:pt x="37846" y="305181"/>
                  </a:cubicBezTo>
                  <a:cubicBezTo>
                    <a:pt x="31623" y="320167"/>
                    <a:pt x="26162" y="335407"/>
                    <a:pt x="21463" y="350901"/>
                  </a:cubicBezTo>
                  <a:cubicBezTo>
                    <a:pt x="16764" y="366395"/>
                    <a:pt x="12827" y="382016"/>
                    <a:pt x="9652" y="397891"/>
                  </a:cubicBezTo>
                  <a:cubicBezTo>
                    <a:pt x="6477" y="413766"/>
                    <a:pt x="4064" y="429768"/>
                    <a:pt x="2540" y="445897"/>
                  </a:cubicBezTo>
                  <a:cubicBezTo>
                    <a:pt x="1016" y="462026"/>
                    <a:pt x="0" y="478028"/>
                    <a:pt x="0" y="494157"/>
                  </a:cubicBezTo>
                  <a:cubicBezTo>
                    <a:pt x="0" y="510286"/>
                    <a:pt x="762" y="526542"/>
                    <a:pt x="2413" y="542544"/>
                  </a:cubicBezTo>
                  <a:cubicBezTo>
                    <a:pt x="4064" y="558546"/>
                    <a:pt x="6350" y="574675"/>
                    <a:pt x="9525" y="590550"/>
                  </a:cubicBezTo>
                  <a:cubicBezTo>
                    <a:pt x="12700" y="606425"/>
                    <a:pt x="16637" y="622046"/>
                    <a:pt x="21336" y="637540"/>
                  </a:cubicBezTo>
                  <a:cubicBezTo>
                    <a:pt x="26035" y="653034"/>
                    <a:pt x="31496" y="668274"/>
                    <a:pt x="37719" y="683260"/>
                  </a:cubicBezTo>
                  <a:cubicBezTo>
                    <a:pt x="43942" y="698246"/>
                    <a:pt x="50800" y="712851"/>
                    <a:pt x="58420" y="727075"/>
                  </a:cubicBezTo>
                  <a:cubicBezTo>
                    <a:pt x="66040" y="741299"/>
                    <a:pt x="74422" y="755269"/>
                    <a:pt x="83312" y="768731"/>
                  </a:cubicBezTo>
                  <a:cubicBezTo>
                    <a:pt x="92202" y="782193"/>
                    <a:pt x="101981" y="795147"/>
                    <a:pt x="112141" y="807720"/>
                  </a:cubicBezTo>
                  <a:cubicBezTo>
                    <a:pt x="122301" y="820293"/>
                    <a:pt x="133223" y="832231"/>
                    <a:pt x="144653" y="843661"/>
                  </a:cubicBezTo>
                  <a:cubicBezTo>
                    <a:pt x="156083" y="855091"/>
                    <a:pt x="168021" y="866013"/>
                    <a:pt x="180594" y="876173"/>
                  </a:cubicBezTo>
                  <a:cubicBezTo>
                    <a:pt x="193167" y="886333"/>
                    <a:pt x="206121" y="896112"/>
                    <a:pt x="219583" y="905002"/>
                  </a:cubicBezTo>
                  <a:cubicBezTo>
                    <a:pt x="233045" y="913892"/>
                    <a:pt x="246888" y="922274"/>
                    <a:pt x="261239" y="929894"/>
                  </a:cubicBezTo>
                  <a:cubicBezTo>
                    <a:pt x="275590" y="937514"/>
                    <a:pt x="290068" y="944372"/>
                    <a:pt x="305054" y="950595"/>
                  </a:cubicBezTo>
                  <a:cubicBezTo>
                    <a:pt x="320040" y="956818"/>
                    <a:pt x="335280" y="962279"/>
                    <a:pt x="350774" y="966978"/>
                  </a:cubicBezTo>
                  <a:cubicBezTo>
                    <a:pt x="366268" y="971677"/>
                    <a:pt x="381889" y="975614"/>
                    <a:pt x="397764" y="978789"/>
                  </a:cubicBezTo>
                  <a:cubicBezTo>
                    <a:pt x="413639" y="981964"/>
                    <a:pt x="429641" y="984377"/>
                    <a:pt x="445770" y="985901"/>
                  </a:cubicBezTo>
                  <a:cubicBezTo>
                    <a:pt x="461899" y="987425"/>
                    <a:pt x="478028" y="988314"/>
                    <a:pt x="494157" y="988314"/>
                  </a:cubicBezTo>
                  <a:cubicBezTo>
                    <a:pt x="510286" y="988314"/>
                    <a:pt x="526542" y="987552"/>
                    <a:pt x="542544" y="985901"/>
                  </a:cubicBezTo>
                  <a:cubicBezTo>
                    <a:pt x="558546" y="984250"/>
                    <a:pt x="574675" y="981964"/>
                    <a:pt x="590550" y="978789"/>
                  </a:cubicBezTo>
                  <a:cubicBezTo>
                    <a:pt x="606425" y="975614"/>
                    <a:pt x="622046" y="971677"/>
                    <a:pt x="637540" y="966978"/>
                  </a:cubicBezTo>
                  <a:cubicBezTo>
                    <a:pt x="653034" y="962279"/>
                    <a:pt x="668274" y="956818"/>
                    <a:pt x="683260" y="950595"/>
                  </a:cubicBezTo>
                  <a:cubicBezTo>
                    <a:pt x="698246" y="944372"/>
                    <a:pt x="712851" y="937514"/>
                    <a:pt x="727075" y="929894"/>
                  </a:cubicBezTo>
                  <a:cubicBezTo>
                    <a:pt x="741299" y="922274"/>
                    <a:pt x="755269" y="913892"/>
                    <a:pt x="768731" y="905002"/>
                  </a:cubicBezTo>
                  <a:cubicBezTo>
                    <a:pt x="782193" y="896112"/>
                    <a:pt x="795147" y="886333"/>
                    <a:pt x="807720" y="876173"/>
                  </a:cubicBezTo>
                  <a:cubicBezTo>
                    <a:pt x="820293" y="866013"/>
                    <a:pt x="832231" y="855091"/>
                    <a:pt x="843661" y="843661"/>
                  </a:cubicBezTo>
                  <a:cubicBezTo>
                    <a:pt x="855091" y="832231"/>
                    <a:pt x="866013" y="820293"/>
                    <a:pt x="876173" y="807720"/>
                  </a:cubicBezTo>
                  <a:cubicBezTo>
                    <a:pt x="886333" y="795147"/>
                    <a:pt x="896112" y="782193"/>
                    <a:pt x="905002" y="768731"/>
                  </a:cubicBezTo>
                  <a:cubicBezTo>
                    <a:pt x="913892" y="755269"/>
                    <a:pt x="922274" y="741426"/>
                    <a:pt x="929894" y="727075"/>
                  </a:cubicBezTo>
                  <a:cubicBezTo>
                    <a:pt x="937514" y="712724"/>
                    <a:pt x="944372" y="698246"/>
                    <a:pt x="950595" y="683260"/>
                  </a:cubicBezTo>
                  <a:cubicBezTo>
                    <a:pt x="956818" y="668274"/>
                    <a:pt x="962279" y="653034"/>
                    <a:pt x="966978" y="637540"/>
                  </a:cubicBezTo>
                  <a:cubicBezTo>
                    <a:pt x="971677" y="622046"/>
                    <a:pt x="975614" y="606425"/>
                    <a:pt x="978789" y="590550"/>
                  </a:cubicBezTo>
                  <a:cubicBezTo>
                    <a:pt x="981964" y="574675"/>
                    <a:pt x="984377" y="558673"/>
                    <a:pt x="985901" y="542544"/>
                  </a:cubicBezTo>
                  <a:cubicBezTo>
                    <a:pt x="987425" y="526415"/>
                    <a:pt x="988314" y="510286"/>
                    <a:pt x="988314" y="494157"/>
                  </a:cubicBezTo>
                  <a:cubicBezTo>
                    <a:pt x="988314" y="478028"/>
                    <a:pt x="987552" y="461772"/>
                    <a:pt x="985901" y="445770"/>
                  </a:cubicBezTo>
                  <a:cubicBezTo>
                    <a:pt x="984250" y="429768"/>
                    <a:pt x="981964" y="413639"/>
                    <a:pt x="978789" y="397764"/>
                  </a:cubicBezTo>
                  <a:cubicBezTo>
                    <a:pt x="975614" y="381889"/>
                    <a:pt x="971677" y="366268"/>
                    <a:pt x="966978" y="350774"/>
                  </a:cubicBezTo>
                  <a:cubicBezTo>
                    <a:pt x="962279" y="335280"/>
                    <a:pt x="956818" y="320040"/>
                    <a:pt x="950595" y="305054"/>
                  </a:cubicBezTo>
                  <a:cubicBezTo>
                    <a:pt x="944372" y="290068"/>
                    <a:pt x="937514" y="275463"/>
                    <a:pt x="929894" y="261239"/>
                  </a:cubicBezTo>
                  <a:cubicBezTo>
                    <a:pt x="922274" y="247015"/>
                    <a:pt x="913892" y="233045"/>
                    <a:pt x="905002" y="219583"/>
                  </a:cubicBezTo>
                  <a:cubicBezTo>
                    <a:pt x="896112" y="206121"/>
                    <a:pt x="886333" y="193167"/>
                    <a:pt x="876173" y="180594"/>
                  </a:cubicBezTo>
                  <a:cubicBezTo>
                    <a:pt x="866013" y="168021"/>
                    <a:pt x="855091" y="156083"/>
                    <a:pt x="843661" y="144653"/>
                  </a:cubicBezTo>
                  <a:cubicBezTo>
                    <a:pt x="832231" y="133223"/>
                    <a:pt x="820293" y="122301"/>
                    <a:pt x="807720" y="112141"/>
                  </a:cubicBezTo>
                  <a:cubicBezTo>
                    <a:pt x="795147" y="101981"/>
                    <a:pt x="782193" y="92202"/>
                    <a:pt x="768731" y="83312"/>
                  </a:cubicBezTo>
                  <a:cubicBezTo>
                    <a:pt x="755269" y="74422"/>
                    <a:pt x="741426" y="66040"/>
                    <a:pt x="727075" y="58420"/>
                  </a:cubicBezTo>
                  <a:cubicBezTo>
                    <a:pt x="712724" y="50800"/>
                    <a:pt x="698246" y="43942"/>
                    <a:pt x="683260" y="37719"/>
                  </a:cubicBezTo>
                  <a:cubicBezTo>
                    <a:pt x="668274" y="31496"/>
                    <a:pt x="653034" y="26035"/>
                    <a:pt x="637540" y="21336"/>
                  </a:cubicBezTo>
                  <a:cubicBezTo>
                    <a:pt x="622046" y="16637"/>
                    <a:pt x="606425" y="12700"/>
                    <a:pt x="590550" y="9525"/>
                  </a:cubicBezTo>
                  <a:cubicBezTo>
                    <a:pt x="574675" y="6350"/>
                    <a:pt x="558673" y="3937"/>
                    <a:pt x="542544" y="2413"/>
                  </a:cubicBezTo>
                  <a:cubicBezTo>
                    <a:pt x="526796" y="762"/>
                    <a:pt x="510921" y="0"/>
                    <a:pt x="495046" y="0"/>
                  </a:cubicBezTo>
                  <a:close/>
                </a:path>
              </a:pathLst>
            </a:custGeom>
            <a:solidFill>
              <a:srgbClr val="003399"/>
            </a:solidFill>
          </p:spPr>
          <p:txBody>
            <a:bodyPr/>
            <a:lstStyle/>
            <a:p>
              <a:pPr defTabSz="609630"/>
              <a:endParaRPr lang="en-US" sz="1200">
                <a:solidFill>
                  <a:prstClr val="black"/>
                </a:solidFill>
                <a:latin typeface="Calibri"/>
              </a:endParaRPr>
            </a:p>
          </p:txBody>
        </p:sp>
        <p:sp>
          <p:nvSpPr>
            <p:cNvPr id="11" name="Freeform 11"/>
            <p:cNvSpPr/>
            <p:nvPr/>
          </p:nvSpPr>
          <p:spPr>
            <a:xfrm>
              <a:off x="478917" y="495300"/>
              <a:ext cx="356108" cy="356489"/>
            </a:xfrm>
            <a:custGeom>
              <a:avLst/>
              <a:gdLst/>
              <a:ahLst/>
              <a:cxnLst/>
              <a:rect l="l" t="t" r="r" b="b"/>
              <a:pathLst>
                <a:path w="356108" h="356489">
                  <a:moveTo>
                    <a:pt x="330835" y="33274"/>
                  </a:moveTo>
                  <a:cubicBezTo>
                    <a:pt x="332105" y="42037"/>
                    <a:pt x="333121" y="50927"/>
                    <a:pt x="333502" y="60071"/>
                  </a:cubicBezTo>
                  <a:lnTo>
                    <a:pt x="315722" y="60071"/>
                  </a:lnTo>
                  <a:cubicBezTo>
                    <a:pt x="311277" y="67437"/>
                    <a:pt x="306705" y="74676"/>
                    <a:pt x="301752" y="82042"/>
                  </a:cubicBezTo>
                  <a:lnTo>
                    <a:pt x="333375" y="82042"/>
                  </a:lnTo>
                  <a:cubicBezTo>
                    <a:pt x="330835" y="141986"/>
                    <a:pt x="308483" y="196977"/>
                    <a:pt x="272288" y="240157"/>
                  </a:cubicBezTo>
                  <a:cubicBezTo>
                    <a:pt x="254635" y="229997"/>
                    <a:pt x="234569" y="221234"/>
                    <a:pt x="212852" y="213995"/>
                  </a:cubicBezTo>
                  <a:cubicBezTo>
                    <a:pt x="216154" y="203962"/>
                    <a:pt x="219202" y="193548"/>
                    <a:pt x="221869" y="182880"/>
                  </a:cubicBezTo>
                  <a:cubicBezTo>
                    <a:pt x="215519" y="189611"/>
                    <a:pt x="209169" y="196469"/>
                    <a:pt x="202565" y="203073"/>
                  </a:cubicBezTo>
                  <a:cubicBezTo>
                    <a:pt x="194564" y="211074"/>
                    <a:pt x="186309" y="218948"/>
                    <a:pt x="178054" y="226568"/>
                  </a:cubicBezTo>
                  <a:cubicBezTo>
                    <a:pt x="180340" y="227076"/>
                    <a:pt x="182753" y="227584"/>
                    <a:pt x="184912" y="228092"/>
                  </a:cubicBezTo>
                  <a:cubicBezTo>
                    <a:pt x="160909" y="287401"/>
                    <a:pt x="123825" y="327533"/>
                    <a:pt x="81534" y="333502"/>
                  </a:cubicBezTo>
                  <a:lnTo>
                    <a:pt x="81534" y="302133"/>
                  </a:lnTo>
                  <a:cubicBezTo>
                    <a:pt x="74168" y="306959"/>
                    <a:pt x="66929" y="311658"/>
                    <a:pt x="59563" y="316103"/>
                  </a:cubicBezTo>
                  <a:lnTo>
                    <a:pt x="59563" y="333375"/>
                  </a:lnTo>
                  <a:cubicBezTo>
                    <a:pt x="52832" y="332359"/>
                    <a:pt x="46228" y="330327"/>
                    <a:pt x="39751" y="327660"/>
                  </a:cubicBezTo>
                  <a:cubicBezTo>
                    <a:pt x="26416" y="335026"/>
                    <a:pt x="13081" y="341376"/>
                    <a:pt x="0" y="347218"/>
                  </a:cubicBezTo>
                  <a:cubicBezTo>
                    <a:pt x="22606" y="353060"/>
                    <a:pt x="46228" y="356489"/>
                    <a:pt x="70612" y="356489"/>
                  </a:cubicBezTo>
                  <a:cubicBezTo>
                    <a:pt x="151765" y="356489"/>
                    <a:pt x="224917" y="322453"/>
                    <a:pt x="276860" y="267970"/>
                  </a:cubicBezTo>
                  <a:cubicBezTo>
                    <a:pt x="281813" y="262890"/>
                    <a:pt x="286639" y="257683"/>
                    <a:pt x="291211" y="252095"/>
                  </a:cubicBezTo>
                  <a:cubicBezTo>
                    <a:pt x="331724" y="202819"/>
                    <a:pt x="356108" y="139700"/>
                    <a:pt x="356108" y="70993"/>
                  </a:cubicBezTo>
                  <a:cubicBezTo>
                    <a:pt x="356108" y="46482"/>
                    <a:pt x="352933" y="22733"/>
                    <a:pt x="347091" y="0"/>
                  </a:cubicBezTo>
                  <a:cubicBezTo>
                    <a:pt x="342265" y="11049"/>
                    <a:pt x="336931" y="22098"/>
                    <a:pt x="330962" y="33274"/>
                  </a:cubicBezTo>
                  <a:close/>
                  <a:moveTo>
                    <a:pt x="147955" y="322707"/>
                  </a:moveTo>
                  <a:cubicBezTo>
                    <a:pt x="170942" y="301371"/>
                    <a:pt x="190754" y="270891"/>
                    <a:pt x="205613" y="233934"/>
                  </a:cubicBezTo>
                  <a:cubicBezTo>
                    <a:pt x="224663" y="240157"/>
                    <a:pt x="242316" y="247523"/>
                    <a:pt x="257810" y="256032"/>
                  </a:cubicBezTo>
                  <a:cubicBezTo>
                    <a:pt x="227584" y="286639"/>
                    <a:pt x="189992" y="309753"/>
                    <a:pt x="147955" y="322707"/>
                  </a:cubicBezTo>
                  <a:close/>
                </a:path>
              </a:pathLst>
            </a:custGeom>
            <a:solidFill>
              <a:srgbClr val="FFFFFF"/>
            </a:solidFill>
          </p:spPr>
          <p:txBody>
            <a:bodyPr/>
            <a:lstStyle/>
            <a:p>
              <a:pPr defTabSz="609630"/>
              <a:endParaRPr lang="en-US" sz="1200">
                <a:solidFill>
                  <a:prstClr val="black"/>
                </a:solidFill>
                <a:latin typeface="Calibri"/>
              </a:endParaRPr>
            </a:p>
          </p:txBody>
        </p:sp>
        <p:sp>
          <p:nvSpPr>
            <p:cNvPr id="12" name="Freeform 12"/>
            <p:cNvSpPr/>
            <p:nvPr/>
          </p:nvSpPr>
          <p:spPr>
            <a:xfrm>
              <a:off x="264160" y="280670"/>
              <a:ext cx="521208" cy="521335"/>
            </a:xfrm>
            <a:custGeom>
              <a:avLst/>
              <a:gdLst/>
              <a:ahLst/>
              <a:cxnLst/>
              <a:rect l="l" t="t" r="r" b="b"/>
              <a:pathLst>
                <a:path w="521208" h="521335">
                  <a:moveTo>
                    <a:pt x="64770" y="466598"/>
                  </a:moveTo>
                  <a:cubicBezTo>
                    <a:pt x="69342" y="472059"/>
                    <a:pt x="74168" y="477266"/>
                    <a:pt x="79121" y="482473"/>
                  </a:cubicBezTo>
                  <a:cubicBezTo>
                    <a:pt x="92964" y="496951"/>
                    <a:pt x="108458" y="510032"/>
                    <a:pt x="125095" y="521335"/>
                  </a:cubicBezTo>
                  <a:cubicBezTo>
                    <a:pt x="134620" y="519811"/>
                    <a:pt x="144653" y="517525"/>
                    <a:pt x="155321" y="514096"/>
                  </a:cubicBezTo>
                  <a:cubicBezTo>
                    <a:pt x="134366" y="502158"/>
                    <a:pt x="115062" y="487680"/>
                    <a:pt x="98171" y="470662"/>
                  </a:cubicBezTo>
                  <a:cubicBezTo>
                    <a:pt x="113665" y="462153"/>
                    <a:pt x="131318" y="454787"/>
                    <a:pt x="150368" y="448564"/>
                  </a:cubicBezTo>
                  <a:cubicBezTo>
                    <a:pt x="158877" y="469646"/>
                    <a:pt x="169164" y="488315"/>
                    <a:pt x="180467" y="504698"/>
                  </a:cubicBezTo>
                  <a:cubicBezTo>
                    <a:pt x="186944" y="502031"/>
                    <a:pt x="193548" y="499237"/>
                    <a:pt x="200152" y="496062"/>
                  </a:cubicBezTo>
                  <a:cubicBezTo>
                    <a:pt x="189103" y="480822"/>
                    <a:pt x="179197" y="462915"/>
                    <a:pt x="170942" y="442468"/>
                  </a:cubicBezTo>
                  <a:cubicBezTo>
                    <a:pt x="202438" y="434213"/>
                    <a:pt x="237363" y="429260"/>
                    <a:pt x="274320" y="428498"/>
                  </a:cubicBezTo>
                  <a:lnTo>
                    <a:pt x="274320" y="452247"/>
                  </a:lnTo>
                  <a:cubicBezTo>
                    <a:pt x="281686" y="447167"/>
                    <a:pt x="288925" y="441706"/>
                    <a:pt x="296291" y="436245"/>
                  </a:cubicBezTo>
                  <a:lnTo>
                    <a:pt x="296291" y="428498"/>
                  </a:lnTo>
                  <a:cubicBezTo>
                    <a:pt x="299339" y="428625"/>
                    <a:pt x="302387" y="428879"/>
                    <a:pt x="305435" y="429006"/>
                  </a:cubicBezTo>
                  <a:cubicBezTo>
                    <a:pt x="313690" y="422402"/>
                    <a:pt x="321818" y="415671"/>
                    <a:pt x="330073" y="408559"/>
                  </a:cubicBezTo>
                  <a:cubicBezTo>
                    <a:pt x="319024" y="407543"/>
                    <a:pt x="307848" y="406781"/>
                    <a:pt x="296291" y="406527"/>
                  </a:cubicBezTo>
                  <a:lnTo>
                    <a:pt x="296291" y="296545"/>
                  </a:lnTo>
                  <a:lnTo>
                    <a:pt x="427736" y="296545"/>
                  </a:lnTo>
                  <a:cubicBezTo>
                    <a:pt x="427609" y="300355"/>
                    <a:pt x="427228" y="304038"/>
                    <a:pt x="427101" y="307848"/>
                  </a:cubicBezTo>
                  <a:cubicBezTo>
                    <a:pt x="435864" y="296799"/>
                    <a:pt x="444373" y="285750"/>
                    <a:pt x="452120" y="274574"/>
                  </a:cubicBezTo>
                  <a:lnTo>
                    <a:pt x="449707" y="274574"/>
                  </a:lnTo>
                  <a:cubicBezTo>
                    <a:pt x="448691" y="226568"/>
                    <a:pt x="440817" y="181737"/>
                    <a:pt x="427736" y="142621"/>
                  </a:cubicBezTo>
                  <a:cubicBezTo>
                    <a:pt x="449453" y="135382"/>
                    <a:pt x="469519" y="126619"/>
                    <a:pt x="487172" y="116459"/>
                  </a:cubicBezTo>
                  <a:cubicBezTo>
                    <a:pt x="497332" y="128524"/>
                    <a:pt x="506222" y="141605"/>
                    <a:pt x="513969" y="155321"/>
                  </a:cubicBezTo>
                  <a:cubicBezTo>
                    <a:pt x="517271" y="144653"/>
                    <a:pt x="519557" y="134493"/>
                    <a:pt x="521208" y="124841"/>
                  </a:cubicBezTo>
                  <a:cubicBezTo>
                    <a:pt x="516382" y="117856"/>
                    <a:pt x="511302" y="110998"/>
                    <a:pt x="505968" y="104394"/>
                  </a:cubicBezTo>
                  <a:cubicBezTo>
                    <a:pt x="501396" y="98933"/>
                    <a:pt x="496570" y="93726"/>
                    <a:pt x="491617" y="88519"/>
                  </a:cubicBezTo>
                  <a:cubicBezTo>
                    <a:pt x="439547" y="34036"/>
                    <a:pt x="366522" y="0"/>
                    <a:pt x="285369" y="0"/>
                  </a:cubicBezTo>
                  <a:cubicBezTo>
                    <a:pt x="204216" y="0"/>
                    <a:pt x="131064" y="34290"/>
                    <a:pt x="79121" y="88646"/>
                  </a:cubicBezTo>
                  <a:cubicBezTo>
                    <a:pt x="74168" y="93726"/>
                    <a:pt x="69342" y="98933"/>
                    <a:pt x="64770" y="104521"/>
                  </a:cubicBezTo>
                  <a:cubicBezTo>
                    <a:pt x="24257" y="153797"/>
                    <a:pt x="0" y="216916"/>
                    <a:pt x="0" y="285623"/>
                  </a:cubicBezTo>
                  <a:cubicBezTo>
                    <a:pt x="0" y="354330"/>
                    <a:pt x="24384" y="417449"/>
                    <a:pt x="64770" y="466725"/>
                  </a:cubicBezTo>
                  <a:close/>
                  <a:moveTo>
                    <a:pt x="472567" y="100457"/>
                  </a:moveTo>
                  <a:cubicBezTo>
                    <a:pt x="457073" y="108966"/>
                    <a:pt x="439420" y="116332"/>
                    <a:pt x="420370" y="122555"/>
                  </a:cubicBezTo>
                  <a:cubicBezTo>
                    <a:pt x="405511" y="85725"/>
                    <a:pt x="385826" y="55118"/>
                    <a:pt x="362712" y="33782"/>
                  </a:cubicBezTo>
                  <a:cubicBezTo>
                    <a:pt x="404749" y="46736"/>
                    <a:pt x="442341" y="69977"/>
                    <a:pt x="472567" y="100457"/>
                  </a:cubicBezTo>
                  <a:close/>
                  <a:moveTo>
                    <a:pt x="296418" y="23114"/>
                  </a:moveTo>
                  <a:cubicBezTo>
                    <a:pt x="338709" y="29083"/>
                    <a:pt x="375793" y="69215"/>
                    <a:pt x="399796" y="128524"/>
                  </a:cubicBezTo>
                  <a:cubicBezTo>
                    <a:pt x="368300" y="136779"/>
                    <a:pt x="333375" y="141732"/>
                    <a:pt x="296418" y="142494"/>
                  </a:cubicBezTo>
                  <a:lnTo>
                    <a:pt x="296418" y="23114"/>
                  </a:lnTo>
                  <a:close/>
                  <a:moveTo>
                    <a:pt x="296418" y="164465"/>
                  </a:moveTo>
                  <a:cubicBezTo>
                    <a:pt x="335915" y="163576"/>
                    <a:pt x="373380" y="158115"/>
                    <a:pt x="407162" y="148844"/>
                  </a:cubicBezTo>
                  <a:cubicBezTo>
                    <a:pt x="419354" y="185801"/>
                    <a:pt x="426847" y="228600"/>
                    <a:pt x="427736" y="274574"/>
                  </a:cubicBezTo>
                  <a:lnTo>
                    <a:pt x="296418" y="274574"/>
                  </a:lnTo>
                  <a:lnTo>
                    <a:pt x="296418" y="164465"/>
                  </a:lnTo>
                  <a:close/>
                  <a:moveTo>
                    <a:pt x="274447" y="406654"/>
                  </a:moveTo>
                  <a:cubicBezTo>
                    <a:pt x="234950" y="407543"/>
                    <a:pt x="197485" y="413004"/>
                    <a:pt x="163703" y="422275"/>
                  </a:cubicBezTo>
                  <a:cubicBezTo>
                    <a:pt x="151511" y="385318"/>
                    <a:pt x="144018" y="342519"/>
                    <a:pt x="143129" y="296545"/>
                  </a:cubicBezTo>
                  <a:lnTo>
                    <a:pt x="274447" y="296545"/>
                  </a:lnTo>
                  <a:lnTo>
                    <a:pt x="274447" y="406654"/>
                  </a:lnTo>
                  <a:close/>
                  <a:moveTo>
                    <a:pt x="274447" y="274574"/>
                  </a:moveTo>
                  <a:lnTo>
                    <a:pt x="143002" y="274574"/>
                  </a:lnTo>
                  <a:cubicBezTo>
                    <a:pt x="144018" y="228600"/>
                    <a:pt x="151384" y="185801"/>
                    <a:pt x="163576" y="148844"/>
                  </a:cubicBezTo>
                  <a:cubicBezTo>
                    <a:pt x="197485" y="158115"/>
                    <a:pt x="234823" y="163576"/>
                    <a:pt x="274320" y="164465"/>
                  </a:cubicBezTo>
                  <a:lnTo>
                    <a:pt x="274320" y="274574"/>
                  </a:lnTo>
                  <a:close/>
                  <a:moveTo>
                    <a:pt x="274447" y="23114"/>
                  </a:moveTo>
                  <a:lnTo>
                    <a:pt x="274447" y="142494"/>
                  </a:lnTo>
                  <a:cubicBezTo>
                    <a:pt x="237490" y="141605"/>
                    <a:pt x="202565" y="136779"/>
                    <a:pt x="171069" y="128524"/>
                  </a:cubicBezTo>
                  <a:cubicBezTo>
                    <a:pt x="195072" y="69215"/>
                    <a:pt x="232156" y="29083"/>
                    <a:pt x="274447" y="23114"/>
                  </a:cubicBezTo>
                  <a:close/>
                  <a:moveTo>
                    <a:pt x="208153" y="33655"/>
                  </a:moveTo>
                  <a:cubicBezTo>
                    <a:pt x="185166" y="54991"/>
                    <a:pt x="165354" y="85471"/>
                    <a:pt x="150495" y="122428"/>
                  </a:cubicBezTo>
                  <a:cubicBezTo>
                    <a:pt x="131445" y="116205"/>
                    <a:pt x="113792" y="108839"/>
                    <a:pt x="98298" y="100330"/>
                  </a:cubicBezTo>
                  <a:cubicBezTo>
                    <a:pt x="128524" y="69723"/>
                    <a:pt x="166116" y="46609"/>
                    <a:pt x="208153" y="33655"/>
                  </a:cubicBezTo>
                  <a:close/>
                  <a:moveTo>
                    <a:pt x="83693" y="116459"/>
                  </a:moveTo>
                  <a:cubicBezTo>
                    <a:pt x="101346" y="126619"/>
                    <a:pt x="121412" y="135382"/>
                    <a:pt x="143129" y="142621"/>
                  </a:cubicBezTo>
                  <a:cubicBezTo>
                    <a:pt x="130048" y="181737"/>
                    <a:pt x="122174" y="226568"/>
                    <a:pt x="121158" y="274574"/>
                  </a:cubicBezTo>
                  <a:lnTo>
                    <a:pt x="22479" y="274574"/>
                  </a:lnTo>
                  <a:cubicBezTo>
                    <a:pt x="25019" y="214630"/>
                    <a:pt x="47371" y="159639"/>
                    <a:pt x="83566" y="116459"/>
                  </a:cubicBezTo>
                  <a:close/>
                  <a:moveTo>
                    <a:pt x="121158" y="296545"/>
                  </a:moveTo>
                  <a:cubicBezTo>
                    <a:pt x="122174" y="344551"/>
                    <a:pt x="130048" y="389382"/>
                    <a:pt x="143129" y="428498"/>
                  </a:cubicBezTo>
                  <a:cubicBezTo>
                    <a:pt x="121412" y="435737"/>
                    <a:pt x="101346" y="444500"/>
                    <a:pt x="83693" y="454660"/>
                  </a:cubicBezTo>
                  <a:cubicBezTo>
                    <a:pt x="47498" y="411480"/>
                    <a:pt x="25019" y="356616"/>
                    <a:pt x="22606" y="296545"/>
                  </a:cubicBezTo>
                  <a:lnTo>
                    <a:pt x="121158" y="296545"/>
                  </a:lnTo>
                  <a:lnTo>
                    <a:pt x="121158" y="296545"/>
                  </a:lnTo>
                  <a:close/>
                </a:path>
              </a:pathLst>
            </a:custGeom>
            <a:solidFill>
              <a:srgbClr val="FFFFFF"/>
            </a:solidFill>
          </p:spPr>
          <p:txBody>
            <a:bodyPr/>
            <a:lstStyle/>
            <a:p>
              <a:pPr defTabSz="609630"/>
              <a:endParaRPr lang="en-US" sz="1200">
                <a:solidFill>
                  <a:prstClr val="black"/>
                </a:solidFill>
                <a:latin typeface="Calibri"/>
              </a:endParaRPr>
            </a:p>
          </p:txBody>
        </p:sp>
        <p:sp>
          <p:nvSpPr>
            <p:cNvPr id="13" name="Freeform 13"/>
            <p:cNvSpPr/>
            <p:nvPr/>
          </p:nvSpPr>
          <p:spPr>
            <a:xfrm>
              <a:off x="261366" y="263017"/>
              <a:ext cx="590550" cy="585343"/>
            </a:xfrm>
            <a:custGeom>
              <a:avLst/>
              <a:gdLst/>
              <a:ahLst/>
              <a:cxnLst/>
              <a:rect l="l" t="t" r="r" b="b"/>
              <a:pathLst>
                <a:path w="590550" h="585343">
                  <a:moveTo>
                    <a:pt x="481711" y="0"/>
                  </a:moveTo>
                  <a:lnTo>
                    <a:pt x="504952" y="55372"/>
                  </a:lnTo>
                  <a:lnTo>
                    <a:pt x="516128" y="82042"/>
                  </a:lnTo>
                  <a:lnTo>
                    <a:pt x="524256" y="101473"/>
                  </a:lnTo>
                  <a:lnTo>
                    <a:pt x="527304" y="108839"/>
                  </a:lnTo>
                  <a:lnTo>
                    <a:pt x="536829" y="73025"/>
                  </a:lnTo>
                  <a:cubicBezTo>
                    <a:pt x="553847" y="100457"/>
                    <a:pt x="551688" y="145796"/>
                    <a:pt x="530352" y="200406"/>
                  </a:cubicBezTo>
                  <a:cubicBezTo>
                    <a:pt x="504571" y="266446"/>
                    <a:pt x="454279" y="338836"/>
                    <a:pt x="389001" y="404114"/>
                  </a:cubicBezTo>
                  <a:cubicBezTo>
                    <a:pt x="323723" y="469392"/>
                    <a:pt x="251460" y="519557"/>
                    <a:pt x="185420" y="545465"/>
                  </a:cubicBezTo>
                  <a:cubicBezTo>
                    <a:pt x="155067" y="557403"/>
                    <a:pt x="127508" y="563245"/>
                    <a:pt x="104394" y="563245"/>
                  </a:cubicBezTo>
                  <a:cubicBezTo>
                    <a:pt x="104394" y="563245"/>
                    <a:pt x="104267" y="563245"/>
                    <a:pt x="104267" y="563245"/>
                  </a:cubicBezTo>
                  <a:cubicBezTo>
                    <a:pt x="80137" y="563245"/>
                    <a:pt x="60579" y="556768"/>
                    <a:pt x="47625" y="543814"/>
                  </a:cubicBezTo>
                  <a:cubicBezTo>
                    <a:pt x="31496" y="527685"/>
                    <a:pt x="25400" y="501396"/>
                    <a:pt x="29464" y="468503"/>
                  </a:cubicBezTo>
                  <a:cubicBezTo>
                    <a:pt x="23368" y="458978"/>
                    <a:pt x="17907" y="449072"/>
                    <a:pt x="12827" y="438785"/>
                  </a:cubicBezTo>
                  <a:cubicBezTo>
                    <a:pt x="0" y="491363"/>
                    <a:pt x="6350" y="533400"/>
                    <a:pt x="32131" y="559308"/>
                  </a:cubicBezTo>
                  <a:cubicBezTo>
                    <a:pt x="49530" y="576707"/>
                    <a:pt x="74041" y="585343"/>
                    <a:pt x="104140" y="585343"/>
                  </a:cubicBezTo>
                  <a:lnTo>
                    <a:pt x="104267" y="585343"/>
                  </a:lnTo>
                  <a:cubicBezTo>
                    <a:pt x="130302" y="585343"/>
                    <a:pt x="160401" y="578866"/>
                    <a:pt x="193548" y="565912"/>
                  </a:cubicBezTo>
                  <a:cubicBezTo>
                    <a:pt x="262382" y="538988"/>
                    <a:pt x="337312" y="487045"/>
                    <a:pt x="404749" y="419608"/>
                  </a:cubicBezTo>
                  <a:cubicBezTo>
                    <a:pt x="472186" y="352171"/>
                    <a:pt x="524129" y="277241"/>
                    <a:pt x="551053" y="208407"/>
                  </a:cubicBezTo>
                  <a:cubicBezTo>
                    <a:pt x="576707" y="142748"/>
                    <a:pt x="576707" y="89408"/>
                    <a:pt x="551688" y="56007"/>
                  </a:cubicBezTo>
                  <a:lnTo>
                    <a:pt x="574294" y="50038"/>
                  </a:lnTo>
                  <a:lnTo>
                    <a:pt x="590550" y="45720"/>
                  </a:lnTo>
                  <a:lnTo>
                    <a:pt x="561467" y="33528"/>
                  </a:lnTo>
                  <a:lnTo>
                    <a:pt x="537083" y="23368"/>
                  </a:lnTo>
                  <a:lnTo>
                    <a:pt x="481711" y="127"/>
                  </a:lnTo>
                  <a:close/>
                </a:path>
              </a:pathLst>
            </a:custGeom>
            <a:solidFill>
              <a:srgbClr val="FFFFFF"/>
            </a:solidFill>
          </p:spPr>
          <p:txBody>
            <a:bodyPr/>
            <a:lstStyle/>
            <a:p>
              <a:pPr defTabSz="609630"/>
              <a:endParaRPr lang="en-US" sz="1200">
                <a:solidFill>
                  <a:prstClr val="black"/>
                </a:solidFill>
                <a:latin typeface="Calibri"/>
              </a:endParaRPr>
            </a:p>
          </p:txBody>
        </p:sp>
      </p:grpSp>
      <p:sp>
        <p:nvSpPr>
          <p:cNvPr id="14" name="Freeform 14"/>
          <p:cNvSpPr/>
          <p:nvPr/>
        </p:nvSpPr>
        <p:spPr>
          <a:xfrm>
            <a:off x="643465" y="3334500"/>
            <a:ext cx="10905065" cy="859581"/>
          </a:xfrm>
          <a:custGeom>
            <a:avLst/>
            <a:gdLst/>
            <a:ahLst/>
            <a:cxnLst/>
            <a:rect l="l" t="t" r="r" b="b"/>
            <a:pathLst>
              <a:path w="16357597" h="1289371">
                <a:moveTo>
                  <a:pt x="0" y="0"/>
                </a:moveTo>
                <a:lnTo>
                  <a:pt x="16357597" y="0"/>
                </a:lnTo>
                <a:lnTo>
                  <a:pt x="16357597" y="1289371"/>
                </a:lnTo>
                <a:lnTo>
                  <a:pt x="0" y="128937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15" name="Group 15"/>
          <p:cNvGrpSpPr>
            <a:grpSpLocks noChangeAspect="1"/>
          </p:cNvGrpSpPr>
          <p:nvPr/>
        </p:nvGrpSpPr>
        <p:grpSpPr>
          <a:xfrm>
            <a:off x="643465" y="4210107"/>
            <a:ext cx="2463946" cy="743579"/>
            <a:chOff x="0" y="0"/>
            <a:chExt cx="3695929" cy="1115365"/>
          </a:xfrm>
        </p:grpSpPr>
        <p:sp>
          <p:nvSpPr>
            <p:cNvPr id="16" name="Freeform 16"/>
            <p:cNvSpPr/>
            <p:nvPr/>
          </p:nvSpPr>
          <p:spPr>
            <a:xfrm>
              <a:off x="1120140" y="63500"/>
              <a:ext cx="2512314" cy="942975"/>
            </a:xfrm>
            <a:custGeom>
              <a:avLst/>
              <a:gdLst/>
              <a:ahLst/>
              <a:cxnLst/>
              <a:rect l="l" t="t" r="r" b="b"/>
              <a:pathLst>
                <a:path w="2512314" h="942975">
                  <a:moveTo>
                    <a:pt x="0" y="0"/>
                  </a:moveTo>
                  <a:lnTo>
                    <a:pt x="2512314" y="0"/>
                  </a:lnTo>
                  <a:lnTo>
                    <a:pt x="2512314" y="942975"/>
                  </a:lnTo>
                  <a:lnTo>
                    <a:pt x="0" y="942975"/>
                  </a:lnTo>
                  <a:close/>
                </a:path>
              </a:pathLst>
            </a:custGeom>
            <a:solidFill>
              <a:srgbClr val="A3C2E6"/>
            </a:solidFill>
          </p:spPr>
          <p:txBody>
            <a:bodyPr/>
            <a:lstStyle/>
            <a:p>
              <a:pPr defTabSz="609630"/>
              <a:endParaRPr lang="en-US" sz="1200">
                <a:solidFill>
                  <a:prstClr val="black"/>
                </a:solidFill>
                <a:latin typeface="Calibri"/>
              </a:endParaRPr>
            </a:p>
          </p:txBody>
        </p:sp>
        <p:sp>
          <p:nvSpPr>
            <p:cNvPr id="17" name="Freeform 17"/>
            <p:cNvSpPr/>
            <p:nvPr/>
          </p:nvSpPr>
          <p:spPr>
            <a:xfrm>
              <a:off x="63500" y="63500"/>
              <a:ext cx="988314" cy="988314"/>
            </a:xfrm>
            <a:custGeom>
              <a:avLst/>
              <a:gdLst/>
              <a:ahLst/>
              <a:cxnLst/>
              <a:rect l="l" t="t" r="r" b="b"/>
              <a:pathLst>
                <a:path w="988314" h="988314">
                  <a:moveTo>
                    <a:pt x="988314" y="494157"/>
                  </a:moveTo>
                  <a:cubicBezTo>
                    <a:pt x="988314" y="510286"/>
                    <a:pt x="987552" y="526542"/>
                    <a:pt x="985901" y="542544"/>
                  </a:cubicBezTo>
                  <a:cubicBezTo>
                    <a:pt x="984250" y="558546"/>
                    <a:pt x="981964" y="574675"/>
                    <a:pt x="978789" y="590550"/>
                  </a:cubicBezTo>
                  <a:cubicBezTo>
                    <a:pt x="975614" y="606425"/>
                    <a:pt x="971677" y="622046"/>
                    <a:pt x="966978" y="637540"/>
                  </a:cubicBezTo>
                  <a:cubicBezTo>
                    <a:pt x="962279" y="653034"/>
                    <a:pt x="956818" y="668274"/>
                    <a:pt x="950595" y="683260"/>
                  </a:cubicBezTo>
                  <a:cubicBezTo>
                    <a:pt x="944372" y="698246"/>
                    <a:pt x="937514" y="712851"/>
                    <a:pt x="929894" y="727075"/>
                  </a:cubicBezTo>
                  <a:cubicBezTo>
                    <a:pt x="922274" y="741299"/>
                    <a:pt x="913892" y="755269"/>
                    <a:pt x="905002" y="768731"/>
                  </a:cubicBezTo>
                  <a:cubicBezTo>
                    <a:pt x="896112" y="782193"/>
                    <a:pt x="886333" y="795147"/>
                    <a:pt x="876173" y="807720"/>
                  </a:cubicBezTo>
                  <a:cubicBezTo>
                    <a:pt x="866013" y="820293"/>
                    <a:pt x="855091" y="832231"/>
                    <a:pt x="843661" y="843661"/>
                  </a:cubicBezTo>
                  <a:cubicBezTo>
                    <a:pt x="832231" y="855091"/>
                    <a:pt x="820293" y="866013"/>
                    <a:pt x="807720" y="876173"/>
                  </a:cubicBezTo>
                  <a:cubicBezTo>
                    <a:pt x="795147" y="886333"/>
                    <a:pt x="782193" y="896112"/>
                    <a:pt x="768731" y="905002"/>
                  </a:cubicBezTo>
                  <a:cubicBezTo>
                    <a:pt x="755269" y="913892"/>
                    <a:pt x="741426" y="922274"/>
                    <a:pt x="727075" y="929894"/>
                  </a:cubicBezTo>
                  <a:cubicBezTo>
                    <a:pt x="712724" y="937514"/>
                    <a:pt x="698246" y="944372"/>
                    <a:pt x="683260" y="950595"/>
                  </a:cubicBezTo>
                  <a:cubicBezTo>
                    <a:pt x="668274" y="956818"/>
                    <a:pt x="653034" y="962279"/>
                    <a:pt x="637540" y="966978"/>
                  </a:cubicBezTo>
                  <a:cubicBezTo>
                    <a:pt x="622046" y="971677"/>
                    <a:pt x="606425" y="975614"/>
                    <a:pt x="590550" y="978789"/>
                  </a:cubicBezTo>
                  <a:cubicBezTo>
                    <a:pt x="574675" y="981964"/>
                    <a:pt x="558673" y="984377"/>
                    <a:pt x="542544" y="985901"/>
                  </a:cubicBezTo>
                  <a:cubicBezTo>
                    <a:pt x="526415" y="987425"/>
                    <a:pt x="510286" y="988314"/>
                    <a:pt x="494157" y="988314"/>
                  </a:cubicBezTo>
                  <a:cubicBezTo>
                    <a:pt x="478028" y="988314"/>
                    <a:pt x="461772" y="987552"/>
                    <a:pt x="445770" y="985901"/>
                  </a:cubicBezTo>
                  <a:cubicBezTo>
                    <a:pt x="429768" y="984250"/>
                    <a:pt x="413639" y="981964"/>
                    <a:pt x="397764" y="978789"/>
                  </a:cubicBezTo>
                  <a:cubicBezTo>
                    <a:pt x="381889" y="975614"/>
                    <a:pt x="366268" y="971677"/>
                    <a:pt x="350774" y="966978"/>
                  </a:cubicBezTo>
                  <a:cubicBezTo>
                    <a:pt x="335280" y="962279"/>
                    <a:pt x="320040" y="956818"/>
                    <a:pt x="305054" y="950595"/>
                  </a:cubicBezTo>
                  <a:cubicBezTo>
                    <a:pt x="290068" y="944372"/>
                    <a:pt x="275463" y="937514"/>
                    <a:pt x="261239" y="929894"/>
                  </a:cubicBezTo>
                  <a:cubicBezTo>
                    <a:pt x="247015" y="922274"/>
                    <a:pt x="233045" y="913892"/>
                    <a:pt x="219583" y="905002"/>
                  </a:cubicBezTo>
                  <a:cubicBezTo>
                    <a:pt x="206121" y="896112"/>
                    <a:pt x="193167" y="886333"/>
                    <a:pt x="180594" y="876173"/>
                  </a:cubicBezTo>
                  <a:cubicBezTo>
                    <a:pt x="168021" y="866013"/>
                    <a:pt x="156083" y="855091"/>
                    <a:pt x="144653" y="843661"/>
                  </a:cubicBezTo>
                  <a:cubicBezTo>
                    <a:pt x="133223" y="832231"/>
                    <a:pt x="122301" y="820293"/>
                    <a:pt x="112141" y="807720"/>
                  </a:cubicBezTo>
                  <a:cubicBezTo>
                    <a:pt x="101981" y="795147"/>
                    <a:pt x="92202" y="782193"/>
                    <a:pt x="83312" y="768731"/>
                  </a:cubicBezTo>
                  <a:cubicBezTo>
                    <a:pt x="74422" y="755269"/>
                    <a:pt x="66040" y="741426"/>
                    <a:pt x="58420" y="727075"/>
                  </a:cubicBezTo>
                  <a:cubicBezTo>
                    <a:pt x="50800" y="712724"/>
                    <a:pt x="43942" y="698246"/>
                    <a:pt x="37719" y="683260"/>
                  </a:cubicBezTo>
                  <a:cubicBezTo>
                    <a:pt x="31496" y="668274"/>
                    <a:pt x="26035" y="653034"/>
                    <a:pt x="21336" y="637540"/>
                  </a:cubicBezTo>
                  <a:cubicBezTo>
                    <a:pt x="16637" y="622046"/>
                    <a:pt x="12700" y="606425"/>
                    <a:pt x="9525" y="590550"/>
                  </a:cubicBezTo>
                  <a:cubicBezTo>
                    <a:pt x="6350" y="574675"/>
                    <a:pt x="3937" y="558673"/>
                    <a:pt x="2413" y="542544"/>
                  </a:cubicBezTo>
                  <a:cubicBezTo>
                    <a:pt x="889" y="526415"/>
                    <a:pt x="0" y="510413"/>
                    <a:pt x="0" y="494157"/>
                  </a:cubicBezTo>
                  <a:cubicBezTo>
                    <a:pt x="0" y="477901"/>
                    <a:pt x="762" y="461772"/>
                    <a:pt x="2413" y="445770"/>
                  </a:cubicBezTo>
                  <a:cubicBezTo>
                    <a:pt x="4064" y="429768"/>
                    <a:pt x="6350" y="413639"/>
                    <a:pt x="9525" y="397764"/>
                  </a:cubicBezTo>
                  <a:cubicBezTo>
                    <a:pt x="12700" y="381889"/>
                    <a:pt x="16637" y="366268"/>
                    <a:pt x="21336" y="350774"/>
                  </a:cubicBezTo>
                  <a:cubicBezTo>
                    <a:pt x="26035" y="335280"/>
                    <a:pt x="31496" y="320040"/>
                    <a:pt x="37719" y="305054"/>
                  </a:cubicBezTo>
                  <a:cubicBezTo>
                    <a:pt x="43942" y="290068"/>
                    <a:pt x="50800" y="275463"/>
                    <a:pt x="58420" y="261239"/>
                  </a:cubicBezTo>
                  <a:cubicBezTo>
                    <a:pt x="66040" y="247015"/>
                    <a:pt x="74422" y="233045"/>
                    <a:pt x="83312" y="219583"/>
                  </a:cubicBezTo>
                  <a:cubicBezTo>
                    <a:pt x="92202" y="206121"/>
                    <a:pt x="101981" y="193167"/>
                    <a:pt x="112141" y="180594"/>
                  </a:cubicBezTo>
                  <a:cubicBezTo>
                    <a:pt x="122301" y="168021"/>
                    <a:pt x="133350" y="156210"/>
                    <a:pt x="144780" y="144780"/>
                  </a:cubicBezTo>
                  <a:cubicBezTo>
                    <a:pt x="156210" y="133350"/>
                    <a:pt x="168148" y="122428"/>
                    <a:pt x="180721" y="112268"/>
                  </a:cubicBezTo>
                  <a:cubicBezTo>
                    <a:pt x="193294" y="102108"/>
                    <a:pt x="206248" y="92329"/>
                    <a:pt x="219710" y="83439"/>
                  </a:cubicBezTo>
                  <a:cubicBezTo>
                    <a:pt x="233172" y="74549"/>
                    <a:pt x="247015" y="66167"/>
                    <a:pt x="261366" y="58547"/>
                  </a:cubicBezTo>
                  <a:cubicBezTo>
                    <a:pt x="275717" y="50927"/>
                    <a:pt x="290195" y="44069"/>
                    <a:pt x="305181" y="37846"/>
                  </a:cubicBezTo>
                  <a:cubicBezTo>
                    <a:pt x="320167" y="31623"/>
                    <a:pt x="335407" y="26162"/>
                    <a:pt x="350901" y="21463"/>
                  </a:cubicBezTo>
                  <a:cubicBezTo>
                    <a:pt x="366395" y="16764"/>
                    <a:pt x="382016" y="12827"/>
                    <a:pt x="397891" y="9652"/>
                  </a:cubicBezTo>
                  <a:cubicBezTo>
                    <a:pt x="413766" y="6477"/>
                    <a:pt x="429768" y="4064"/>
                    <a:pt x="445897" y="2540"/>
                  </a:cubicBezTo>
                  <a:cubicBezTo>
                    <a:pt x="462026" y="1016"/>
                    <a:pt x="478028" y="0"/>
                    <a:pt x="494157" y="0"/>
                  </a:cubicBezTo>
                  <a:cubicBezTo>
                    <a:pt x="510286" y="0"/>
                    <a:pt x="526542" y="762"/>
                    <a:pt x="542544" y="2413"/>
                  </a:cubicBezTo>
                  <a:cubicBezTo>
                    <a:pt x="558546" y="4064"/>
                    <a:pt x="574675" y="6350"/>
                    <a:pt x="590550" y="9525"/>
                  </a:cubicBezTo>
                  <a:cubicBezTo>
                    <a:pt x="606425" y="12700"/>
                    <a:pt x="622046" y="16637"/>
                    <a:pt x="637540" y="21336"/>
                  </a:cubicBezTo>
                  <a:cubicBezTo>
                    <a:pt x="653034" y="26035"/>
                    <a:pt x="668274" y="31496"/>
                    <a:pt x="683260" y="37719"/>
                  </a:cubicBezTo>
                  <a:cubicBezTo>
                    <a:pt x="698246" y="43942"/>
                    <a:pt x="712851" y="50800"/>
                    <a:pt x="727075" y="58420"/>
                  </a:cubicBezTo>
                  <a:cubicBezTo>
                    <a:pt x="741299" y="66040"/>
                    <a:pt x="755269" y="74422"/>
                    <a:pt x="768731" y="83312"/>
                  </a:cubicBezTo>
                  <a:cubicBezTo>
                    <a:pt x="782193" y="92202"/>
                    <a:pt x="795147" y="101981"/>
                    <a:pt x="807720" y="112141"/>
                  </a:cubicBezTo>
                  <a:cubicBezTo>
                    <a:pt x="820293" y="122301"/>
                    <a:pt x="832231" y="133223"/>
                    <a:pt x="843661" y="144653"/>
                  </a:cubicBezTo>
                  <a:cubicBezTo>
                    <a:pt x="855091" y="156083"/>
                    <a:pt x="866013" y="168021"/>
                    <a:pt x="876173" y="180594"/>
                  </a:cubicBezTo>
                  <a:cubicBezTo>
                    <a:pt x="886333" y="193167"/>
                    <a:pt x="896112" y="206121"/>
                    <a:pt x="905002" y="219583"/>
                  </a:cubicBezTo>
                  <a:cubicBezTo>
                    <a:pt x="913892" y="233045"/>
                    <a:pt x="922274" y="246888"/>
                    <a:pt x="929894" y="261239"/>
                  </a:cubicBezTo>
                  <a:cubicBezTo>
                    <a:pt x="937514" y="275590"/>
                    <a:pt x="944372" y="290068"/>
                    <a:pt x="950595" y="305054"/>
                  </a:cubicBezTo>
                  <a:cubicBezTo>
                    <a:pt x="956818" y="320040"/>
                    <a:pt x="962279" y="335280"/>
                    <a:pt x="966978" y="350774"/>
                  </a:cubicBezTo>
                  <a:cubicBezTo>
                    <a:pt x="971677" y="366268"/>
                    <a:pt x="975614" y="381889"/>
                    <a:pt x="978789" y="397764"/>
                  </a:cubicBezTo>
                  <a:cubicBezTo>
                    <a:pt x="981964" y="413639"/>
                    <a:pt x="984377" y="429641"/>
                    <a:pt x="985901" y="445770"/>
                  </a:cubicBezTo>
                  <a:cubicBezTo>
                    <a:pt x="987425" y="461899"/>
                    <a:pt x="988314" y="478028"/>
                    <a:pt x="988314" y="494157"/>
                  </a:cubicBezTo>
                  <a:close/>
                </a:path>
              </a:pathLst>
            </a:custGeom>
            <a:solidFill>
              <a:srgbClr val="003399"/>
            </a:solidFill>
          </p:spPr>
          <p:txBody>
            <a:bodyPr/>
            <a:lstStyle/>
            <a:p>
              <a:pPr defTabSz="609630"/>
              <a:endParaRPr lang="en-US" sz="1200">
                <a:solidFill>
                  <a:prstClr val="black"/>
                </a:solidFill>
                <a:latin typeface="Calibri"/>
              </a:endParaRPr>
            </a:p>
          </p:txBody>
        </p:sp>
        <p:sp>
          <p:nvSpPr>
            <p:cNvPr id="18" name="Freeform 18"/>
            <p:cNvSpPr/>
            <p:nvPr/>
          </p:nvSpPr>
          <p:spPr>
            <a:xfrm>
              <a:off x="212725" y="313563"/>
              <a:ext cx="689991" cy="490474"/>
            </a:xfrm>
            <a:custGeom>
              <a:avLst/>
              <a:gdLst/>
              <a:ahLst/>
              <a:cxnLst/>
              <a:rect l="l" t="t" r="r" b="b"/>
              <a:pathLst>
                <a:path w="689991" h="490474">
                  <a:moveTo>
                    <a:pt x="344932" y="20320"/>
                  </a:moveTo>
                  <a:cubicBezTo>
                    <a:pt x="154305" y="20320"/>
                    <a:pt x="46863" y="159893"/>
                    <a:pt x="9906" y="219202"/>
                  </a:cubicBezTo>
                  <a:cubicBezTo>
                    <a:pt x="0" y="235077"/>
                    <a:pt x="0" y="255397"/>
                    <a:pt x="9906" y="271399"/>
                  </a:cubicBezTo>
                  <a:cubicBezTo>
                    <a:pt x="26797" y="298323"/>
                    <a:pt x="58420" y="341884"/>
                    <a:pt x="105537" y="381381"/>
                  </a:cubicBezTo>
                  <a:lnTo>
                    <a:pt x="203327" y="283591"/>
                  </a:lnTo>
                  <a:cubicBezTo>
                    <a:pt x="200025" y="271399"/>
                    <a:pt x="198120" y="258572"/>
                    <a:pt x="198120" y="245364"/>
                  </a:cubicBezTo>
                  <a:cubicBezTo>
                    <a:pt x="198120" y="164338"/>
                    <a:pt x="263906" y="98552"/>
                    <a:pt x="344932" y="98552"/>
                  </a:cubicBezTo>
                  <a:cubicBezTo>
                    <a:pt x="358140" y="98552"/>
                    <a:pt x="370967" y="100457"/>
                    <a:pt x="383159" y="103759"/>
                  </a:cubicBezTo>
                  <a:lnTo>
                    <a:pt x="450850" y="36068"/>
                  </a:lnTo>
                  <a:cubicBezTo>
                    <a:pt x="418846" y="26416"/>
                    <a:pt x="383667" y="20320"/>
                    <a:pt x="344932" y="20320"/>
                  </a:cubicBezTo>
                  <a:close/>
                  <a:moveTo>
                    <a:pt x="464439" y="160401"/>
                  </a:moveTo>
                  <a:cubicBezTo>
                    <a:pt x="481584" y="184404"/>
                    <a:pt x="491744" y="213614"/>
                    <a:pt x="491744" y="245364"/>
                  </a:cubicBezTo>
                  <a:cubicBezTo>
                    <a:pt x="491744" y="326390"/>
                    <a:pt x="425958" y="392176"/>
                    <a:pt x="344932" y="392176"/>
                  </a:cubicBezTo>
                  <a:cubicBezTo>
                    <a:pt x="313182" y="392176"/>
                    <a:pt x="283972" y="382016"/>
                    <a:pt x="259969" y="364871"/>
                  </a:cubicBezTo>
                  <a:lnTo>
                    <a:pt x="313309" y="311531"/>
                  </a:lnTo>
                  <a:cubicBezTo>
                    <a:pt x="322834" y="316103"/>
                    <a:pt x="333502" y="318770"/>
                    <a:pt x="344805" y="318770"/>
                  </a:cubicBezTo>
                  <a:cubicBezTo>
                    <a:pt x="385318" y="318770"/>
                    <a:pt x="418211" y="285877"/>
                    <a:pt x="418211" y="245364"/>
                  </a:cubicBezTo>
                  <a:cubicBezTo>
                    <a:pt x="418211" y="234061"/>
                    <a:pt x="415544" y="223393"/>
                    <a:pt x="410972" y="213868"/>
                  </a:cubicBezTo>
                  <a:lnTo>
                    <a:pt x="464312" y="160528"/>
                  </a:lnTo>
                  <a:close/>
                  <a:moveTo>
                    <a:pt x="565785" y="0"/>
                  </a:moveTo>
                  <a:cubicBezTo>
                    <a:pt x="559562" y="0"/>
                    <a:pt x="553212" y="2413"/>
                    <a:pt x="548513" y="7112"/>
                  </a:cubicBezTo>
                  <a:lnTo>
                    <a:pt x="106934" y="448818"/>
                  </a:lnTo>
                  <a:cubicBezTo>
                    <a:pt x="97409" y="458343"/>
                    <a:pt x="97409" y="473837"/>
                    <a:pt x="106934" y="483362"/>
                  </a:cubicBezTo>
                  <a:cubicBezTo>
                    <a:pt x="111760" y="488188"/>
                    <a:pt x="117983" y="490474"/>
                    <a:pt x="124206" y="490474"/>
                  </a:cubicBezTo>
                  <a:cubicBezTo>
                    <a:pt x="130429" y="490474"/>
                    <a:pt x="136779" y="488061"/>
                    <a:pt x="141478" y="483362"/>
                  </a:cubicBezTo>
                  <a:lnTo>
                    <a:pt x="189484" y="435356"/>
                  </a:lnTo>
                  <a:cubicBezTo>
                    <a:pt x="233426" y="456184"/>
                    <a:pt x="284988" y="470154"/>
                    <a:pt x="345059" y="470154"/>
                  </a:cubicBezTo>
                  <a:cubicBezTo>
                    <a:pt x="535686" y="470154"/>
                    <a:pt x="643128" y="330581"/>
                    <a:pt x="680085" y="271272"/>
                  </a:cubicBezTo>
                  <a:cubicBezTo>
                    <a:pt x="689991" y="255397"/>
                    <a:pt x="689991" y="235077"/>
                    <a:pt x="680085" y="219075"/>
                  </a:cubicBezTo>
                  <a:cubicBezTo>
                    <a:pt x="658876" y="185166"/>
                    <a:pt x="614299" y="125349"/>
                    <a:pt x="544703" y="80010"/>
                  </a:cubicBezTo>
                  <a:lnTo>
                    <a:pt x="583057" y="41656"/>
                  </a:lnTo>
                  <a:cubicBezTo>
                    <a:pt x="592582" y="32131"/>
                    <a:pt x="592582" y="16637"/>
                    <a:pt x="583057" y="7112"/>
                  </a:cubicBezTo>
                  <a:cubicBezTo>
                    <a:pt x="578231" y="2286"/>
                    <a:pt x="572008" y="0"/>
                    <a:pt x="565785" y="0"/>
                  </a:cubicBezTo>
                  <a:close/>
                </a:path>
              </a:pathLst>
            </a:custGeom>
            <a:solidFill>
              <a:srgbClr val="FEFEFE"/>
            </a:solidFill>
          </p:spPr>
          <p:txBody>
            <a:bodyPr/>
            <a:lstStyle/>
            <a:p>
              <a:pPr defTabSz="609630"/>
              <a:endParaRPr lang="en-US" sz="1200">
                <a:solidFill>
                  <a:prstClr val="black"/>
                </a:solidFill>
                <a:latin typeface="Calibri"/>
              </a:endParaRPr>
            </a:p>
          </p:txBody>
        </p:sp>
      </p:grpSp>
      <p:grpSp>
        <p:nvGrpSpPr>
          <p:cNvPr id="20" name="Group 20"/>
          <p:cNvGrpSpPr>
            <a:grpSpLocks noChangeAspect="1"/>
          </p:cNvGrpSpPr>
          <p:nvPr/>
        </p:nvGrpSpPr>
        <p:grpSpPr>
          <a:xfrm>
            <a:off x="643465" y="4210108"/>
            <a:ext cx="743661" cy="743661"/>
            <a:chOff x="0" y="0"/>
            <a:chExt cx="1115492" cy="1115492"/>
          </a:xfrm>
        </p:grpSpPr>
        <p:sp>
          <p:nvSpPr>
            <p:cNvPr id="21" name="Freeform 21"/>
            <p:cNvSpPr/>
            <p:nvPr/>
          </p:nvSpPr>
          <p:spPr>
            <a:xfrm>
              <a:off x="63500" y="63500"/>
              <a:ext cx="988441" cy="988441"/>
            </a:xfrm>
            <a:custGeom>
              <a:avLst/>
              <a:gdLst/>
              <a:ahLst/>
              <a:cxnLst/>
              <a:rect l="l" t="t" r="r" b="b"/>
              <a:pathLst>
                <a:path w="988441" h="988441">
                  <a:moveTo>
                    <a:pt x="0" y="988441"/>
                  </a:moveTo>
                  <a:lnTo>
                    <a:pt x="988441" y="988441"/>
                  </a:lnTo>
                  <a:lnTo>
                    <a:pt x="988441" y="0"/>
                  </a:lnTo>
                  <a:lnTo>
                    <a:pt x="0" y="0"/>
                  </a:lnTo>
                  <a:close/>
                </a:path>
              </a:pathLst>
            </a:custGeom>
            <a:solidFill>
              <a:srgbClr val="000000">
                <a:alpha val="0"/>
              </a:srgbClr>
            </a:solidFill>
          </p:spPr>
          <p:txBody>
            <a:bodyPr/>
            <a:lstStyle/>
            <a:p>
              <a:pPr defTabSz="609630"/>
              <a:endParaRPr lang="en-US" sz="1200">
                <a:solidFill>
                  <a:prstClr val="black"/>
                </a:solidFill>
                <a:latin typeface="Calibri"/>
              </a:endParaRPr>
            </a:p>
          </p:txBody>
        </p:sp>
        <p:sp>
          <p:nvSpPr>
            <p:cNvPr id="22" name="Freeform 22"/>
            <p:cNvSpPr/>
            <p:nvPr/>
          </p:nvSpPr>
          <p:spPr>
            <a:xfrm>
              <a:off x="212344" y="311150"/>
              <a:ext cx="690753" cy="493141"/>
            </a:xfrm>
            <a:custGeom>
              <a:avLst/>
              <a:gdLst/>
              <a:ahLst/>
              <a:cxnLst/>
              <a:rect l="l" t="t" r="r" b="b"/>
              <a:pathLst>
                <a:path w="690753" h="493141">
                  <a:moveTo>
                    <a:pt x="0" y="493141"/>
                  </a:moveTo>
                  <a:lnTo>
                    <a:pt x="690753" y="493141"/>
                  </a:lnTo>
                  <a:lnTo>
                    <a:pt x="690753" y="0"/>
                  </a:lnTo>
                  <a:lnTo>
                    <a:pt x="0" y="0"/>
                  </a:lnTo>
                  <a:close/>
                </a:path>
              </a:pathLst>
            </a:custGeom>
            <a:solidFill>
              <a:srgbClr val="000000">
                <a:alpha val="0"/>
              </a:srgbClr>
            </a:solidFill>
          </p:spPr>
          <p:txBody>
            <a:bodyPr/>
            <a:lstStyle/>
            <a:p>
              <a:pPr defTabSz="609630"/>
              <a:endParaRPr lang="en-US" sz="1200">
                <a:solidFill>
                  <a:prstClr val="black"/>
                </a:solidFill>
                <a:latin typeface="Calibri"/>
              </a:endParaRPr>
            </a:p>
          </p:txBody>
        </p:sp>
      </p:grpSp>
      <p:grpSp>
        <p:nvGrpSpPr>
          <p:cNvPr id="24" name="Group 24"/>
          <p:cNvGrpSpPr>
            <a:grpSpLocks noChangeAspect="1"/>
          </p:cNvGrpSpPr>
          <p:nvPr/>
        </p:nvGrpSpPr>
        <p:grpSpPr>
          <a:xfrm>
            <a:off x="585579" y="5245100"/>
            <a:ext cx="11299031" cy="927100"/>
            <a:chOff x="0" y="0"/>
            <a:chExt cx="16948544" cy="1390650"/>
          </a:xfrm>
          <a:solidFill>
            <a:srgbClr val="002060"/>
          </a:solidFill>
        </p:grpSpPr>
        <p:sp>
          <p:nvSpPr>
            <p:cNvPr id="25" name="Freeform 25"/>
            <p:cNvSpPr/>
            <p:nvPr/>
          </p:nvSpPr>
          <p:spPr>
            <a:xfrm>
              <a:off x="0" y="0"/>
              <a:ext cx="16948531" cy="1390650"/>
            </a:xfrm>
            <a:custGeom>
              <a:avLst/>
              <a:gdLst/>
              <a:ahLst/>
              <a:cxnLst/>
              <a:rect l="l" t="t" r="r" b="b"/>
              <a:pathLst>
                <a:path w="16948531" h="1390650">
                  <a:moveTo>
                    <a:pt x="0" y="0"/>
                  </a:moveTo>
                  <a:lnTo>
                    <a:pt x="0" y="1390650"/>
                  </a:lnTo>
                  <a:lnTo>
                    <a:pt x="16948531" y="1390650"/>
                  </a:lnTo>
                  <a:lnTo>
                    <a:pt x="16948531" y="0"/>
                  </a:lnTo>
                  <a:close/>
                </a:path>
              </a:pathLst>
            </a:custGeom>
            <a:grpFill/>
          </p:spPr>
          <p:txBody>
            <a:bodyPr/>
            <a:lstStyle/>
            <a:p>
              <a:pPr defTabSz="609630"/>
              <a:endParaRPr lang="en-US" sz="1200">
                <a:solidFill>
                  <a:srgbClr val="002060"/>
                </a:solidFill>
                <a:latin typeface="Calibri"/>
              </a:endParaRPr>
            </a:p>
          </p:txBody>
        </p:sp>
      </p:grpSp>
      <p:grpSp>
        <p:nvGrpSpPr>
          <p:cNvPr id="26" name="Group 26"/>
          <p:cNvGrpSpPr>
            <a:grpSpLocks noChangeAspect="1"/>
          </p:cNvGrpSpPr>
          <p:nvPr/>
        </p:nvGrpSpPr>
        <p:grpSpPr>
          <a:xfrm>
            <a:off x="685800" y="1485900"/>
            <a:ext cx="10820400" cy="31172"/>
            <a:chOff x="0" y="0"/>
            <a:chExt cx="16230600" cy="46761"/>
          </a:xfrm>
        </p:grpSpPr>
        <p:sp>
          <p:nvSpPr>
            <p:cNvPr id="27" name="Freeform 27"/>
            <p:cNvSpPr/>
            <p:nvPr/>
          </p:nvSpPr>
          <p:spPr>
            <a:xfrm>
              <a:off x="0" y="0"/>
              <a:ext cx="16230600" cy="46736"/>
            </a:xfrm>
            <a:custGeom>
              <a:avLst/>
              <a:gdLst/>
              <a:ahLst/>
              <a:cxnLst/>
              <a:rect l="l" t="t" r="r" b="b"/>
              <a:pathLst>
                <a:path w="16230600" h="46736">
                  <a:moveTo>
                    <a:pt x="0" y="46736"/>
                  </a:moveTo>
                  <a:lnTo>
                    <a:pt x="16230600" y="46736"/>
                  </a:lnTo>
                  <a:lnTo>
                    <a:pt x="16230600" y="0"/>
                  </a:lnTo>
                  <a:lnTo>
                    <a:pt x="0" y="0"/>
                  </a:lnTo>
                  <a:close/>
                </a:path>
              </a:pathLst>
            </a:custGeom>
            <a:solidFill>
              <a:srgbClr val="000000">
                <a:alpha val="0"/>
              </a:srgbClr>
            </a:solidFill>
          </p:spPr>
          <p:txBody>
            <a:bodyPr/>
            <a:lstStyle/>
            <a:p>
              <a:pPr defTabSz="609630"/>
              <a:endParaRPr lang="en-US" sz="1200">
                <a:solidFill>
                  <a:prstClr val="black"/>
                </a:solidFill>
                <a:latin typeface="Calibri"/>
              </a:endParaRPr>
            </a:p>
          </p:txBody>
        </p:sp>
      </p:grpSp>
      <p:grpSp>
        <p:nvGrpSpPr>
          <p:cNvPr id="28" name="Group 28"/>
          <p:cNvGrpSpPr>
            <a:grpSpLocks noChangeAspect="1"/>
          </p:cNvGrpSpPr>
          <p:nvPr/>
        </p:nvGrpSpPr>
        <p:grpSpPr>
          <a:xfrm>
            <a:off x="685800" y="4998028"/>
            <a:ext cx="10820400" cy="31172"/>
            <a:chOff x="0" y="0"/>
            <a:chExt cx="16230600" cy="46761"/>
          </a:xfrm>
        </p:grpSpPr>
        <p:sp>
          <p:nvSpPr>
            <p:cNvPr id="29" name="Freeform 29"/>
            <p:cNvSpPr/>
            <p:nvPr/>
          </p:nvSpPr>
          <p:spPr>
            <a:xfrm>
              <a:off x="0" y="0"/>
              <a:ext cx="16230600" cy="46736"/>
            </a:xfrm>
            <a:custGeom>
              <a:avLst/>
              <a:gdLst/>
              <a:ahLst/>
              <a:cxnLst/>
              <a:rect l="l" t="t" r="r" b="b"/>
              <a:pathLst>
                <a:path w="16230600" h="46736">
                  <a:moveTo>
                    <a:pt x="0" y="46736"/>
                  </a:moveTo>
                  <a:lnTo>
                    <a:pt x="16230600" y="46736"/>
                  </a:lnTo>
                  <a:lnTo>
                    <a:pt x="16230600" y="0"/>
                  </a:lnTo>
                  <a:lnTo>
                    <a:pt x="0" y="0"/>
                  </a:lnTo>
                  <a:close/>
                </a:path>
              </a:pathLst>
            </a:custGeom>
            <a:solidFill>
              <a:srgbClr val="000000">
                <a:alpha val="0"/>
              </a:srgbClr>
            </a:solidFill>
          </p:spPr>
          <p:txBody>
            <a:bodyPr/>
            <a:lstStyle/>
            <a:p>
              <a:pPr defTabSz="609630"/>
              <a:endParaRPr lang="en-US" sz="1200">
                <a:solidFill>
                  <a:prstClr val="black"/>
                </a:solidFill>
                <a:latin typeface="Calibri"/>
              </a:endParaRPr>
            </a:p>
          </p:txBody>
        </p:sp>
      </p:grpSp>
      <p:grpSp>
        <p:nvGrpSpPr>
          <p:cNvPr id="30" name="Group 30"/>
          <p:cNvGrpSpPr>
            <a:grpSpLocks noChangeAspect="1"/>
          </p:cNvGrpSpPr>
          <p:nvPr/>
        </p:nvGrpSpPr>
        <p:grpSpPr>
          <a:xfrm>
            <a:off x="685798" y="1625611"/>
            <a:ext cx="10820398" cy="769539"/>
            <a:chOff x="63500" y="63500"/>
            <a:chExt cx="16230600" cy="1154303"/>
          </a:xfrm>
        </p:grpSpPr>
        <p:sp>
          <p:nvSpPr>
            <p:cNvPr id="34" name="Freeform 34"/>
            <p:cNvSpPr/>
            <p:nvPr/>
          </p:nvSpPr>
          <p:spPr>
            <a:xfrm>
              <a:off x="63500" y="1170940"/>
              <a:ext cx="16230600" cy="46863"/>
            </a:xfrm>
            <a:custGeom>
              <a:avLst/>
              <a:gdLst/>
              <a:ahLst/>
              <a:cxnLst/>
              <a:rect l="l" t="t" r="r" b="b"/>
              <a:pathLst>
                <a:path w="16230600" h="46863">
                  <a:moveTo>
                    <a:pt x="0" y="46863"/>
                  </a:moveTo>
                  <a:lnTo>
                    <a:pt x="16230600" y="46863"/>
                  </a:lnTo>
                  <a:lnTo>
                    <a:pt x="16230600" y="0"/>
                  </a:lnTo>
                  <a:lnTo>
                    <a:pt x="0" y="0"/>
                  </a:lnTo>
                  <a:close/>
                </a:path>
              </a:pathLst>
            </a:custGeom>
            <a:solidFill>
              <a:srgbClr val="000000">
                <a:alpha val="0"/>
              </a:srgbClr>
            </a:solidFill>
          </p:spPr>
          <p:txBody>
            <a:bodyPr/>
            <a:lstStyle/>
            <a:p>
              <a:pPr defTabSz="609630"/>
              <a:endParaRPr lang="en-US" sz="1200">
                <a:solidFill>
                  <a:prstClr val="black"/>
                </a:solidFill>
                <a:latin typeface="Calibri"/>
              </a:endParaRPr>
            </a:p>
          </p:txBody>
        </p:sp>
        <p:sp>
          <p:nvSpPr>
            <p:cNvPr id="35" name="Freeform 35"/>
            <p:cNvSpPr/>
            <p:nvPr/>
          </p:nvSpPr>
          <p:spPr>
            <a:xfrm>
              <a:off x="63500" y="63500"/>
              <a:ext cx="988441" cy="988441"/>
            </a:xfrm>
            <a:custGeom>
              <a:avLst/>
              <a:gdLst/>
              <a:ahLst/>
              <a:cxnLst/>
              <a:rect l="l" t="t" r="r" b="b"/>
              <a:pathLst>
                <a:path w="988441" h="988441">
                  <a:moveTo>
                    <a:pt x="0" y="988441"/>
                  </a:moveTo>
                  <a:lnTo>
                    <a:pt x="988441" y="988441"/>
                  </a:lnTo>
                  <a:lnTo>
                    <a:pt x="988441" y="0"/>
                  </a:lnTo>
                  <a:lnTo>
                    <a:pt x="0" y="0"/>
                  </a:lnTo>
                  <a:close/>
                </a:path>
              </a:pathLst>
            </a:custGeom>
            <a:solidFill>
              <a:srgbClr val="000000">
                <a:alpha val="0"/>
              </a:srgbClr>
            </a:solidFill>
          </p:spPr>
          <p:txBody>
            <a:bodyPr/>
            <a:lstStyle/>
            <a:p>
              <a:pPr defTabSz="609630"/>
              <a:endParaRPr lang="en-US" sz="1200">
                <a:solidFill>
                  <a:prstClr val="black"/>
                </a:solidFill>
                <a:latin typeface="Calibri"/>
              </a:endParaRPr>
            </a:p>
          </p:txBody>
        </p:sp>
        <p:sp>
          <p:nvSpPr>
            <p:cNvPr id="36" name="Freeform 36"/>
            <p:cNvSpPr/>
            <p:nvPr/>
          </p:nvSpPr>
          <p:spPr>
            <a:xfrm>
              <a:off x="232029" y="243459"/>
              <a:ext cx="651383" cy="651383"/>
            </a:xfrm>
            <a:custGeom>
              <a:avLst/>
              <a:gdLst/>
              <a:ahLst/>
              <a:cxnLst/>
              <a:rect l="l" t="t" r="r" b="b"/>
              <a:pathLst>
                <a:path w="651383" h="651383">
                  <a:moveTo>
                    <a:pt x="0" y="651383"/>
                  </a:moveTo>
                  <a:lnTo>
                    <a:pt x="651383" y="651383"/>
                  </a:lnTo>
                  <a:lnTo>
                    <a:pt x="651383" y="0"/>
                  </a:lnTo>
                  <a:lnTo>
                    <a:pt x="0" y="0"/>
                  </a:lnTo>
                  <a:close/>
                </a:path>
              </a:pathLst>
            </a:custGeom>
            <a:solidFill>
              <a:srgbClr val="000000">
                <a:alpha val="0"/>
              </a:srgbClr>
            </a:solidFill>
          </p:spPr>
          <p:txBody>
            <a:bodyPr/>
            <a:lstStyle/>
            <a:p>
              <a:pPr defTabSz="609630"/>
              <a:endParaRPr lang="en-US" sz="1200">
                <a:solidFill>
                  <a:prstClr val="black"/>
                </a:solidFill>
                <a:latin typeface="Calibri"/>
              </a:endParaRPr>
            </a:p>
          </p:txBody>
        </p:sp>
      </p:grpSp>
      <p:grpSp>
        <p:nvGrpSpPr>
          <p:cNvPr id="44" name="Group 44"/>
          <p:cNvGrpSpPr>
            <a:grpSpLocks noChangeAspect="1"/>
          </p:cNvGrpSpPr>
          <p:nvPr/>
        </p:nvGrpSpPr>
        <p:grpSpPr>
          <a:xfrm>
            <a:off x="685798" y="3376832"/>
            <a:ext cx="10820398" cy="774362"/>
            <a:chOff x="63500" y="63500"/>
            <a:chExt cx="16230600" cy="1161542"/>
          </a:xfrm>
        </p:grpSpPr>
        <p:sp>
          <p:nvSpPr>
            <p:cNvPr id="48" name="Freeform 48"/>
            <p:cNvSpPr/>
            <p:nvPr/>
          </p:nvSpPr>
          <p:spPr>
            <a:xfrm>
              <a:off x="63500" y="1178306"/>
              <a:ext cx="16230600" cy="46736"/>
            </a:xfrm>
            <a:custGeom>
              <a:avLst/>
              <a:gdLst/>
              <a:ahLst/>
              <a:cxnLst/>
              <a:rect l="l" t="t" r="r" b="b"/>
              <a:pathLst>
                <a:path w="16230600" h="46736">
                  <a:moveTo>
                    <a:pt x="0" y="46736"/>
                  </a:moveTo>
                  <a:lnTo>
                    <a:pt x="16230600" y="46736"/>
                  </a:lnTo>
                  <a:lnTo>
                    <a:pt x="16230600" y="0"/>
                  </a:lnTo>
                  <a:lnTo>
                    <a:pt x="0" y="0"/>
                  </a:lnTo>
                  <a:close/>
                </a:path>
              </a:pathLst>
            </a:custGeom>
            <a:solidFill>
              <a:srgbClr val="000000">
                <a:alpha val="0"/>
              </a:srgbClr>
            </a:solidFill>
          </p:spPr>
          <p:txBody>
            <a:bodyPr/>
            <a:lstStyle/>
            <a:p>
              <a:pPr defTabSz="609630"/>
              <a:endParaRPr lang="en-US" sz="1200">
                <a:solidFill>
                  <a:prstClr val="black"/>
                </a:solidFill>
                <a:latin typeface="Calibri"/>
              </a:endParaRPr>
            </a:p>
          </p:txBody>
        </p:sp>
        <p:sp>
          <p:nvSpPr>
            <p:cNvPr id="49" name="Freeform 49"/>
            <p:cNvSpPr/>
            <p:nvPr/>
          </p:nvSpPr>
          <p:spPr>
            <a:xfrm>
              <a:off x="63500" y="63500"/>
              <a:ext cx="988441" cy="988441"/>
            </a:xfrm>
            <a:custGeom>
              <a:avLst/>
              <a:gdLst/>
              <a:ahLst/>
              <a:cxnLst/>
              <a:rect l="l" t="t" r="r" b="b"/>
              <a:pathLst>
                <a:path w="988441" h="988441">
                  <a:moveTo>
                    <a:pt x="0" y="988441"/>
                  </a:moveTo>
                  <a:lnTo>
                    <a:pt x="988441" y="988441"/>
                  </a:lnTo>
                  <a:lnTo>
                    <a:pt x="988441" y="0"/>
                  </a:lnTo>
                  <a:lnTo>
                    <a:pt x="0" y="0"/>
                  </a:lnTo>
                  <a:close/>
                </a:path>
              </a:pathLst>
            </a:custGeom>
            <a:solidFill>
              <a:srgbClr val="000000">
                <a:alpha val="0"/>
              </a:srgbClr>
            </a:solidFill>
          </p:spPr>
          <p:txBody>
            <a:bodyPr/>
            <a:lstStyle/>
            <a:p>
              <a:pPr defTabSz="609630"/>
              <a:endParaRPr lang="en-US" sz="1200">
                <a:solidFill>
                  <a:prstClr val="black"/>
                </a:solidFill>
                <a:latin typeface="Calibri"/>
              </a:endParaRPr>
            </a:p>
          </p:txBody>
        </p:sp>
        <p:sp>
          <p:nvSpPr>
            <p:cNvPr id="50" name="Freeform 50"/>
            <p:cNvSpPr/>
            <p:nvPr/>
          </p:nvSpPr>
          <p:spPr>
            <a:xfrm>
              <a:off x="262001" y="284861"/>
              <a:ext cx="591566" cy="572389"/>
            </a:xfrm>
            <a:custGeom>
              <a:avLst/>
              <a:gdLst/>
              <a:ahLst/>
              <a:cxnLst/>
              <a:rect l="l" t="t" r="r" b="b"/>
              <a:pathLst>
                <a:path w="591566" h="572389">
                  <a:moveTo>
                    <a:pt x="0" y="572389"/>
                  </a:moveTo>
                  <a:lnTo>
                    <a:pt x="591566" y="572389"/>
                  </a:lnTo>
                  <a:lnTo>
                    <a:pt x="591566" y="0"/>
                  </a:lnTo>
                  <a:lnTo>
                    <a:pt x="0" y="0"/>
                  </a:lnTo>
                  <a:close/>
                </a:path>
              </a:pathLst>
            </a:custGeom>
            <a:solidFill>
              <a:srgbClr val="000000">
                <a:alpha val="0"/>
              </a:srgbClr>
            </a:solidFill>
          </p:spPr>
          <p:txBody>
            <a:bodyPr/>
            <a:lstStyle/>
            <a:p>
              <a:pPr defTabSz="609630"/>
              <a:endParaRPr lang="en-US" sz="1200">
                <a:solidFill>
                  <a:prstClr val="black"/>
                </a:solidFill>
                <a:latin typeface="Calibri"/>
              </a:endParaRPr>
            </a:p>
          </p:txBody>
        </p:sp>
      </p:grpSp>
      <p:sp>
        <p:nvSpPr>
          <p:cNvPr id="57" name="TextBox 57"/>
          <p:cNvSpPr txBox="1"/>
          <p:nvPr/>
        </p:nvSpPr>
        <p:spPr>
          <a:xfrm>
            <a:off x="1449501" y="3585077"/>
            <a:ext cx="1845380" cy="256480"/>
          </a:xfrm>
          <a:prstGeom prst="rect">
            <a:avLst/>
          </a:prstGeom>
        </p:spPr>
        <p:txBody>
          <a:bodyPr wrap="square" lIns="0" tIns="0" rIns="0" bIns="0" rtlCol="0" anchor="t">
            <a:spAutoFit/>
          </a:bodyPr>
          <a:lstStyle/>
          <a:p>
            <a:pPr defTabSz="609630">
              <a:lnSpc>
                <a:spcPts val="1960"/>
              </a:lnSpc>
            </a:pPr>
            <a:r>
              <a:rPr lang="en-US" sz="1700" b="1" i="1" dirty="0">
                <a:solidFill>
                  <a:schemeClr val="accent2"/>
                </a:solidFill>
                <a:latin typeface="Times New Roman" panose="02020603050405020304" pitchFamily="18" charset="0"/>
                <a:ea typeface="Public Sans Bold"/>
                <a:cs typeface="Times New Roman" panose="02020603050405020304" pitchFamily="18" charset="0"/>
                <a:sym typeface="Public Sans Bold"/>
              </a:rPr>
              <a:t>Resolution No. 66</a:t>
            </a:r>
          </a:p>
        </p:txBody>
      </p:sp>
      <p:sp>
        <p:nvSpPr>
          <p:cNvPr id="58" name="TextBox 58"/>
          <p:cNvSpPr txBox="1"/>
          <p:nvPr/>
        </p:nvSpPr>
        <p:spPr>
          <a:xfrm>
            <a:off x="1419796" y="2660848"/>
            <a:ext cx="1765919" cy="256480"/>
          </a:xfrm>
          <a:prstGeom prst="rect">
            <a:avLst/>
          </a:prstGeom>
        </p:spPr>
        <p:txBody>
          <a:bodyPr wrap="square" lIns="0" tIns="0" rIns="0" bIns="0" rtlCol="0" anchor="t">
            <a:spAutoFit/>
          </a:bodyPr>
          <a:lstStyle/>
          <a:p>
            <a:pPr defTabSz="609630">
              <a:lnSpc>
                <a:spcPts val="1960"/>
              </a:lnSpc>
            </a:pPr>
            <a:r>
              <a:rPr lang="en-US" sz="1700" b="1" i="1" dirty="0">
                <a:solidFill>
                  <a:schemeClr val="accent2"/>
                </a:solidFill>
                <a:latin typeface="Times New Roman" panose="02020603050405020304" pitchFamily="18" charset="0"/>
                <a:ea typeface="Public Sans Bold"/>
                <a:cs typeface="Times New Roman" panose="02020603050405020304" pitchFamily="18" charset="0"/>
                <a:sym typeface="Public Sans Bold"/>
              </a:rPr>
              <a:t>Resolution No. 59</a:t>
            </a:r>
          </a:p>
        </p:txBody>
      </p:sp>
      <p:sp>
        <p:nvSpPr>
          <p:cNvPr id="59" name="TextBox 59"/>
          <p:cNvSpPr txBox="1"/>
          <p:nvPr/>
        </p:nvSpPr>
        <p:spPr>
          <a:xfrm>
            <a:off x="1416451" y="1850985"/>
            <a:ext cx="1746437" cy="256480"/>
          </a:xfrm>
          <a:prstGeom prst="rect">
            <a:avLst/>
          </a:prstGeom>
        </p:spPr>
        <p:txBody>
          <a:bodyPr wrap="square" lIns="0" tIns="0" rIns="0" bIns="0" rtlCol="0" anchor="t">
            <a:spAutoFit/>
          </a:bodyPr>
          <a:lstStyle/>
          <a:p>
            <a:pPr defTabSz="609630">
              <a:lnSpc>
                <a:spcPts val="1960"/>
              </a:lnSpc>
            </a:pPr>
            <a:r>
              <a:rPr lang="en-US" sz="1700" b="1" i="1" dirty="0">
                <a:solidFill>
                  <a:schemeClr val="accent2"/>
                </a:solidFill>
                <a:latin typeface="Times New Roman" panose="02020603050405020304" pitchFamily="18" charset="0"/>
                <a:ea typeface="Public Sans Bold"/>
                <a:cs typeface="Times New Roman" panose="02020603050405020304" pitchFamily="18" charset="0"/>
                <a:sym typeface="Public Sans Bold"/>
              </a:rPr>
              <a:t>Resolution No. 57</a:t>
            </a:r>
          </a:p>
        </p:txBody>
      </p:sp>
      <p:sp>
        <p:nvSpPr>
          <p:cNvPr id="60" name="TextBox 60"/>
          <p:cNvSpPr txBox="1"/>
          <p:nvPr/>
        </p:nvSpPr>
        <p:spPr>
          <a:xfrm>
            <a:off x="1443902" y="4481520"/>
            <a:ext cx="1813269" cy="256480"/>
          </a:xfrm>
          <a:prstGeom prst="rect">
            <a:avLst/>
          </a:prstGeom>
        </p:spPr>
        <p:txBody>
          <a:bodyPr wrap="square" lIns="0" tIns="0" rIns="0" bIns="0" rtlCol="0" anchor="t">
            <a:spAutoFit/>
          </a:bodyPr>
          <a:lstStyle/>
          <a:p>
            <a:pPr defTabSz="609630">
              <a:lnSpc>
                <a:spcPts val="1960"/>
              </a:lnSpc>
            </a:pPr>
            <a:r>
              <a:rPr lang="en-US" sz="1700" b="1" i="1" dirty="0">
                <a:solidFill>
                  <a:schemeClr val="accent2"/>
                </a:solidFill>
                <a:latin typeface="Times New Roman" panose="02020603050405020304" pitchFamily="18" charset="0"/>
                <a:ea typeface="Public Sans Bold"/>
                <a:cs typeface="Times New Roman" panose="02020603050405020304" pitchFamily="18" charset="0"/>
                <a:sym typeface="Public Sans Bold"/>
              </a:rPr>
              <a:t>Resolution No. 68</a:t>
            </a:r>
          </a:p>
        </p:txBody>
      </p:sp>
      <p:sp>
        <p:nvSpPr>
          <p:cNvPr id="61" name="TextBox 61"/>
          <p:cNvSpPr txBox="1"/>
          <p:nvPr/>
        </p:nvSpPr>
        <p:spPr>
          <a:xfrm>
            <a:off x="871312" y="1040861"/>
            <a:ext cx="2721961" cy="256480"/>
          </a:xfrm>
          <a:prstGeom prst="rect">
            <a:avLst/>
          </a:prstGeom>
        </p:spPr>
        <p:txBody>
          <a:bodyPr wrap="square" lIns="0" tIns="0" rIns="0" bIns="0" rtlCol="0" anchor="t">
            <a:spAutoFit/>
          </a:bodyPr>
          <a:lstStyle/>
          <a:p>
            <a:pPr defTabSz="609630">
              <a:lnSpc>
                <a:spcPts val="1960"/>
              </a:lnSpc>
            </a:pPr>
            <a:r>
              <a:rPr lang="en-US" b="1" dirty="0">
                <a:solidFill>
                  <a:srgbClr val="002060"/>
                </a:solidFill>
                <a:latin typeface="Times New Roman" panose="02020603050405020304" pitchFamily="18" charset="0"/>
                <a:ea typeface="Public Sans Bold"/>
                <a:cs typeface="Times New Roman" panose="02020603050405020304" pitchFamily="18" charset="0"/>
                <a:sym typeface="Public Sans Bold"/>
              </a:rPr>
              <a:t>“Four Strategic Pillars”</a:t>
            </a:r>
          </a:p>
        </p:txBody>
      </p:sp>
      <p:sp>
        <p:nvSpPr>
          <p:cNvPr id="62" name="TextBox 62"/>
          <p:cNvSpPr txBox="1"/>
          <p:nvPr/>
        </p:nvSpPr>
        <p:spPr>
          <a:xfrm>
            <a:off x="3933369" y="971166"/>
            <a:ext cx="777889" cy="256480"/>
          </a:xfrm>
          <a:prstGeom prst="rect">
            <a:avLst/>
          </a:prstGeom>
        </p:spPr>
        <p:txBody>
          <a:bodyPr wrap="square" lIns="0" tIns="0" rIns="0" bIns="0" rtlCol="0" anchor="t">
            <a:spAutoFit/>
          </a:bodyPr>
          <a:lstStyle/>
          <a:p>
            <a:pPr defTabSz="609630">
              <a:lnSpc>
                <a:spcPts val="1960"/>
              </a:lnSpc>
            </a:pPr>
            <a:r>
              <a:rPr lang="en-US" b="1" dirty="0">
                <a:solidFill>
                  <a:srgbClr val="002060"/>
                </a:solidFill>
                <a:latin typeface="Times New Roman" panose="02020603050405020304" pitchFamily="18" charset="0"/>
                <a:ea typeface="Public Sans Bold"/>
                <a:cs typeface="Times New Roman" panose="02020603050405020304" pitchFamily="18" charset="0"/>
                <a:sym typeface="Public Sans Bold"/>
              </a:rPr>
              <a:t>Pillars</a:t>
            </a:r>
          </a:p>
        </p:txBody>
      </p:sp>
      <p:sp>
        <p:nvSpPr>
          <p:cNvPr id="63" name="TextBox 63"/>
          <p:cNvSpPr txBox="1"/>
          <p:nvPr/>
        </p:nvSpPr>
        <p:spPr>
          <a:xfrm>
            <a:off x="6122824" y="973826"/>
            <a:ext cx="1592550" cy="256480"/>
          </a:xfrm>
          <a:prstGeom prst="rect">
            <a:avLst/>
          </a:prstGeom>
        </p:spPr>
        <p:txBody>
          <a:bodyPr wrap="square" lIns="0" tIns="0" rIns="0" bIns="0" rtlCol="0" anchor="t">
            <a:spAutoFit/>
          </a:bodyPr>
          <a:lstStyle/>
          <a:p>
            <a:pPr defTabSz="609630">
              <a:lnSpc>
                <a:spcPts val="1960"/>
              </a:lnSpc>
            </a:pPr>
            <a:r>
              <a:rPr lang="en-US" b="1" dirty="0">
                <a:solidFill>
                  <a:srgbClr val="002060"/>
                </a:solidFill>
                <a:latin typeface="Times New Roman" panose="02020603050405020304" pitchFamily="18" charset="0"/>
                <a:ea typeface="Public Sans Bold"/>
                <a:cs typeface="Times New Roman" panose="02020603050405020304" pitchFamily="18" charset="0"/>
                <a:sym typeface="Public Sans Bold"/>
              </a:rPr>
              <a:t>Opportunities</a:t>
            </a:r>
          </a:p>
        </p:txBody>
      </p:sp>
      <p:sp>
        <p:nvSpPr>
          <p:cNvPr id="64" name="TextBox 64"/>
          <p:cNvSpPr txBox="1"/>
          <p:nvPr/>
        </p:nvSpPr>
        <p:spPr>
          <a:xfrm>
            <a:off x="2993333" y="1691960"/>
            <a:ext cx="2791724" cy="641586"/>
          </a:xfrm>
          <a:prstGeom prst="rect">
            <a:avLst/>
          </a:prstGeom>
        </p:spPr>
        <p:txBody>
          <a:bodyPr wrap="square" lIns="0" tIns="0" rIns="0" bIns="0" rtlCol="0" anchor="t">
            <a:spAutoFit/>
          </a:bodyPr>
          <a:lstStyle/>
          <a:p>
            <a:pPr algn="ctr" defTabSz="609630">
              <a:lnSpc>
                <a:spcPts val="1650"/>
              </a:lnSpc>
            </a:pPr>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National Science &amp; Technology – Innovation – Digital Transformation (S&amp;T – Innovation – DT)</a:t>
            </a:r>
          </a:p>
        </p:txBody>
      </p:sp>
      <p:sp>
        <p:nvSpPr>
          <p:cNvPr id="65" name="TextBox 65"/>
          <p:cNvSpPr txBox="1"/>
          <p:nvPr/>
        </p:nvSpPr>
        <p:spPr>
          <a:xfrm>
            <a:off x="5665736" y="1637017"/>
            <a:ext cx="2799318" cy="861774"/>
          </a:xfrm>
          <a:prstGeom prst="rect">
            <a:avLst/>
          </a:prstGeom>
        </p:spPr>
        <p:txBody>
          <a:bodyPr wrap="square" lIns="0" tIns="0" rIns="0" bIns="0" rtlCol="0" anchor="t">
            <a:spAutoFit/>
          </a:bodyPr>
          <a:lstStyle/>
          <a:p>
            <a:pPr algn="ctr" defTabSz="609630"/>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Prioritize investment in R&amp;D, support innovation, startup ecosystems, and develop digital infrastructure</a:t>
            </a:r>
          </a:p>
          <a:p>
            <a:pPr algn="ctr" defTabSz="609630"/>
            <a:endParaRPr lang="en-US" sz="1400" dirty="0">
              <a:solidFill>
                <a:srgbClr val="191919"/>
              </a:solidFill>
              <a:latin typeface="Times New Roman" panose="02020603050405020304" pitchFamily="18" charset="0"/>
              <a:ea typeface="Public Sans"/>
              <a:cs typeface="Times New Roman" panose="02020603050405020304" pitchFamily="18" charset="0"/>
              <a:sym typeface="Public Sans"/>
            </a:endParaRPr>
          </a:p>
        </p:txBody>
      </p:sp>
      <p:sp>
        <p:nvSpPr>
          <p:cNvPr id="66" name="TextBox 66"/>
          <p:cNvSpPr txBox="1"/>
          <p:nvPr/>
        </p:nvSpPr>
        <p:spPr>
          <a:xfrm>
            <a:off x="3375096" y="2524640"/>
            <a:ext cx="1899932" cy="646331"/>
          </a:xfrm>
          <a:prstGeom prst="rect">
            <a:avLst/>
          </a:prstGeom>
        </p:spPr>
        <p:txBody>
          <a:bodyPr wrap="square" lIns="0" tIns="0" rIns="0" bIns="0" rtlCol="0" anchor="t">
            <a:spAutoFit/>
          </a:bodyPr>
          <a:lstStyle/>
          <a:p>
            <a:pPr algn="ctr" defTabSz="609630"/>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Proactive, comprehensive, and effective international integration</a:t>
            </a:r>
          </a:p>
        </p:txBody>
      </p:sp>
      <p:sp>
        <p:nvSpPr>
          <p:cNvPr id="67" name="TextBox 67"/>
          <p:cNvSpPr txBox="1"/>
          <p:nvPr/>
        </p:nvSpPr>
        <p:spPr>
          <a:xfrm>
            <a:off x="3399624" y="3405651"/>
            <a:ext cx="1845380" cy="646331"/>
          </a:xfrm>
          <a:prstGeom prst="rect">
            <a:avLst/>
          </a:prstGeom>
        </p:spPr>
        <p:txBody>
          <a:bodyPr lIns="0" tIns="0" rIns="0" bIns="0" rtlCol="0" anchor="t">
            <a:spAutoFit/>
          </a:bodyPr>
          <a:lstStyle/>
          <a:p>
            <a:pPr algn="ctr" defTabSz="609630"/>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Institutional reform and effective lawmaking and enforcement</a:t>
            </a:r>
          </a:p>
        </p:txBody>
      </p:sp>
      <p:sp>
        <p:nvSpPr>
          <p:cNvPr id="68" name="TextBox 68"/>
          <p:cNvSpPr txBox="1"/>
          <p:nvPr/>
        </p:nvSpPr>
        <p:spPr>
          <a:xfrm>
            <a:off x="3126549" y="4243948"/>
            <a:ext cx="2585403" cy="646331"/>
          </a:xfrm>
          <a:prstGeom prst="rect">
            <a:avLst/>
          </a:prstGeom>
        </p:spPr>
        <p:txBody>
          <a:bodyPr wrap="square" lIns="0" tIns="0" rIns="0" bIns="0" rtlCol="0" anchor="t">
            <a:spAutoFit/>
          </a:bodyPr>
          <a:lstStyle/>
          <a:p>
            <a:pPr algn="ctr" defTabSz="609630"/>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 Strongly promote the growth of the private sector within </a:t>
            </a:r>
            <a:r>
              <a:rPr lang="vi-VN" altLang="ko-KR" sz="1400" dirty="0">
                <a:solidFill>
                  <a:prstClr val="black"/>
                </a:solidFill>
                <a:latin typeface="Times New Roman (Body)"/>
                <a:ea typeface="Arial Unicode MS" panose="020B0604020202020204" pitchFamily="50" charset="-127"/>
                <a:cs typeface="Times New Roman" panose="02020603050405020304" pitchFamily="18" charset="0"/>
              </a:rPr>
              <a:t>Viet</a:t>
            </a:r>
            <a:r>
              <a:rPr lang="en-US" altLang="ko-KR" sz="1400" dirty="0">
                <a:solidFill>
                  <a:prstClr val="black"/>
                </a:solidFill>
                <a:latin typeface="Times New Roman (Body)"/>
                <a:ea typeface="Arial Unicode MS" panose="020B0604020202020204" pitchFamily="50" charset="-127"/>
                <a:cs typeface="Times New Roman" panose="02020603050405020304" pitchFamily="18" charset="0"/>
              </a:rPr>
              <a:t> N</a:t>
            </a:r>
            <a:r>
              <a:rPr lang="vi-VN" altLang="ko-KR" sz="1400" dirty="0">
                <a:solidFill>
                  <a:prstClr val="black"/>
                </a:solidFill>
                <a:latin typeface="Times New Roman (Body)"/>
                <a:ea typeface="Arial Unicode MS" panose="020B0604020202020204" pitchFamily="50" charset="-127"/>
                <a:cs typeface="Times New Roman" panose="02020603050405020304" pitchFamily="18" charset="0"/>
              </a:rPr>
              <a:t>am</a:t>
            </a:r>
            <a:r>
              <a:rPr lang="en-US" altLang="ko-KR" sz="1400" dirty="0">
                <a:solidFill>
                  <a:prstClr val="black"/>
                </a:solidFill>
                <a:latin typeface="Times New Roman (Body)"/>
                <a:ea typeface="Arial Unicode MS" panose="020B0604020202020204" pitchFamily="50" charset="-127"/>
                <a:cs typeface="Times New Roman" panose="02020603050405020304" pitchFamily="18" charset="0"/>
              </a:rPr>
              <a:t>’s</a:t>
            </a:r>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 socialist-oriented market economy</a:t>
            </a:r>
          </a:p>
        </p:txBody>
      </p:sp>
      <p:sp>
        <p:nvSpPr>
          <p:cNvPr id="69" name="TextBox 69"/>
          <p:cNvSpPr txBox="1"/>
          <p:nvPr/>
        </p:nvSpPr>
        <p:spPr>
          <a:xfrm>
            <a:off x="9270309" y="973826"/>
            <a:ext cx="1037148" cy="256480"/>
          </a:xfrm>
          <a:prstGeom prst="rect">
            <a:avLst/>
          </a:prstGeom>
        </p:spPr>
        <p:txBody>
          <a:bodyPr wrap="square" lIns="0" tIns="0" rIns="0" bIns="0" rtlCol="0" anchor="t">
            <a:spAutoFit/>
          </a:bodyPr>
          <a:lstStyle/>
          <a:p>
            <a:pPr defTabSz="609630">
              <a:lnSpc>
                <a:spcPts val="1960"/>
              </a:lnSpc>
            </a:pPr>
            <a:r>
              <a:rPr lang="en-US" b="1" dirty="0">
                <a:solidFill>
                  <a:srgbClr val="002060"/>
                </a:solidFill>
                <a:latin typeface="Times New Roman" panose="02020603050405020304" pitchFamily="18" charset="0"/>
                <a:ea typeface="Public Sans Bold"/>
                <a:cs typeface="Times New Roman" panose="02020603050405020304" pitchFamily="18" charset="0"/>
                <a:sym typeface="Public Sans Bold"/>
              </a:rPr>
              <a:t>Direction</a:t>
            </a:r>
          </a:p>
        </p:txBody>
      </p:sp>
      <p:sp>
        <p:nvSpPr>
          <p:cNvPr id="71" name="TextBox 71"/>
          <p:cNvSpPr txBox="1"/>
          <p:nvPr/>
        </p:nvSpPr>
        <p:spPr>
          <a:xfrm>
            <a:off x="2717083" y="248812"/>
            <a:ext cx="7590374" cy="434543"/>
          </a:xfrm>
          <a:prstGeom prst="rect">
            <a:avLst/>
          </a:prstGeom>
        </p:spPr>
        <p:txBody>
          <a:bodyPr wrap="square" lIns="0" tIns="0" rIns="0" bIns="0" rtlCol="0" anchor="t">
            <a:spAutoFit/>
          </a:bodyPr>
          <a:lstStyle/>
          <a:p>
            <a:pPr algn="ctr" defTabSz="609630">
              <a:lnSpc>
                <a:spcPts val="3733"/>
              </a:lnSpc>
            </a:pPr>
            <a:r>
              <a:rPr lang="en-US" sz="2700" b="1" dirty="0">
                <a:solidFill>
                  <a:srgbClr val="C00000"/>
                </a:solidFill>
                <a:latin typeface="Cambria" panose="02040503050406030204" pitchFamily="18" charset="0"/>
                <a:ea typeface="Cambria" panose="02040503050406030204" pitchFamily="18" charset="0"/>
                <a:cs typeface="Public Sans Bold"/>
                <a:sym typeface="Public Sans Bold"/>
              </a:rPr>
              <a:t>Opportunities from the “Four Strategic Pillars”</a:t>
            </a:r>
          </a:p>
        </p:txBody>
      </p:sp>
      <p:sp>
        <p:nvSpPr>
          <p:cNvPr id="72" name="TextBox 72"/>
          <p:cNvSpPr txBox="1"/>
          <p:nvPr/>
        </p:nvSpPr>
        <p:spPr>
          <a:xfrm>
            <a:off x="1026169" y="5376475"/>
            <a:ext cx="10417842" cy="670055"/>
          </a:xfrm>
          <a:prstGeom prst="rect">
            <a:avLst/>
          </a:prstGeom>
        </p:spPr>
        <p:txBody>
          <a:bodyPr lIns="0" tIns="0" rIns="0" bIns="0" rtlCol="0" anchor="t">
            <a:spAutoFit/>
          </a:bodyPr>
          <a:lstStyle/>
          <a:p>
            <a:pPr algn="ctr" defTabSz="609630">
              <a:lnSpc>
                <a:spcPts val="2749"/>
              </a:lnSpc>
            </a:pPr>
            <a:r>
              <a:rPr lang="en-US" sz="2200" dirty="0">
                <a:solidFill>
                  <a:schemeClr val="bg1"/>
                </a:solidFill>
                <a:latin typeface="Cambria" panose="02040503050406030204" pitchFamily="18" charset="0"/>
                <a:ea typeface="Cambria" panose="02040503050406030204" pitchFamily="18" charset="0"/>
                <a:cs typeface="Public Sans"/>
                <a:sym typeface="Public Sans"/>
              </a:rPr>
              <a:t>Vietnamese enterprises must act strategically, leveraging each pillar of the resolution to breakthrough in capabilities, integrate into value chains, and expand globally.</a:t>
            </a:r>
          </a:p>
        </p:txBody>
      </p:sp>
      <p:sp>
        <p:nvSpPr>
          <p:cNvPr id="19" name="TextBox 68">
            <a:extLst>
              <a:ext uri="{FF2B5EF4-FFF2-40B4-BE49-F238E27FC236}">
                <a16:creationId xmlns:a16="http://schemas.microsoft.com/office/drawing/2014/main" id="{DF38FF3E-5EA8-9B8D-0DDB-8A55654DC1DA}"/>
              </a:ext>
            </a:extLst>
          </p:cNvPr>
          <p:cNvSpPr txBox="1"/>
          <p:nvPr/>
        </p:nvSpPr>
        <p:spPr>
          <a:xfrm>
            <a:off x="5711952" y="4188802"/>
            <a:ext cx="2627167" cy="818686"/>
          </a:xfrm>
          <a:prstGeom prst="rect">
            <a:avLst/>
          </a:prstGeom>
        </p:spPr>
        <p:txBody>
          <a:bodyPr wrap="square" lIns="0" tIns="0" rIns="0" bIns="0" rtlCol="0" anchor="t">
            <a:spAutoFit/>
          </a:bodyPr>
          <a:lstStyle/>
          <a:p>
            <a:pPr algn="ctr" defTabSz="609630"/>
            <a:r>
              <a:rPr lang="en-US" sz="1330" dirty="0">
                <a:solidFill>
                  <a:srgbClr val="191919"/>
                </a:solidFill>
                <a:latin typeface="Times New Roman" panose="02020603050405020304" pitchFamily="18" charset="0"/>
                <a:ea typeface="Public Sans"/>
                <a:cs typeface="Times New Roman" panose="02020603050405020304" pitchFamily="18" charset="0"/>
                <a:sym typeface="Public Sans"/>
              </a:rPr>
              <a:t>“1,000 Pioneer Enterprises” Program: Go Global, provide capital support, and promote green–digital transformation</a:t>
            </a:r>
          </a:p>
        </p:txBody>
      </p:sp>
      <p:sp>
        <p:nvSpPr>
          <p:cNvPr id="74" name="TextBox 68">
            <a:extLst>
              <a:ext uri="{FF2B5EF4-FFF2-40B4-BE49-F238E27FC236}">
                <a16:creationId xmlns:a16="http://schemas.microsoft.com/office/drawing/2014/main" id="{C3693CB0-0C37-8091-A722-9C6BC24E5BE9}"/>
              </a:ext>
            </a:extLst>
          </p:cNvPr>
          <p:cNvSpPr txBox="1"/>
          <p:nvPr/>
        </p:nvSpPr>
        <p:spPr>
          <a:xfrm>
            <a:off x="5493585" y="2502495"/>
            <a:ext cx="2799318" cy="646331"/>
          </a:xfrm>
          <a:prstGeom prst="rect">
            <a:avLst/>
          </a:prstGeom>
        </p:spPr>
        <p:txBody>
          <a:bodyPr wrap="square" lIns="0" tIns="0" rIns="0" bIns="0" rtlCol="0" anchor="t">
            <a:spAutoFit/>
          </a:bodyPr>
          <a:lstStyle/>
          <a:p>
            <a:pPr algn="ctr" defTabSz="609630"/>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Support businesses in upgrading quality standards, logistics, and supply chains, while leveraging FTAs</a:t>
            </a:r>
          </a:p>
        </p:txBody>
      </p:sp>
      <p:sp>
        <p:nvSpPr>
          <p:cNvPr id="75" name="TextBox 68">
            <a:extLst>
              <a:ext uri="{FF2B5EF4-FFF2-40B4-BE49-F238E27FC236}">
                <a16:creationId xmlns:a16="http://schemas.microsoft.com/office/drawing/2014/main" id="{06C08AF5-CD63-C630-1C31-018849AA2A16}"/>
              </a:ext>
            </a:extLst>
          </p:cNvPr>
          <p:cNvSpPr txBox="1"/>
          <p:nvPr/>
        </p:nvSpPr>
        <p:spPr>
          <a:xfrm>
            <a:off x="5596037" y="3350341"/>
            <a:ext cx="2530928" cy="646331"/>
          </a:xfrm>
          <a:prstGeom prst="rect">
            <a:avLst/>
          </a:prstGeom>
        </p:spPr>
        <p:txBody>
          <a:bodyPr wrap="square" lIns="0" tIns="0" rIns="0" bIns="0" rtlCol="0" anchor="t">
            <a:spAutoFit/>
          </a:bodyPr>
          <a:lstStyle/>
          <a:p>
            <a:pPr algn="ctr" defTabSz="609630"/>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Improve the business environment, reduce compliance costs, and reform administrative procedures</a:t>
            </a:r>
          </a:p>
        </p:txBody>
      </p:sp>
      <p:sp>
        <p:nvSpPr>
          <p:cNvPr id="77" name="TextBox 65">
            <a:extLst>
              <a:ext uri="{FF2B5EF4-FFF2-40B4-BE49-F238E27FC236}">
                <a16:creationId xmlns:a16="http://schemas.microsoft.com/office/drawing/2014/main" id="{7A818608-FFDB-88EE-ED14-6E1878000BB5}"/>
              </a:ext>
            </a:extLst>
          </p:cNvPr>
          <p:cNvSpPr txBox="1"/>
          <p:nvPr/>
        </p:nvSpPr>
        <p:spPr>
          <a:xfrm>
            <a:off x="8225603" y="1589332"/>
            <a:ext cx="3658997" cy="641586"/>
          </a:xfrm>
          <a:prstGeom prst="rect">
            <a:avLst/>
          </a:prstGeom>
        </p:spPr>
        <p:txBody>
          <a:bodyPr wrap="square" lIns="0" tIns="0" rIns="0" bIns="0" rtlCol="0" anchor="t">
            <a:spAutoFit/>
          </a:bodyPr>
          <a:lstStyle/>
          <a:p>
            <a:pPr marL="285750" indent="-285750" defTabSz="609630">
              <a:lnSpc>
                <a:spcPts val="1650"/>
              </a:lnSpc>
              <a:buFontTx/>
              <a:buChar char="-"/>
            </a:pPr>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 Increase investment in R&amp;D, AI, and data</a:t>
            </a:r>
            <a:b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br>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 Participate in technology sandboxes</a:t>
            </a:r>
            <a:b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br>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 Connect with startups and research institutes</a:t>
            </a:r>
          </a:p>
        </p:txBody>
      </p:sp>
      <p:sp>
        <p:nvSpPr>
          <p:cNvPr id="78" name="TextBox 65">
            <a:extLst>
              <a:ext uri="{FF2B5EF4-FFF2-40B4-BE49-F238E27FC236}">
                <a16:creationId xmlns:a16="http://schemas.microsoft.com/office/drawing/2014/main" id="{5F686C63-B521-A7A7-BD81-269E3EAEFA0E}"/>
              </a:ext>
            </a:extLst>
          </p:cNvPr>
          <p:cNvSpPr txBox="1"/>
          <p:nvPr/>
        </p:nvSpPr>
        <p:spPr>
          <a:xfrm>
            <a:off x="8511460" y="2505164"/>
            <a:ext cx="2972361" cy="614014"/>
          </a:xfrm>
          <a:prstGeom prst="rect">
            <a:avLst/>
          </a:prstGeom>
        </p:spPr>
        <p:txBody>
          <a:bodyPr wrap="square" lIns="0" tIns="0" rIns="0" bIns="0" rtlCol="0" anchor="t">
            <a:spAutoFit/>
          </a:bodyPr>
          <a:lstStyle/>
          <a:p>
            <a:r>
              <a:rPr lang="en-US" sz="1330" dirty="0">
                <a:latin typeface="Times New Roman" panose="02020603050405020304" pitchFamily="18" charset="0"/>
                <a:cs typeface="Times New Roman" panose="02020603050405020304" pitchFamily="18" charset="0"/>
              </a:rPr>
              <a:t>- Position export markets</a:t>
            </a:r>
            <a:br>
              <a:rPr lang="en-US" sz="1330" dirty="0">
                <a:latin typeface="Times New Roman" panose="02020603050405020304" pitchFamily="18" charset="0"/>
                <a:cs typeface="Times New Roman" panose="02020603050405020304" pitchFamily="18" charset="0"/>
              </a:rPr>
            </a:br>
            <a:r>
              <a:rPr lang="en-US" sz="1330" dirty="0">
                <a:latin typeface="Times New Roman" panose="02020603050405020304" pitchFamily="18" charset="0"/>
                <a:cs typeface="Times New Roman" panose="02020603050405020304" pitchFamily="18" charset="0"/>
              </a:rPr>
              <a:t>- Build an international brand</a:t>
            </a:r>
            <a:br>
              <a:rPr lang="en-US" sz="1330" dirty="0">
                <a:latin typeface="Times New Roman" panose="02020603050405020304" pitchFamily="18" charset="0"/>
                <a:cs typeface="Times New Roman" panose="02020603050405020304" pitchFamily="18" charset="0"/>
              </a:rPr>
            </a:br>
            <a:r>
              <a:rPr lang="en-US" sz="1330" dirty="0">
                <a:latin typeface="Times New Roman" panose="02020603050405020304" pitchFamily="18" charset="0"/>
                <a:cs typeface="Times New Roman" panose="02020603050405020304" pitchFamily="18" charset="0"/>
              </a:rPr>
              <a:t>- Connect cross-border value chains</a:t>
            </a:r>
          </a:p>
        </p:txBody>
      </p:sp>
      <p:sp>
        <p:nvSpPr>
          <p:cNvPr id="79" name="TextBox 65">
            <a:extLst>
              <a:ext uri="{FF2B5EF4-FFF2-40B4-BE49-F238E27FC236}">
                <a16:creationId xmlns:a16="http://schemas.microsoft.com/office/drawing/2014/main" id="{1B47ED09-ABA9-7E80-7845-786A8FEA3792}"/>
              </a:ext>
            </a:extLst>
          </p:cNvPr>
          <p:cNvSpPr txBox="1"/>
          <p:nvPr/>
        </p:nvSpPr>
        <p:spPr>
          <a:xfrm>
            <a:off x="8358920" y="3385821"/>
            <a:ext cx="3897074" cy="567848"/>
          </a:xfrm>
          <a:prstGeom prst="rect">
            <a:avLst/>
          </a:prstGeom>
        </p:spPr>
        <p:txBody>
          <a:bodyPr wrap="square" lIns="0" tIns="0" rIns="0" bIns="0" rtlCol="0" anchor="t">
            <a:spAutoFit/>
          </a:bodyPr>
          <a:lstStyle/>
          <a:p>
            <a:pPr marL="285750" indent="-285750" defTabSz="609630">
              <a:buFontTx/>
              <a:buChar char="-"/>
            </a:pPr>
            <a:r>
              <a:rPr lang="en-US" sz="1230" dirty="0">
                <a:solidFill>
                  <a:srgbClr val="191919"/>
                </a:solidFill>
                <a:latin typeface="Times New Roman" panose="02020603050405020304" pitchFamily="18" charset="0"/>
                <a:ea typeface="Public Sans"/>
                <a:cs typeface="Times New Roman" panose="02020603050405020304" pitchFamily="18" charset="0"/>
                <a:sym typeface="Public Sans"/>
              </a:rPr>
              <a:t>Restructure operational processes</a:t>
            </a:r>
          </a:p>
          <a:p>
            <a:pPr marL="285750" indent="-285750" defTabSz="609630">
              <a:buFontTx/>
              <a:buChar char="-"/>
            </a:pPr>
            <a:r>
              <a:rPr lang="en-US" sz="1230" dirty="0">
                <a:solidFill>
                  <a:srgbClr val="191919"/>
                </a:solidFill>
                <a:latin typeface="Times New Roman" panose="02020603050405020304" pitchFamily="18" charset="0"/>
                <a:ea typeface="Public Sans"/>
                <a:cs typeface="Times New Roman" panose="02020603050405020304" pitchFamily="18" charset="0"/>
                <a:sym typeface="Public Sans"/>
              </a:rPr>
              <a:t>Enhance transparency and compliance with standards</a:t>
            </a:r>
          </a:p>
          <a:p>
            <a:pPr marL="285750" indent="-285750" defTabSz="609630">
              <a:buFontTx/>
              <a:buChar char="-"/>
            </a:pPr>
            <a:r>
              <a:rPr lang="en-US" sz="1230" dirty="0">
                <a:solidFill>
                  <a:srgbClr val="191919"/>
                </a:solidFill>
                <a:latin typeface="Times New Roman" panose="02020603050405020304" pitchFamily="18" charset="0"/>
                <a:ea typeface="Public Sans"/>
                <a:cs typeface="Times New Roman" panose="02020603050405020304" pitchFamily="18" charset="0"/>
                <a:sym typeface="Public Sans"/>
              </a:rPr>
              <a:t>Participate in providing feedback on industry policies</a:t>
            </a:r>
          </a:p>
        </p:txBody>
      </p:sp>
      <p:sp>
        <p:nvSpPr>
          <p:cNvPr id="80" name="TextBox 65">
            <a:extLst>
              <a:ext uri="{FF2B5EF4-FFF2-40B4-BE49-F238E27FC236}">
                <a16:creationId xmlns:a16="http://schemas.microsoft.com/office/drawing/2014/main" id="{BF0E39C2-7FEA-4386-55C1-CAE44C20CF8A}"/>
              </a:ext>
            </a:extLst>
          </p:cNvPr>
          <p:cNvSpPr txBox="1"/>
          <p:nvPr/>
        </p:nvSpPr>
        <p:spPr>
          <a:xfrm>
            <a:off x="8391993" y="4243600"/>
            <a:ext cx="3696375" cy="646331"/>
          </a:xfrm>
          <a:prstGeom prst="rect">
            <a:avLst/>
          </a:prstGeom>
        </p:spPr>
        <p:txBody>
          <a:bodyPr wrap="square" lIns="0" tIns="0" rIns="0" bIns="0" rtlCol="0" anchor="t">
            <a:spAutoFit/>
          </a:bodyPr>
          <a:lstStyle/>
          <a:p>
            <a:pPr marL="285750" indent="-285750" defTabSz="609630">
              <a:buFontTx/>
              <a:buChar char="-"/>
            </a:pPr>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Participate in business support programs</a:t>
            </a:r>
          </a:p>
          <a:p>
            <a:pPr marL="285750" indent="-285750" defTabSz="609630">
              <a:buFontTx/>
              <a:buChar char="-"/>
            </a:pPr>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Develop modern management capabilities</a:t>
            </a:r>
          </a:p>
          <a:p>
            <a:pPr marL="285750" indent="-285750" defTabSz="609630">
              <a:buFontTx/>
              <a:buChar char="-"/>
            </a:pPr>
            <a:r>
              <a:rPr lang="en-US" sz="1400" dirty="0">
                <a:solidFill>
                  <a:srgbClr val="191919"/>
                </a:solidFill>
                <a:latin typeface="Times New Roman" panose="02020603050405020304" pitchFamily="18" charset="0"/>
                <a:ea typeface="Public Sans"/>
                <a:cs typeface="Times New Roman" panose="02020603050405020304" pitchFamily="18" charset="0"/>
                <a:sym typeface="Public Sans"/>
              </a:rPr>
              <a:t>Pilot sustainable business models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9A66DB-05DB-94E6-270C-1D07EAD88AEA}"/>
              </a:ext>
            </a:extLst>
          </p:cNvPr>
          <p:cNvSpPr/>
          <p:nvPr/>
        </p:nvSpPr>
        <p:spPr>
          <a:xfrm>
            <a:off x="0" y="0"/>
            <a:ext cx="12192000" cy="6526764"/>
          </a:xfrm>
          <a:prstGeom prst="rect">
            <a:avLst/>
          </a:prstGeom>
          <a:solidFill>
            <a:srgbClr val="105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794C9B4-D7CB-FE1A-86B6-C59E67D24406}"/>
              </a:ext>
            </a:extLst>
          </p:cNvPr>
          <p:cNvSpPr/>
          <p:nvPr/>
        </p:nvSpPr>
        <p:spPr>
          <a:xfrm>
            <a:off x="615821" y="6361146"/>
            <a:ext cx="1604865" cy="783770"/>
          </a:xfrm>
          <a:prstGeom prst="rect">
            <a:avLst/>
          </a:prstGeom>
          <a:solidFill>
            <a:srgbClr val="A70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8CD59B3D-71EE-4F8F-22DA-EDB6470EA373}"/>
              </a:ext>
            </a:extLst>
          </p:cNvPr>
          <p:cNvCxnSpPr>
            <a:cxnSpLocks/>
          </p:cNvCxnSpPr>
          <p:nvPr/>
        </p:nvCxnSpPr>
        <p:spPr>
          <a:xfrm>
            <a:off x="1891779" y="5206480"/>
            <a:ext cx="8408438" cy="0"/>
          </a:xfrm>
          <a:prstGeom prst="line">
            <a:avLst/>
          </a:prstGeom>
          <a:ln>
            <a:solidFill>
              <a:schemeClr val="bg1"/>
            </a:solidFill>
          </a:ln>
        </p:spPr>
        <p:style>
          <a:lnRef idx="3">
            <a:schemeClr val="accent4"/>
          </a:lnRef>
          <a:fillRef idx="0">
            <a:schemeClr val="accent4"/>
          </a:fillRef>
          <a:effectRef idx="2">
            <a:schemeClr val="accent4"/>
          </a:effectRef>
          <a:fontRef idx="minor">
            <a:schemeClr val="tx1"/>
          </a:fontRef>
        </p:style>
      </p:cxnSp>
      <p:sp>
        <p:nvSpPr>
          <p:cNvPr id="23" name="TextBox 4">
            <a:extLst>
              <a:ext uri="{FF2B5EF4-FFF2-40B4-BE49-F238E27FC236}">
                <a16:creationId xmlns:a16="http://schemas.microsoft.com/office/drawing/2014/main" id="{D102D79E-EABD-F91E-1A5E-8128C0BA4F7C}"/>
              </a:ext>
            </a:extLst>
          </p:cNvPr>
          <p:cNvSpPr txBox="1"/>
          <p:nvPr/>
        </p:nvSpPr>
        <p:spPr>
          <a:xfrm>
            <a:off x="843089" y="5206480"/>
            <a:ext cx="10505818" cy="1106457"/>
          </a:xfrm>
          <a:prstGeom prst="rect">
            <a:avLst/>
          </a:prstGeom>
        </p:spPr>
        <p:txBody>
          <a:bodyPr wrap="square" lIns="0" tIns="0" rIns="0" bIns="0" rtlCol="0" anchor="t">
            <a:spAutoFit/>
          </a:bodyPr>
          <a:lstStyle/>
          <a:p>
            <a:pPr algn="ctr" defTabSz="609630">
              <a:lnSpc>
                <a:spcPts val="4853"/>
              </a:lnSpc>
            </a:pPr>
            <a:r>
              <a:rPr lang="en-US" sz="3200" b="1" dirty="0">
                <a:solidFill>
                  <a:schemeClr val="bg1"/>
                </a:solidFill>
                <a:latin typeface="Cambria" panose="02040503050406030204" pitchFamily="18" charset="0"/>
                <a:ea typeface="Cambria" panose="02040503050406030204" pitchFamily="18" charset="0"/>
                <a:cs typeface="Montserrat Medium"/>
                <a:sym typeface="Montserrat Medium"/>
              </a:rPr>
              <a:t>8M Analysis: </a:t>
            </a:r>
          </a:p>
          <a:p>
            <a:pPr algn="ctr" defTabSz="609630">
              <a:lnSpc>
                <a:spcPts val="4000"/>
              </a:lnSpc>
            </a:pPr>
            <a:r>
              <a:rPr lang="en-US" sz="3200" b="1" dirty="0">
                <a:solidFill>
                  <a:schemeClr val="bg1"/>
                </a:solidFill>
                <a:latin typeface="Cambria" panose="02040503050406030204" pitchFamily="18" charset="0"/>
                <a:ea typeface="Cambria" panose="02040503050406030204" pitchFamily="18" charset="0"/>
                <a:cs typeface="Montserrat Medium"/>
                <a:sym typeface="Montserrat Medium"/>
              </a:rPr>
              <a:t>Advantages and Investment Opportunities in Viet Nam </a:t>
            </a:r>
          </a:p>
        </p:txBody>
      </p:sp>
      <p:pic>
        <p:nvPicPr>
          <p:cNvPr id="4" name="Picture 3">
            <a:extLst>
              <a:ext uri="{FF2B5EF4-FFF2-40B4-BE49-F238E27FC236}">
                <a16:creationId xmlns:a16="http://schemas.microsoft.com/office/drawing/2014/main" id="{5BF6C9D9-D538-3352-8277-81DE9ED8AFD6}"/>
              </a:ext>
            </a:extLst>
          </p:cNvPr>
          <p:cNvPicPr>
            <a:picLocks noChangeAspect="1"/>
          </p:cNvPicPr>
          <p:nvPr/>
        </p:nvPicPr>
        <p:blipFill>
          <a:blip r:embed="rId3"/>
          <a:stretch>
            <a:fillRect/>
          </a:stretch>
        </p:blipFill>
        <p:spPr>
          <a:xfrm>
            <a:off x="1358189" y="0"/>
            <a:ext cx="9753600" cy="5365490"/>
          </a:xfrm>
          <a:prstGeom prst="rect">
            <a:avLst/>
          </a:prstGeom>
        </p:spPr>
      </p:pic>
    </p:spTree>
    <p:extLst>
      <p:ext uri="{BB962C8B-B14F-4D97-AF65-F5344CB8AC3E}">
        <p14:creationId xmlns:p14="http://schemas.microsoft.com/office/powerpoint/2010/main" val="2594579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3F237A-5079-9289-F781-7C1EBD4DDEBC}"/>
              </a:ext>
            </a:extLst>
          </p:cNvPr>
          <p:cNvSpPr/>
          <p:nvPr/>
        </p:nvSpPr>
        <p:spPr>
          <a:xfrm>
            <a:off x="-1" y="-78921"/>
            <a:ext cx="12192000" cy="1080407"/>
          </a:xfrm>
          <a:prstGeom prst="rect">
            <a:avLst/>
          </a:prstGeom>
          <a:solidFill>
            <a:srgbClr val="105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apezoid 4">
            <a:extLst>
              <a:ext uri="{FF2B5EF4-FFF2-40B4-BE49-F238E27FC236}">
                <a16:creationId xmlns:a16="http://schemas.microsoft.com/office/drawing/2014/main" id="{DB7A716B-78F3-A591-CA5D-54CC6C9902B5}"/>
              </a:ext>
            </a:extLst>
          </p:cNvPr>
          <p:cNvSpPr/>
          <p:nvPr/>
        </p:nvSpPr>
        <p:spPr>
          <a:xfrm rot="10800000">
            <a:off x="-940017" y="-518284"/>
            <a:ext cx="3102429" cy="1684565"/>
          </a:xfrm>
          <a:prstGeom prst="trapezoid">
            <a:avLst/>
          </a:prstGeom>
          <a:solidFill>
            <a:srgbClr val="A70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4E056DFD-A34E-393B-44E2-C37E3793A2C1}"/>
              </a:ext>
            </a:extLst>
          </p:cNvPr>
          <p:cNvSpPr/>
          <p:nvPr/>
        </p:nvSpPr>
        <p:spPr>
          <a:xfrm rot="10800000">
            <a:off x="10029587" y="-518284"/>
            <a:ext cx="3102429" cy="1684565"/>
          </a:xfrm>
          <a:prstGeom prst="trapezoid">
            <a:avLst/>
          </a:prstGeom>
          <a:solidFill>
            <a:srgbClr val="A70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12">
            <a:extLst>
              <a:ext uri="{FF2B5EF4-FFF2-40B4-BE49-F238E27FC236}">
                <a16:creationId xmlns:a16="http://schemas.microsoft.com/office/drawing/2014/main" id="{B2E40DD2-60BD-E4C8-BA38-9491A9D08CB0}"/>
              </a:ext>
            </a:extLst>
          </p:cNvPr>
          <p:cNvSpPr txBox="1"/>
          <p:nvPr/>
        </p:nvSpPr>
        <p:spPr>
          <a:xfrm>
            <a:off x="2162412" y="202140"/>
            <a:ext cx="7867175" cy="525272"/>
          </a:xfrm>
          <a:prstGeom prst="rect">
            <a:avLst/>
          </a:prstGeom>
        </p:spPr>
        <p:txBody>
          <a:bodyPr wrap="square" lIns="0" tIns="0" rIns="0" bIns="0" rtlCol="0" anchor="t">
            <a:spAutoFit/>
          </a:bodyPr>
          <a:lstStyle/>
          <a:p>
            <a:pPr algn="ctr" defTabSz="609630">
              <a:lnSpc>
                <a:spcPts val="4400"/>
              </a:lnSpc>
            </a:pPr>
            <a:r>
              <a:rPr lang="en-US" sz="3500" b="1" dirty="0">
                <a:solidFill>
                  <a:schemeClr val="bg1"/>
                </a:solidFill>
                <a:latin typeface="Cambria" panose="02040503050406030204" pitchFamily="18" charset="0"/>
                <a:ea typeface="Cambria" panose="02040503050406030204" pitchFamily="18" charset="0"/>
                <a:cs typeface="Times" panose="02020603050405020304" pitchFamily="18" charset="0"/>
                <a:sym typeface="Montserrat"/>
              </a:rPr>
              <a:t>2.1 MANPOWER</a:t>
            </a:r>
          </a:p>
        </p:txBody>
      </p:sp>
      <p:grpSp>
        <p:nvGrpSpPr>
          <p:cNvPr id="8" name="Group 2">
            <a:extLst>
              <a:ext uri="{FF2B5EF4-FFF2-40B4-BE49-F238E27FC236}">
                <a16:creationId xmlns:a16="http://schemas.microsoft.com/office/drawing/2014/main" id="{C730D173-AAC0-87E6-A63B-E03B7B7BE518}"/>
              </a:ext>
            </a:extLst>
          </p:cNvPr>
          <p:cNvGrpSpPr/>
          <p:nvPr/>
        </p:nvGrpSpPr>
        <p:grpSpPr>
          <a:xfrm>
            <a:off x="487680" y="1355607"/>
            <a:ext cx="3163611" cy="2016384"/>
            <a:chOff x="0" y="6350"/>
            <a:chExt cx="5642673" cy="4032764"/>
          </a:xfrm>
        </p:grpSpPr>
        <p:sp>
          <p:nvSpPr>
            <p:cNvPr id="9" name="TextBox 3">
              <a:extLst>
                <a:ext uri="{FF2B5EF4-FFF2-40B4-BE49-F238E27FC236}">
                  <a16:creationId xmlns:a16="http://schemas.microsoft.com/office/drawing/2014/main" id="{8640B49D-D83E-3375-4234-7492E8352BD0}"/>
                </a:ext>
              </a:extLst>
            </p:cNvPr>
            <p:cNvSpPr txBox="1"/>
            <p:nvPr/>
          </p:nvSpPr>
          <p:spPr>
            <a:xfrm>
              <a:off x="129512" y="227372"/>
              <a:ext cx="5383645" cy="538608"/>
            </a:xfrm>
            <a:prstGeom prst="rect">
              <a:avLst/>
            </a:prstGeom>
          </p:spPr>
          <p:txBody>
            <a:bodyPr lIns="0" tIns="0" rIns="0" bIns="0" rtlCol="0" anchor="t">
              <a:spAutoFit/>
            </a:bodyPr>
            <a:lstStyle/>
            <a:p>
              <a:pPr marL="0" marR="0" lvl="0" indent="0" algn="ctr" defTabSz="609630" rtl="0" eaLnBrk="1" fontAlgn="auto" latinLnBrk="0" hangingPunct="1">
                <a:lnSpc>
                  <a:spcPts val="208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sym typeface="Montserrat"/>
                </a:rPr>
                <a:t>01. &gt; 51 million worker</a:t>
              </a:r>
            </a:p>
          </p:txBody>
        </p:sp>
        <p:sp>
          <p:nvSpPr>
            <p:cNvPr id="10" name="TextBox 4">
              <a:extLst>
                <a:ext uri="{FF2B5EF4-FFF2-40B4-BE49-F238E27FC236}">
                  <a16:creationId xmlns:a16="http://schemas.microsoft.com/office/drawing/2014/main" id="{50762841-A8D5-7E55-BFD3-576098214576}"/>
                </a:ext>
              </a:extLst>
            </p:cNvPr>
            <p:cNvSpPr txBox="1"/>
            <p:nvPr/>
          </p:nvSpPr>
          <p:spPr>
            <a:xfrm>
              <a:off x="0" y="986999"/>
              <a:ext cx="5554805" cy="3052115"/>
            </a:xfrm>
            <a:prstGeom prst="rect">
              <a:avLst/>
            </a:prstGeom>
          </p:spPr>
          <p:txBody>
            <a:bodyPr wrap="square" lIns="0" tIns="0" rIns="0" bIns="0" rtlCol="0" anchor="t">
              <a:spAutoFit/>
            </a:bodyPr>
            <a:lstStyle/>
            <a:p>
              <a:pPr marL="264494" marR="0" lvl="1" indent="-132247" algn="just" defTabSz="609630" rtl="0" eaLnBrk="1" fontAlgn="auto" latinLnBrk="0" hangingPunct="1">
                <a:lnSpc>
                  <a:spcPts val="1715"/>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ontserrat"/>
                  <a:cs typeface="Times New Roman" panose="02020603050405020304" pitchFamily="18" charset="0"/>
                  <a:sym typeface="Montserrat"/>
                </a:rPr>
                <a:t>High and increasing proportion of young, skilled labor</a:t>
              </a:r>
            </a:p>
            <a:p>
              <a:pPr marL="264494" marR="0" lvl="1" indent="-132247" algn="just" defTabSz="609630" rtl="0" eaLnBrk="1" fontAlgn="auto" latinLnBrk="0" hangingPunct="1">
                <a:lnSpc>
                  <a:spcPts val="1715"/>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ontserrat"/>
                  <a:cs typeface="Times New Roman" panose="02020603050405020304" pitchFamily="18" charset="0"/>
                  <a:sym typeface="Montserrat"/>
                </a:rPr>
                <a:t>Vietnamese workers are recognized for their quick learning ability, diligence, and strong adaptability to modern work environments and technology</a:t>
              </a:r>
            </a:p>
          </p:txBody>
        </p:sp>
        <p:sp>
          <p:nvSpPr>
            <p:cNvPr id="11" name="AutoShape 5">
              <a:extLst>
                <a:ext uri="{FF2B5EF4-FFF2-40B4-BE49-F238E27FC236}">
                  <a16:creationId xmlns:a16="http://schemas.microsoft.com/office/drawing/2014/main" id="{7A730CE2-4133-3815-C69F-01F668BDC04B}"/>
                </a:ext>
              </a:extLst>
            </p:cNvPr>
            <p:cNvSpPr/>
            <p:nvPr/>
          </p:nvSpPr>
          <p:spPr>
            <a:xfrm>
              <a:off x="0" y="6350"/>
              <a:ext cx="5642673" cy="0"/>
            </a:xfrm>
            <a:prstGeom prst="line">
              <a:avLst/>
            </a:prstGeom>
            <a:ln w="12700" cap="rnd">
              <a:solidFill>
                <a:srgbClr val="000000"/>
              </a:solidFill>
              <a:prstDash val="solid"/>
              <a:headEnd type="none" w="sm" len="sm"/>
              <a:tailEnd type="none" w="sm" len="sm"/>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grpSp>
      <p:grpSp>
        <p:nvGrpSpPr>
          <p:cNvPr id="17" name="Group 16">
            <a:extLst>
              <a:ext uri="{FF2B5EF4-FFF2-40B4-BE49-F238E27FC236}">
                <a16:creationId xmlns:a16="http://schemas.microsoft.com/office/drawing/2014/main" id="{17B5C992-2992-2ACB-DC18-5F22214BCE09}"/>
              </a:ext>
            </a:extLst>
          </p:cNvPr>
          <p:cNvGrpSpPr/>
          <p:nvPr/>
        </p:nvGrpSpPr>
        <p:grpSpPr>
          <a:xfrm>
            <a:off x="4455775" y="1355607"/>
            <a:ext cx="3455778" cy="1781648"/>
            <a:chOff x="4183632" y="1186972"/>
            <a:chExt cx="3455778" cy="1781648"/>
          </a:xfrm>
        </p:grpSpPr>
        <p:grpSp>
          <p:nvGrpSpPr>
            <p:cNvPr id="12" name="Group 16">
              <a:extLst>
                <a:ext uri="{FF2B5EF4-FFF2-40B4-BE49-F238E27FC236}">
                  <a16:creationId xmlns:a16="http://schemas.microsoft.com/office/drawing/2014/main" id="{D0E85832-485B-1E51-64F5-E08F0225B2C9}"/>
                </a:ext>
              </a:extLst>
            </p:cNvPr>
            <p:cNvGrpSpPr/>
            <p:nvPr/>
          </p:nvGrpSpPr>
          <p:grpSpPr>
            <a:xfrm>
              <a:off x="4183632" y="1306448"/>
              <a:ext cx="3455778" cy="1662172"/>
              <a:chOff x="495544" y="-198231"/>
              <a:chExt cx="6181378" cy="3324344"/>
            </a:xfrm>
          </p:grpSpPr>
          <p:sp>
            <p:nvSpPr>
              <p:cNvPr id="13" name="TextBox 17">
                <a:extLst>
                  <a:ext uri="{FF2B5EF4-FFF2-40B4-BE49-F238E27FC236}">
                    <a16:creationId xmlns:a16="http://schemas.microsoft.com/office/drawing/2014/main" id="{21DF7B00-4F87-0078-2B2A-AB676799C4D3}"/>
                  </a:ext>
                </a:extLst>
              </p:cNvPr>
              <p:cNvSpPr txBox="1"/>
              <p:nvPr/>
            </p:nvSpPr>
            <p:spPr>
              <a:xfrm>
                <a:off x="824287" y="-198231"/>
                <a:ext cx="5642673" cy="1077218"/>
              </a:xfrm>
              <a:prstGeom prst="rect">
                <a:avLst/>
              </a:prstGeom>
            </p:spPr>
            <p:txBody>
              <a:bodyPr lIns="0" tIns="0" rIns="0" bIns="0" rtlCol="0" anchor="t">
                <a:spAutoFit/>
              </a:bodyPr>
              <a:lstStyle/>
              <a:p>
                <a:pPr algn="ctr" defTabSz="609630">
                  <a:lnSpc>
                    <a:spcPts val="2080"/>
                  </a:lnSpc>
                  <a:defRPr/>
                </a:pPr>
                <a:r>
                  <a:rPr kumimoji="0" lang="en-US" sz="18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sym typeface="Montserrat"/>
                  </a:rPr>
                  <a:t>02</a:t>
                </a:r>
                <a:r>
                  <a:rPr lang="en-US" b="1"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Montserrat"/>
                  </a:rPr>
                  <a:t>. </a:t>
                </a:r>
                <a:r>
                  <a:rPr lang="en-US" b="1" dirty="0">
                    <a:latin typeface="Times New Roman" panose="02020603050405020304" pitchFamily="18" charset="0"/>
                    <a:cs typeface="Times New Roman" panose="02020603050405020304" pitchFamily="18" charset="0"/>
                  </a:rPr>
                  <a:t>High-tech engineers</a:t>
                </a:r>
              </a:p>
              <a:p>
                <a:pPr algn="ctr" defTabSz="609630">
                  <a:lnSpc>
                    <a:spcPts val="2080"/>
                  </a:lnSpc>
                  <a:defRPr/>
                </a:pPr>
                <a:endParaRPr kumimoji="0" lang="en-US" sz="18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sym typeface="Montserrat"/>
                </a:endParaRPr>
              </a:p>
            </p:txBody>
          </p:sp>
          <p:sp>
            <p:nvSpPr>
              <p:cNvPr id="14" name="TextBox 18">
                <a:extLst>
                  <a:ext uri="{FF2B5EF4-FFF2-40B4-BE49-F238E27FC236}">
                    <a16:creationId xmlns:a16="http://schemas.microsoft.com/office/drawing/2014/main" id="{71379345-495D-756D-A72C-18A27018F28D}"/>
                  </a:ext>
                </a:extLst>
              </p:cNvPr>
              <p:cNvSpPr txBox="1"/>
              <p:nvPr/>
            </p:nvSpPr>
            <p:spPr>
              <a:xfrm>
                <a:off x="495544" y="510013"/>
                <a:ext cx="6181378" cy="2616100"/>
              </a:xfrm>
              <a:prstGeom prst="rect">
                <a:avLst/>
              </a:prstGeom>
            </p:spPr>
            <p:txBody>
              <a:bodyPr wrap="square" lIns="0" tIns="0" rIns="0" bIns="0" rtlCol="0" anchor="t">
                <a:spAutoFit/>
              </a:bodyPr>
              <a:lstStyle/>
              <a:p>
                <a:pPr marL="264494" marR="0" lvl="1" indent="-132247" algn="just" defTabSz="609630" rtl="0" eaLnBrk="1" fontAlgn="auto" latinLnBrk="0" hangingPunct="1">
                  <a:lnSpc>
                    <a:spcPts val="1715"/>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ontserrat"/>
                    <a:cs typeface="Times New Roman" panose="02020603050405020304" pitchFamily="18" charset="0"/>
                    <a:sym typeface="Montserrat"/>
                  </a:rPr>
                  <a:t>Shift from unskilled labor to high-quality technical labor</a:t>
                </a:r>
              </a:p>
              <a:p>
                <a:pPr marL="264494" lvl="1" indent="-132247" algn="just" defTabSz="609630">
                  <a:lnSpc>
                    <a:spcPts val="1715"/>
                  </a:lnSpc>
                  <a:buFont typeface="Arial"/>
                  <a:buChar char="•"/>
                  <a:defRPr/>
                </a:pPr>
                <a:r>
                  <a:rPr lang="vi-VN" altLang="ko-KR" sz="1600" dirty="0">
                    <a:solidFill>
                      <a:prstClr val="black"/>
                    </a:solidFill>
                    <a:latin typeface="Times New Roman (Body)"/>
                    <a:ea typeface="Arial Unicode MS" panose="020B0604020202020204" pitchFamily="50" charset="-127"/>
                    <a:cs typeface="Times New Roman" panose="02020603050405020304" pitchFamily="18" charset="0"/>
                  </a:rPr>
                  <a:t>Viet</a:t>
                </a:r>
                <a:r>
                  <a:rPr lang="en-US" altLang="ko-KR" sz="1600" dirty="0">
                    <a:solidFill>
                      <a:prstClr val="black"/>
                    </a:solidFill>
                    <a:latin typeface="Times New Roman (Body)"/>
                    <a:ea typeface="Arial Unicode MS" panose="020B0604020202020204" pitchFamily="50" charset="-127"/>
                    <a:cs typeface="Times New Roman" panose="02020603050405020304" pitchFamily="18" charset="0"/>
                  </a:rPr>
                  <a:t> N</a:t>
                </a:r>
                <a:r>
                  <a:rPr lang="vi-VN" altLang="ko-KR" sz="1600" dirty="0">
                    <a:solidFill>
                      <a:prstClr val="black"/>
                    </a:solidFill>
                    <a:latin typeface="Times New Roman (Body)"/>
                    <a:ea typeface="Arial Unicode MS" panose="020B0604020202020204" pitchFamily="50" charset="-127"/>
                    <a:cs typeface="Times New Roman" panose="02020603050405020304" pitchFamily="18" charset="0"/>
                  </a:rPr>
                  <a:t>am</a:t>
                </a: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ontserrat"/>
                    <a:cs typeface="Times New Roman" panose="02020603050405020304" pitchFamily="18" charset="0"/>
                    <a:sym typeface="Montserrat"/>
                  </a:rPr>
                  <a:t> ranks among the top 10 countries in Asia with the highest number of IT engineers (nearly 530,000 people)</a:t>
                </a:r>
              </a:p>
            </p:txBody>
          </p:sp>
        </p:grpSp>
        <p:cxnSp>
          <p:nvCxnSpPr>
            <p:cNvPr id="16" name="Straight Connector 15">
              <a:extLst>
                <a:ext uri="{FF2B5EF4-FFF2-40B4-BE49-F238E27FC236}">
                  <a16:creationId xmlns:a16="http://schemas.microsoft.com/office/drawing/2014/main" id="{7637DB4B-F394-C8D6-B6DE-69F234B065B9}"/>
                </a:ext>
              </a:extLst>
            </p:cNvPr>
            <p:cNvCxnSpPr/>
            <p:nvPr/>
          </p:nvCxnSpPr>
          <p:spPr>
            <a:xfrm>
              <a:off x="4410807" y="1186972"/>
              <a:ext cx="3145972" cy="0"/>
            </a:xfrm>
            <a:prstGeom prst="line">
              <a:avLst/>
            </a:prstGeom>
          </p:spPr>
          <p:style>
            <a:lnRef idx="1">
              <a:schemeClr val="dk1"/>
            </a:lnRef>
            <a:fillRef idx="0">
              <a:schemeClr val="dk1"/>
            </a:fillRef>
            <a:effectRef idx="0">
              <a:schemeClr val="dk1"/>
            </a:effectRef>
            <a:fontRef idx="minor">
              <a:schemeClr val="tx1"/>
            </a:fontRef>
          </p:style>
        </p:cxnSp>
      </p:grpSp>
      <p:sp>
        <p:nvSpPr>
          <p:cNvPr id="18" name="AutoShape 6">
            <a:extLst>
              <a:ext uri="{FF2B5EF4-FFF2-40B4-BE49-F238E27FC236}">
                <a16:creationId xmlns:a16="http://schemas.microsoft.com/office/drawing/2014/main" id="{7E5E6908-B523-37A5-1602-D525008C44EB}"/>
              </a:ext>
            </a:extLst>
          </p:cNvPr>
          <p:cNvSpPr/>
          <p:nvPr/>
        </p:nvSpPr>
        <p:spPr>
          <a:xfrm>
            <a:off x="513590" y="3850133"/>
            <a:ext cx="2992475" cy="0"/>
          </a:xfrm>
          <a:prstGeom prst="line">
            <a:avLst/>
          </a:prstGeom>
          <a:ln w="9525" cap="rnd">
            <a:solidFill>
              <a:srgbClr val="000000"/>
            </a:solidFill>
            <a:prstDash val="solid"/>
            <a:headEnd type="none" w="sm" len="sm"/>
            <a:tailEnd type="none" w="sm" len="sm"/>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19" name="AutoShape 8">
            <a:extLst>
              <a:ext uri="{FF2B5EF4-FFF2-40B4-BE49-F238E27FC236}">
                <a16:creationId xmlns:a16="http://schemas.microsoft.com/office/drawing/2014/main" id="{7BBAE213-E5CD-E66F-33B3-02194137D610}"/>
              </a:ext>
            </a:extLst>
          </p:cNvPr>
          <p:cNvSpPr/>
          <p:nvPr/>
        </p:nvSpPr>
        <p:spPr>
          <a:xfrm>
            <a:off x="4682950" y="3850133"/>
            <a:ext cx="3162422" cy="0"/>
          </a:xfrm>
          <a:prstGeom prst="line">
            <a:avLst/>
          </a:prstGeom>
          <a:ln w="9525" cap="rnd">
            <a:solidFill>
              <a:srgbClr val="000000"/>
            </a:solidFill>
            <a:prstDash val="solid"/>
            <a:headEnd type="none" w="sm" len="sm"/>
            <a:tailEnd type="none" w="sm" len="sm"/>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solidFill>
              <a:effectLst/>
              <a:uLnTx/>
              <a:uFillTx/>
              <a:latin typeface="Times New Roman" panose="02020603050405020304" pitchFamily="18" charset="0"/>
              <a:cs typeface="Times New Roman" panose="02020603050405020304" pitchFamily="18" charset="0"/>
            </a:endParaRPr>
          </a:p>
        </p:txBody>
      </p:sp>
      <p:grpSp>
        <p:nvGrpSpPr>
          <p:cNvPr id="20" name="Group 13">
            <a:extLst>
              <a:ext uri="{FF2B5EF4-FFF2-40B4-BE49-F238E27FC236}">
                <a16:creationId xmlns:a16="http://schemas.microsoft.com/office/drawing/2014/main" id="{9F3AA875-4680-FD85-04B0-C270DFEBC6B9}"/>
              </a:ext>
            </a:extLst>
          </p:cNvPr>
          <p:cNvGrpSpPr/>
          <p:nvPr/>
        </p:nvGrpSpPr>
        <p:grpSpPr>
          <a:xfrm>
            <a:off x="343224" y="3939259"/>
            <a:ext cx="3333206" cy="2374972"/>
            <a:chOff x="-111140" y="-216253"/>
            <a:chExt cx="6052265" cy="4749944"/>
          </a:xfrm>
        </p:grpSpPr>
        <p:sp>
          <p:nvSpPr>
            <p:cNvPr id="21" name="TextBox 14">
              <a:extLst>
                <a:ext uri="{FF2B5EF4-FFF2-40B4-BE49-F238E27FC236}">
                  <a16:creationId xmlns:a16="http://schemas.microsoft.com/office/drawing/2014/main" id="{0A73A190-3A45-E60A-DF91-EA1020C533FA}"/>
                </a:ext>
              </a:extLst>
            </p:cNvPr>
            <p:cNvSpPr txBox="1"/>
            <p:nvPr/>
          </p:nvSpPr>
          <p:spPr>
            <a:xfrm>
              <a:off x="240600" y="-216253"/>
              <a:ext cx="5565428" cy="1077218"/>
            </a:xfrm>
            <a:prstGeom prst="rect">
              <a:avLst/>
            </a:prstGeom>
          </p:spPr>
          <p:txBody>
            <a:bodyPr wrap="square" lIns="0" tIns="0" rIns="0" bIns="0" rtlCol="0" anchor="t">
              <a:spAutoFit/>
            </a:bodyPr>
            <a:lstStyle/>
            <a:p>
              <a:pPr algn="ctr" defTabSz="609630">
                <a:lnSpc>
                  <a:spcPts val="2079"/>
                </a:lnSpc>
                <a:defRPr/>
              </a:pPr>
              <a:r>
                <a:rPr kumimoji="0" lang="en-US" sz="18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sym typeface="Montserrat"/>
                </a:rPr>
                <a:t>03. Government, Enterprises</a:t>
              </a:r>
            </a:p>
            <a:p>
              <a:pPr algn="ctr" defTabSz="609630">
                <a:lnSpc>
                  <a:spcPts val="2079"/>
                </a:lnSpc>
                <a:defRPr/>
              </a:pPr>
              <a:endParaRPr kumimoji="0" lang="en-US" sz="18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sym typeface="Montserrat"/>
              </a:endParaRPr>
            </a:p>
          </p:txBody>
        </p:sp>
        <p:sp>
          <p:nvSpPr>
            <p:cNvPr id="22" name="TextBox 15">
              <a:extLst>
                <a:ext uri="{FF2B5EF4-FFF2-40B4-BE49-F238E27FC236}">
                  <a16:creationId xmlns:a16="http://schemas.microsoft.com/office/drawing/2014/main" id="{59DE8A76-35CD-2E00-A741-B70EE7475016}"/>
                </a:ext>
              </a:extLst>
            </p:cNvPr>
            <p:cNvSpPr txBox="1"/>
            <p:nvPr/>
          </p:nvSpPr>
          <p:spPr>
            <a:xfrm>
              <a:off x="-111140" y="609539"/>
              <a:ext cx="6052265" cy="3924152"/>
            </a:xfrm>
            <a:prstGeom prst="rect">
              <a:avLst/>
            </a:prstGeom>
          </p:spPr>
          <p:txBody>
            <a:bodyPr wrap="square" lIns="0" tIns="0" rIns="0" bIns="0" rtlCol="0" anchor="t">
              <a:spAutoFit/>
            </a:bodyPr>
            <a:lstStyle/>
            <a:p>
              <a:pPr marL="264494" marR="0" lvl="1" indent="-132247" algn="just" defTabSz="609630" rtl="0" eaLnBrk="1" fontAlgn="auto" latinLnBrk="0" hangingPunct="1">
                <a:lnSpc>
                  <a:spcPts val="1715"/>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ontserrat"/>
                  <a:cs typeface="Times New Roman" panose="02020603050405020304" pitchFamily="18" charset="0"/>
                  <a:sym typeface="Montserrat"/>
                </a:rPr>
                <a:t>The government implements vocational education programs linked with enterprises, supporting resources, technology development, and digital skills.</a:t>
              </a:r>
            </a:p>
            <a:p>
              <a:pPr marL="264494" marR="0" lvl="1" indent="-132247" algn="just" defTabSz="609630" rtl="0" eaLnBrk="1" fontAlgn="auto" latinLnBrk="0" hangingPunct="1">
                <a:lnSpc>
                  <a:spcPts val="1715"/>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ontserrat"/>
                  <a:cs typeface="Times New Roman" panose="02020603050405020304" pitchFamily="18" charset="0"/>
                  <a:sym typeface="Montserrat"/>
                </a:rPr>
                <a:t>Enterprises invest in internal workforce training and establish their own training schools, such as Viettel, </a:t>
              </a:r>
              <a:r>
                <a:rPr kumimoji="0" 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Montserrat"/>
                  <a:cs typeface="Times New Roman" panose="02020603050405020304" pitchFamily="18" charset="0"/>
                  <a:sym typeface="Montserrat"/>
                </a:rPr>
                <a:t>VinGroup</a:t>
              </a: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ontserrat"/>
                  <a:cs typeface="Times New Roman" panose="02020603050405020304" pitchFamily="18" charset="0"/>
                  <a:sym typeface="Montserrat"/>
                </a:rPr>
                <a:t>, FPT, etc.</a:t>
              </a:r>
            </a:p>
          </p:txBody>
        </p:sp>
      </p:grpSp>
      <p:grpSp>
        <p:nvGrpSpPr>
          <p:cNvPr id="23" name="Group 19">
            <a:extLst>
              <a:ext uri="{FF2B5EF4-FFF2-40B4-BE49-F238E27FC236}">
                <a16:creationId xmlns:a16="http://schemas.microsoft.com/office/drawing/2014/main" id="{4C0FBB16-DE0A-6DDE-D86C-603DF4FDE1E9}"/>
              </a:ext>
            </a:extLst>
          </p:cNvPr>
          <p:cNvGrpSpPr/>
          <p:nvPr/>
        </p:nvGrpSpPr>
        <p:grpSpPr>
          <a:xfrm>
            <a:off x="4432931" y="3940504"/>
            <a:ext cx="3662460" cy="823302"/>
            <a:chOff x="-2" y="-704222"/>
            <a:chExt cx="6621482" cy="2776734"/>
          </a:xfrm>
        </p:grpSpPr>
        <p:sp>
          <p:nvSpPr>
            <p:cNvPr id="24" name="TextBox 20">
              <a:extLst>
                <a:ext uri="{FF2B5EF4-FFF2-40B4-BE49-F238E27FC236}">
                  <a16:creationId xmlns:a16="http://schemas.microsoft.com/office/drawing/2014/main" id="{C71FDDCF-5A85-609E-D75B-8C7E9AD849B3}"/>
                </a:ext>
              </a:extLst>
            </p:cNvPr>
            <p:cNvSpPr txBox="1"/>
            <p:nvPr/>
          </p:nvSpPr>
          <p:spPr>
            <a:xfrm>
              <a:off x="-2" y="-704222"/>
              <a:ext cx="6621482" cy="2776734"/>
            </a:xfrm>
            <a:prstGeom prst="rect">
              <a:avLst/>
            </a:prstGeom>
          </p:spPr>
          <p:txBody>
            <a:bodyPr wrap="square" lIns="0" tIns="0" rIns="0" bIns="0" rtlCol="0" anchor="t">
              <a:spAutoFit/>
            </a:bodyPr>
            <a:lstStyle/>
            <a:p>
              <a:pPr algn="ctr" defTabSz="609630">
                <a:lnSpc>
                  <a:spcPts val="2079"/>
                </a:lnSpc>
                <a:defRPr/>
              </a:pPr>
              <a:r>
                <a:rPr kumimoji="0" lang="en-US" sz="18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sym typeface="Montserrat"/>
                </a:rPr>
                <a:t>04</a:t>
              </a:r>
              <a:r>
                <a:rPr lang="en-US" b="1" dirty="0">
                  <a:solidFill>
                    <a:srgbClr val="000000"/>
                  </a:solidFill>
                  <a:latin typeface="Times New Roman" panose="02020603050405020304" pitchFamily="18" charset="0"/>
                  <a:ea typeface="Cambria" panose="02040503050406030204" pitchFamily="18" charset="0"/>
                  <a:cs typeface="Times New Roman" panose="02020603050405020304" pitchFamily="18" charset="0"/>
                  <a:sym typeface="Montserrat"/>
                </a:rPr>
                <a:t>. </a:t>
              </a:r>
              <a:r>
                <a:rPr lang="en-US" b="1" dirty="0">
                  <a:latin typeface="Times New Roman" panose="02020603050405020304" pitchFamily="18" charset="0"/>
                  <a:cs typeface="Times New Roman" panose="02020603050405020304" pitchFamily="18" charset="0"/>
                </a:rPr>
                <a:t>Semiconductor industry workforce</a:t>
              </a:r>
              <a:endParaRPr lang="en-US" dirty="0">
                <a:latin typeface="Times New Roman" panose="02020603050405020304" pitchFamily="18" charset="0"/>
                <a:cs typeface="Times New Roman" panose="02020603050405020304" pitchFamily="18" charset="0"/>
              </a:endParaRPr>
            </a:p>
            <a:p>
              <a:pPr marL="0" marR="0" lvl="0" indent="0" algn="ctr" defTabSz="609630" rtl="0" eaLnBrk="1" fontAlgn="auto" latinLnBrk="0" hangingPunct="1">
                <a:lnSpc>
                  <a:spcPts val="2079"/>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sym typeface="Montserrat"/>
              </a:endParaRPr>
            </a:p>
          </p:txBody>
        </p:sp>
        <p:sp>
          <p:nvSpPr>
            <p:cNvPr id="25" name="TextBox 21">
              <a:extLst>
                <a:ext uri="{FF2B5EF4-FFF2-40B4-BE49-F238E27FC236}">
                  <a16:creationId xmlns:a16="http://schemas.microsoft.com/office/drawing/2014/main" id="{AB563FC1-49A9-B699-F3EB-F37073A401AD}"/>
                </a:ext>
              </a:extLst>
            </p:cNvPr>
            <p:cNvSpPr txBox="1"/>
            <p:nvPr/>
          </p:nvSpPr>
          <p:spPr>
            <a:xfrm>
              <a:off x="0" y="1200937"/>
              <a:ext cx="5642673" cy="675585"/>
            </a:xfrm>
            <a:prstGeom prst="rect">
              <a:avLst/>
            </a:prstGeom>
          </p:spPr>
          <p:txBody>
            <a:bodyPr lIns="0" tIns="0" rIns="0" bIns="0" rtlCol="0" anchor="t">
              <a:spAutoFit/>
            </a:bodyPr>
            <a:lstStyle/>
            <a:p>
              <a:pPr marL="264494" marR="0" lvl="1" indent="-132247" algn="l" defTabSz="609630" rtl="0" eaLnBrk="1" fontAlgn="auto" latinLnBrk="0" hangingPunct="1">
                <a:lnSpc>
                  <a:spcPts val="1715"/>
                </a:lnSpc>
                <a:spcBef>
                  <a:spcPts val="0"/>
                </a:spcBef>
                <a:spcAft>
                  <a:spcPts val="0"/>
                </a:spcAft>
                <a:buClrTx/>
                <a:buSzTx/>
                <a:buFont typeface="Arial"/>
                <a:buChar char="•"/>
                <a:tabLst/>
                <a:defRPr/>
              </a:pPr>
              <a:endParaRPr kumimoji="0" lang="en-US" sz="1225" b="0" i="0" u="none" strike="noStrike" kern="1200" cap="none" spc="0" normalizeH="0" baseline="0" noProof="0" dirty="0">
                <a:ln>
                  <a:noFill/>
                </a:ln>
                <a:solidFill>
                  <a:srgbClr val="000000"/>
                </a:solidFill>
                <a:effectLst/>
                <a:uLnTx/>
                <a:uFillTx/>
                <a:latin typeface="Times New Roman" panose="02020603050405020304" pitchFamily="18" charset="0"/>
                <a:ea typeface="Montserrat"/>
                <a:cs typeface="Times New Roman" panose="02020603050405020304" pitchFamily="18" charset="0"/>
                <a:sym typeface="Montserrat"/>
              </a:endParaRPr>
            </a:p>
          </p:txBody>
        </p:sp>
      </p:grpSp>
      <p:sp>
        <p:nvSpPr>
          <p:cNvPr id="26" name="TextBox 24">
            <a:extLst>
              <a:ext uri="{FF2B5EF4-FFF2-40B4-BE49-F238E27FC236}">
                <a16:creationId xmlns:a16="http://schemas.microsoft.com/office/drawing/2014/main" id="{4B897D6D-4F1A-86D7-CD31-C27AC49F2247}"/>
              </a:ext>
            </a:extLst>
          </p:cNvPr>
          <p:cNvSpPr txBox="1"/>
          <p:nvPr/>
        </p:nvSpPr>
        <p:spPr>
          <a:xfrm>
            <a:off x="4397084" y="4605539"/>
            <a:ext cx="3573160" cy="1526059"/>
          </a:xfrm>
          <a:prstGeom prst="rect">
            <a:avLst/>
          </a:prstGeom>
        </p:spPr>
        <p:txBody>
          <a:bodyPr wrap="square" lIns="0" tIns="0" rIns="0" bIns="0" rtlCol="0" anchor="t">
            <a:spAutoFit/>
          </a:bodyPr>
          <a:lstStyle/>
          <a:p>
            <a:pPr marL="264494" marR="0" lvl="1" indent="-132247" algn="just" defTabSz="609630" rtl="0" eaLnBrk="1" fontAlgn="auto" latinLnBrk="0" hangingPunct="1">
              <a:lnSpc>
                <a:spcPts val="1715"/>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ontserrat"/>
                <a:cs typeface="Times New Roman" panose="02020603050405020304" pitchFamily="18" charset="0"/>
                <a:sym typeface="Montserrat"/>
              </a:rPr>
              <a:t>The 2024–2030 goal is to train 50,000 engineers and graduates in the semiconductor industry.</a:t>
            </a:r>
          </a:p>
          <a:p>
            <a:pPr marL="264494" marR="0" lvl="1" indent="-132247" algn="just" defTabSz="609630" rtl="0" eaLnBrk="1" fontAlgn="auto" latinLnBrk="0" hangingPunct="1">
              <a:lnSpc>
                <a:spcPts val="1715"/>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ontserrat"/>
                <a:cs typeface="Times New Roman" panose="02020603050405020304" pitchFamily="18" charset="0"/>
                <a:sym typeface="Montserrat"/>
              </a:rPr>
              <a:t>Develop data research centers, policies to nurture and attract talent.</a:t>
            </a:r>
            <a:b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ontserrat"/>
                <a:cs typeface="Times New Roman" panose="02020603050405020304" pitchFamily="18" charset="0"/>
                <a:sym typeface="Montserrat"/>
              </a:rPr>
            </a:b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ontserrat"/>
                <a:cs typeface="Times New Roman" panose="02020603050405020304" pitchFamily="18" charset="0"/>
                <a:sym typeface="Montserrat"/>
              </a:rPr>
              <a:t>Establish a network connecting domestic and international experts.</a:t>
            </a:r>
          </a:p>
        </p:txBody>
      </p:sp>
      <p:sp>
        <p:nvSpPr>
          <p:cNvPr id="33" name="Freeform 10">
            <a:extLst>
              <a:ext uri="{FF2B5EF4-FFF2-40B4-BE49-F238E27FC236}">
                <a16:creationId xmlns:a16="http://schemas.microsoft.com/office/drawing/2014/main" id="{7057E4D1-24DD-205D-4993-67BC28569EB9}"/>
              </a:ext>
            </a:extLst>
          </p:cNvPr>
          <p:cNvSpPr/>
          <p:nvPr/>
        </p:nvSpPr>
        <p:spPr>
          <a:xfrm>
            <a:off x="8458071" y="1676728"/>
            <a:ext cx="3196989" cy="2155937"/>
          </a:xfrm>
          <a:custGeom>
            <a:avLst/>
            <a:gdLst/>
            <a:ahLst/>
            <a:cxnLst/>
            <a:rect l="l" t="t" r="r" b="b"/>
            <a:pathLst>
              <a:path w="5022119" h="3348079">
                <a:moveTo>
                  <a:pt x="0" y="0"/>
                </a:moveTo>
                <a:lnTo>
                  <a:pt x="5022118" y="0"/>
                </a:lnTo>
                <a:lnTo>
                  <a:pt x="5022118" y="3348080"/>
                </a:lnTo>
                <a:lnTo>
                  <a:pt x="0" y="334808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34" name="Picture 33" descr="Several people in a factory&#10;&#10;AI-generated content may be incorrect.">
            <a:extLst>
              <a:ext uri="{FF2B5EF4-FFF2-40B4-BE49-F238E27FC236}">
                <a16:creationId xmlns:a16="http://schemas.microsoft.com/office/drawing/2014/main" id="{C465406D-1E9E-46B8-7CC7-4338389B156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55915" y="4113728"/>
            <a:ext cx="3199145" cy="2155937"/>
          </a:xfrm>
          <a:prstGeom prst="rect">
            <a:avLst/>
          </a:prstGeom>
        </p:spPr>
      </p:pic>
    </p:spTree>
    <p:extLst>
      <p:ext uri="{BB962C8B-B14F-4D97-AF65-F5344CB8AC3E}">
        <p14:creationId xmlns:p14="http://schemas.microsoft.com/office/powerpoint/2010/main" val="727044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74579" y="-42336"/>
            <a:ext cx="1999323" cy="577355"/>
          </a:xfrm>
          <a:custGeom>
            <a:avLst/>
            <a:gdLst/>
            <a:ahLst/>
            <a:cxnLst/>
            <a:rect l="l" t="t" r="r" b="b"/>
            <a:pathLst>
              <a:path w="2998984" h="866032">
                <a:moveTo>
                  <a:pt x="0" y="0"/>
                </a:moveTo>
                <a:lnTo>
                  <a:pt x="2998984" y="0"/>
                </a:lnTo>
                <a:lnTo>
                  <a:pt x="2998984" y="866032"/>
                </a:lnTo>
                <a:lnTo>
                  <a:pt x="0" y="86603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139445" y="655371"/>
            <a:ext cx="3774835" cy="2114137"/>
          </a:xfrm>
          <a:custGeom>
            <a:avLst/>
            <a:gdLst/>
            <a:ahLst/>
            <a:cxnLst/>
            <a:rect l="l" t="t" r="r" b="b"/>
            <a:pathLst>
              <a:path w="5505945" h="3171206">
                <a:moveTo>
                  <a:pt x="0" y="0"/>
                </a:moveTo>
                <a:lnTo>
                  <a:pt x="5505945" y="0"/>
                </a:lnTo>
                <a:lnTo>
                  <a:pt x="5505945" y="3171206"/>
                </a:lnTo>
                <a:lnTo>
                  <a:pt x="0" y="317120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816115" y="0"/>
            <a:ext cx="1915668" cy="492690"/>
            <a:chOff x="0" y="0"/>
            <a:chExt cx="2873502" cy="739026"/>
          </a:xfrm>
        </p:grpSpPr>
        <p:sp>
          <p:nvSpPr>
            <p:cNvPr id="6" name="Freeform 6"/>
            <p:cNvSpPr/>
            <p:nvPr/>
          </p:nvSpPr>
          <p:spPr>
            <a:xfrm>
              <a:off x="0" y="0"/>
              <a:ext cx="2873502" cy="739013"/>
            </a:xfrm>
            <a:custGeom>
              <a:avLst/>
              <a:gdLst/>
              <a:ahLst/>
              <a:cxnLst/>
              <a:rect l="l" t="t" r="r" b="b"/>
              <a:pathLst>
                <a:path w="2873502" h="739013">
                  <a:moveTo>
                    <a:pt x="0" y="0"/>
                  </a:moveTo>
                  <a:lnTo>
                    <a:pt x="0" y="739013"/>
                  </a:lnTo>
                  <a:lnTo>
                    <a:pt x="2873502" y="739013"/>
                  </a:lnTo>
                  <a:lnTo>
                    <a:pt x="2873502" y="0"/>
                  </a:lnTo>
                  <a:close/>
                </a:path>
              </a:pathLst>
            </a:custGeom>
            <a:solidFill>
              <a:srgbClr val="000000">
                <a:alpha val="0"/>
              </a:srgbClr>
            </a:solidFill>
          </p:spPr>
          <p:txBody>
            <a:bodyPr/>
            <a:lstStyle/>
            <a:p>
              <a:pPr defTabSz="609630"/>
              <a:endParaRPr lang="en-US" sz="1200">
                <a:solidFill>
                  <a:prstClr val="black"/>
                </a:solidFill>
                <a:latin typeface="Calibri"/>
              </a:endParaRPr>
            </a:p>
          </p:txBody>
        </p:sp>
      </p:grpSp>
      <p:sp>
        <p:nvSpPr>
          <p:cNvPr id="7" name="Freeform 7"/>
          <p:cNvSpPr/>
          <p:nvPr/>
        </p:nvSpPr>
        <p:spPr>
          <a:xfrm>
            <a:off x="406629" y="6680638"/>
            <a:ext cx="11522209" cy="91015"/>
          </a:xfrm>
          <a:custGeom>
            <a:avLst/>
            <a:gdLst/>
            <a:ahLst/>
            <a:cxnLst/>
            <a:rect l="l" t="t" r="r" b="b"/>
            <a:pathLst>
              <a:path w="17283313" h="136522">
                <a:moveTo>
                  <a:pt x="0" y="0"/>
                </a:moveTo>
                <a:lnTo>
                  <a:pt x="17283312" y="0"/>
                </a:lnTo>
                <a:lnTo>
                  <a:pt x="17283312" y="136522"/>
                </a:lnTo>
                <a:lnTo>
                  <a:pt x="0" y="1365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a:off x="139383" y="674421"/>
            <a:ext cx="11764194" cy="5961342"/>
          </a:xfrm>
          <a:custGeom>
            <a:avLst/>
            <a:gdLst/>
            <a:ahLst/>
            <a:cxnLst/>
            <a:rect l="l" t="t" r="r" b="b"/>
            <a:pathLst>
              <a:path w="17646291" h="8942013">
                <a:moveTo>
                  <a:pt x="0" y="0"/>
                </a:moveTo>
                <a:lnTo>
                  <a:pt x="17646291" y="0"/>
                </a:lnTo>
                <a:lnTo>
                  <a:pt x="17646291" y="8942013"/>
                </a:lnTo>
                <a:lnTo>
                  <a:pt x="0" y="894201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9" name="TextBox 9"/>
          <p:cNvSpPr txBox="1"/>
          <p:nvPr/>
        </p:nvSpPr>
        <p:spPr>
          <a:xfrm>
            <a:off x="725621" y="2851938"/>
            <a:ext cx="1081408" cy="251607"/>
          </a:xfrm>
          <a:prstGeom prst="rect">
            <a:avLst/>
          </a:prstGeom>
        </p:spPr>
        <p:txBody>
          <a:bodyPr wrap="square" lIns="0" tIns="0" rIns="0" bIns="0" rtlCol="0" anchor="t">
            <a:spAutoFit/>
          </a:bodyPr>
          <a:lstStyle/>
          <a:p>
            <a:pPr defTabSz="609630">
              <a:lnSpc>
                <a:spcPts val="2053"/>
              </a:lnSpc>
            </a:pPr>
            <a:r>
              <a:rPr lang="en-US" sz="1466" b="1" dirty="0">
                <a:solidFill>
                  <a:srgbClr val="FFFFFF"/>
                </a:solidFill>
                <a:latin typeface="Public Sans Bold"/>
                <a:ea typeface="Public Sans Bold"/>
                <a:cs typeface="Public Sans Bold"/>
                <a:sym typeface="Public Sans Bold"/>
              </a:rPr>
              <a:t>Objectives</a:t>
            </a:r>
          </a:p>
        </p:txBody>
      </p:sp>
      <p:sp>
        <p:nvSpPr>
          <p:cNvPr id="10" name="TextBox 10"/>
          <p:cNvSpPr txBox="1"/>
          <p:nvPr/>
        </p:nvSpPr>
        <p:spPr>
          <a:xfrm>
            <a:off x="307308" y="725018"/>
            <a:ext cx="1659782" cy="256096"/>
          </a:xfrm>
          <a:prstGeom prst="rect">
            <a:avLst/>
          </a:prstGeom>
        </p:spPr>
        <p:txBody>
          <a:bodyPr lIns="0" tIns="0" rIns="0" bIns="0" rtlCol="0" anchor="t">
            <a:spAutoFit/>
          </a:bodyPr>
          <a:lstStyle/>
          <a:p>
            <a:pPr defTabSz="609630">
              <a:lnSpc>
                <a:spcPts val="2053"/>
              </a:lnSpc>
            </a:pPr>
            <a:r>
              <a:rPr lang="en-US" sz="1466" b="1" dirty="0">
                <a:solidFill>
                  <a:srgbClr val="FFFFFF"/>
                </a:solidFill>
                <a:latin typeface="Public Sans Bold"/>
                <a:ea typeface="Public Sans Bold"/>
                <a:cs typeface="Public Sans Bold"/>
                <a:sym typeface="Public Sans Bold"/>
              </a:rPr>
              <a:t>Guiding Principles</a:t>
            </a:r>
          </a:p>
        </p:txBody>
      </p:sp>
      <p:sp>
        <p:nvSpPr>
          <p:cNvPr id="11" name="TextBox 11"/>
          <p:cNvSpPr txBox="1"/>
          <p:nvPr/>
        </p:nvSpPr>
        <p:spPr>
          <a:xfrm>
            <a:off x="4466990" y="744068"/>
            <a:ext cx="782073" cy="251607"/>
          </a:xfrm>
          <a:prstGeom prst="rect">
            <a:avLst/>
          </a:prstGeom>
        </p:spPr>
        <p:txBody>
          <a:bodyPr lIns="0" tIns="0" rIns="0" bIns="0" rtlCol="0" anchor="t">
            <a:spAutoFit/>
          </a:bodyPr>
          <a:lstStyle/>
          <a:p>
            <a:pPr defTabSz="609630">
              <a:lnSpc>
                <a:spcPts val="2053"/>
              </a:lnSpc>
            </a:pPr>
            <a:r>
              <a:rPr lang="en-US" sz="1466" b="1" dirty="0">
                <a:solidFill>
                  <a:srgbClr val="FFFFFF"/>
                </a:solidFill>
                <a:latin typeface="Public Sans Bold"/>
                <a:ea typeface="Public Sans Bold"/>
                <a:cs typeface="Public Sans Bold"/>
                <a:sym typeface="Public Sans Bold"/>
              </a:rPr>
              <a:t>Goals</a:t>
            </a:r>
          </a:p>
        </p:txBody>
      </p:sp>
      <p:sp>
        <p:nvSpPr>
          <p:cNvPr id="12" name="TextBox 12"/>
          <p:cNvSpPr txBox="1"/>
          <p:nvPr/>
        </p:nvSpPr>
        <p:spPr>
          <a:xfrm>
            <a:off x="4920038" y="2852116"/>
            <a:ext cx="965505" cy="251607"/>
          </a:xfrm>
          <a:prstGeom prst="rect">
            <a:avLst/>
          </a:prstGeom>
        </p:spPr>
        <p:txBody>
          <a:bodyPr wrap="square" lIns="0" tIns="0" rIns="0" bIns="0" rtlCol="0" anchor="t">
            <a:spAutoFit/>
          </a:bodyPr>
          <a:lstStyle/>
          <a:p>
            <a:pPr defTabSz="609630">
              <a:lnSpc>
                <a:spcPts val="2053"/>
              </a:lnSpc>
            </a:pPr>
            <a:r>
              <a:rPr lang="en-US" sz="1466" b="1" dirty="0">
                <a:solidFill>
                  <a:srgbClr val="FFFFFF"/>
                </a:solidFill>
                <a:latin typeface="Public Sans Bold"/>
                <a:ea typeface="Public Sans Bold"/>
                <a:cs typeface="Public Sans Bold"/>
                <a:sym typeface="Public Sans Bold"/>
              </a:rPr>
              <a:t>Timeline</a:t>
            </a:r>
          </a:p>
        </p:txBody>
      </p:sp>
      <p:sp>
        <p:nvSpPr>
          <p:cNvPr id="13" name="TextBox 13"/>
          <p:cNvSpPr txBox="1"/>
          <p:nvPr/>
        </p:nvSpPr>
        <p:spPr>
          <a:xfrm>
            <a:off x="534664" y="1117107"/>
            <a:ext cx="3275412" cy="1437125"/>
          </a:xfrm>
          <a:prstGeom prst="rect">
            <a:avLst/>
          </a:prstGeom>
        </p:spPr>
        <p:txBody>
          <a:bodyPr wrap="square" lIns="0" tIns="0" rIns="0" bIns="0" rtlCol="0" anchor="t">
            <a:spAutoFit/>
          </a:bodyPr>
          <a:lstStyle/>
          <a:p>
            <a:pPr defTabSz="609630">
              <a:lnSpc>
                <a:spcPts val="2327"/>
              </a:lnSpc>
            </a:pPr>
            <a:r>
              <a:rPr lang="en-US" sz="1200" dirty="0">
                <a:solidFill>
                  <a:srgbClr val="000000"/>
                </a:solidFill>
                <a:latin typeface="Times New Roman" panose="02020603050405020304" pitchFamily="18" charset="0"/>
                <a:ea typeface="Public Sans"/>
                <a:cs typeface="Times New Roman" panose="02020603050405020304" pitchFamily="18" charset="0"/>
                <a:sym typeface="Public Sans"/>
              </a:rPr>
              <a:t>Comprehensive leadership of the Party</a:t>
            </a:r>
          </a:p>
          <a:p>
            <a:pPr defTabSz="609630">
              <a:lnSpc>
                <a:spcPts val="2327"/>
              </a:lnSpc>
            </a:pPr>
            <a:r>
              <a:rPr lang="en-US" sz="1200" dirty="0">
                <a:solidFill>
                  <a:srgbClr val="000000"/>
                </a:solidFill>
                <a:latin typeface="Times New Roman" panose="02020603050405020304" pitchFamily="18" charset="0"/>
                <a:ea typeface="Public Sans"/>
                <a:cs typeface="Times New Roman" panose="02020603050405020304" pitchFamily="18" charset="0"/>
                <a:sym typeface="Public Sans"/>
              </a:rPr>
              <a:t>Institutional breakthroughs</a:t>
            </a:r>
          </a:p>
          <a:p>
            <a:pPr defTabSz="609630">
              <a:lnSpc>
                <a:spcPts val="2327"/>
              </a:lnSpc>
            </a:pPr>
            <a:r>
              <a:rPr lang="en-US" sz="1200" dirty="0">
                <a:solidFill>
                  <a:srgbClr val="000000"/>
                </a:solidFill>
                <a:latin typeface="Times New Roman" panose="02020603050405020304" pitchFamily="18" charset="0"/>
                <a:ea typeface="Public Sans"/>
                <a:cs typeface="Times New Roman" panose="02020603050405020304" pitchFamily="18" charset="0"/>
                <a:sym typeface="Public Sans"/>
              </a:rPr>
              <a:t>Laws aligned with practical realities</a:t>
            </a:r>
          </a:p>
          <a:p>
            <a:pPr defTabSz="609630">
              <a:lnSpc>
                <a:spcPts val="2327"/>
              </a:lnSpc>
            </a:pPr>
            <a:r>
              <a:rPr lang="en-US" sz="1200" dirty="0">
                <a:solidFill>
                  <a:srgbClr val="000000"/>
                </a:solidFill>
                <a:latin typeface="Times New Roman" panose="02020603050405020304" pitchFamily="18" charset="0"/>
                <a:ea typeface="Public Sans"/>
                <a:cs typeface="Times New Roman" panose="02020603050405020304" pitchFamily="18" charset="0"/>
                <a:sym typeface="Public Sans"/>
              </a:rPr>
              <a:t>Enhancing the effectiveness of law enforcement</a:t>
            </a:r>
          </a:p>
          <a:p>
            <a:pPr defTabSz="609630">
              <a:lnSpc>
                <a:spcPts val="2327"/>
              </a:lnSpc>
            </a:pPr>
            <a:r>
              <a:rPr lang="en-US" sz="1200" dirty="0">
                <a:solidFill>
                  <a:srgbClr val="000000"/>
                </a:solidFill>
                <a:latin typeface="Times New Roman" panose="02020603050405020304" pitchFamily="18" charset="0"/>
                <a:ea typeface="Public Sans"/>
                <a:cs typeface="Times New Roman" panose="02020603050405020304" pitchFamily="18" charset="0"/>
                <a:sym typeface="Public Sans"/>
              </a:rPr>
              <a:t>Investing in law-making and legislative development</a:t>
            </a:r>
          </a:p>
        </p:txBody>
      </p:sp>
      <p:sp>
        <p:nvSpPr>
          <p:cNvPr id="14" name="TextBox 14"/>
          <p:cNvSpPr txBox="1"/>
          <p:nvPr/>
        </p:nvSpPr>
        <p:spPr>
          <a:xfrm>
            <a:off x="4552426" y="1302862"/>
            <a:ext cx="3304400" cy="1161857"/>
          </a:xfrm>
          <a:prstGeom prst="rect">
            <a:avLst/>
          </a:prstGeom>
        </p:spPr>
        <p:txBody>
          <a:bodyPr lIns="0" tIns="0" rIns="0" bIns="0" rtlCol="0" anchor="t">
            <a:spAutoFit/>
          </a:bodyPr>
          <a:lstStyle/>
          <a:p>
            <a:pPr defTabSz="609630">
              <a:lnSpc>
                <a:spcPts val="1850"/>
              </a:lnSpc>
            </a:pPr>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Build a legal system that is democratic, fair, coherent, unified, transparent, public, and feasible.</a:t>
            </a: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Mobilize all citizens and businesses to participate in socio-economic development.</a:t>
            </a:r>
          </a:p>
        </p:txBody>
      </p:sp>
      <p:sp>
        <p:nvSpPr>
          <p:cNvPr id="15" name="TextBox 15"/>
          <p:cNvSpPr txBox="1"/>
          <p:nvPr/>
        </p:nvSpPr>
        <p:spPr>
          <a:xfrm>
            <a:off x="816115" y="3391799"/>
            <a:ext cx="3318980" cy="2154436"/>
          </a:xfrm>
          <a:prstGeom prst="rect">
            <a:avLst/>
          </a:prstGeom>
        </p:spPr>
        <p:txBody>
          <a:bodyPr lIns="0" tIns="0" rIns="0" bIns="0" rtlCol="0" anchor="t">
            <a:spAutoFit/>
          </a:bodyPr>
          <a:lstStyle/>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Renew legislative thinking and build a culture of legal compliance</a:t>
            </a:r>
          </a:p>
          <a:p>
            <a:pPr defTabSz="609630"/>
            <a:endParaRPr lang="en-US" sz="1400" dirty="0">
              <a:solidFill>
                <a:srgbClr val="000000"/>
              </a:solidFill>
              <a:latin typeface="Times New Roman" panose="02020603050405020304" pitchFamily="18" charset="0"/>
              <a:ea typeface="Public Sans"/>
              <a:cs typeface="Times New Roman" panose="02020603050405020304" pitchFamily="18" charset="0"/>
              <a:sym typeface="Public Sans"/>
            </a:endParaRP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Invest resources in legal and legislative work</a:t>
            </a:r>
          </a:p>
          <a:p>
            <a:pPr defTabSz="609630"/>
            <a:endParaRPr lang="en-US" sz="1400" dirty="0">
              <a:solidFill>
                <a:srgbClr val="000000"/>
              </a:solidFill>
              <a:latin typeface="Times New Roman" panose="02020603050405020304" pitchFamily="18" charset="0"/>
              <a:ea typeface="Public Sans"/>
              <a:cs typeface="Times New Roman" panose="02020603050405020304" pitchFamily="18" charset="0"/>
              <a:sym typeface="Public Sans"/>
            </a:endParaRP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Establish a Central Steering Committee for institutional and legal development</a:t>
            </a:r>
          </a:p>
          <a:p>
            <a:pPr defTabSz="609630"/>
            <a:endParaRPr lang="en-US" sz="1400" dirty="0">
              <a:solidFill>
                <a:srgbClr val="000000"/>
              </a:solidFill>
              <a:latin typeface="Times New Roman" panose="02020603050405020304" pitchFamily="18" charset="0"/>
              <a:ea typeface="Public Sans"/>
              <a:cs typeface="Times New Roman" panose="02020603050405020304" pitchFamily="18" charset="0"/>
              <a:sym typeface="Public Sans"/>
            </a:endParaRP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Build a legal ecosystem centered on citizens and businesses</a:t>
            </a:r>
          </a:p>
        </p:txBody>
      </p:sp>
      <p:sp>
        <p:nvSpPr>
          <p:cNvPr id="16" name="TextBox 16"/>
          <p:cNvSpPr txBox="1"/>
          <p:nvPr/>
        </p:nvSpPr>
        <p:spPr>
          <a:xfrm>
            <a:off x="4418617" y="3276309"/>
            <a:ext cx="7276580" cy="2369880"/>
          </a:xfrm>
          <a:prstGeom prst="rect">
            <a:avLst/>
          </a:prstGeom>
        </p:spPr>
        <p:txBody>
          <a:bodyPr wrap="square" lIns="0" tIns="0" rIns="0" bIns="0" rtlCol="0" anchor="t">
            <a:spAutoFit/>
          </a:bodyPr>
          <a:lstStyle/>
          <a:p>
            <a:pPr defTabSz="609630"/>
            <a:r>
              <a:rPr lang="en-US" sz="1400" dirty="0">
                <a:solidFill>
                  <a:schemeClr val="accent2"/>
                </a:solidFill>
                <a:latin typeface="Times New Roman" panose="02020603050405020304" pitchFamily="18" charset="0"/>
                <a:ea typeface="Public Sans"/>
                <a:cs typeface="Times New Roman" panose="02020603050405020304" pitchFamily="18" charset="0"/>
                <a:sym typeface="Public Sans"/>
              </a:rPr>
              <a:t>2025 </a:t>
            </a: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Complete the removal of legal “bottlenecks” caused by regulatory provisions.</a:t>
            </a:r>
          </a:p>
          <a:p>
            <a:pPr defTabSz="609630"/>
            <a:r>
              <a:rPr lang="en-US" sz="1400" dirty="0">
                <a:solidFill>
                  <a:schemeClr val="accent2"/>
                </a:solidFill>
                <a:latin typeface="Times New Roman" panose="02020603050405020304" pitchFamily="18" charset="0"/>
                <a:ea typeface="Public Sans"/>
                <a:cs typeface="Times New Roman" panose="02020603050405020304" pitchFamily="18" charset="0"/>
                <a:sym typeface="Public Sans"/>
              </a:rPr>
              <a:t>2027</a:t>
            </a: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Complete the revision, supplementation, and issuance of legal documents to ensure a coherent legal framework for the operation of the state apparatus under the three-tier government model.</a:t>
            </a:r>
          </a:p>
          <a:p>
            <a:pPr defTabSz="609630"/>
            <a:r>
              <a:rPr lang="en-US" sz="1400" dirty="0">
                <a:solidFill>
                  <a:schemeClr val="accent2"/>
                </a:solidFill>
                <a:latin typeface="Times New Roman" panose="02020603050405020304" pitchFamily="18" charset="0"/>
                <a:ea typeface="Public Sans"/>
                <a:cs typeface="Times New Roman" panose="02020603050405020304" pitchFamily="18" charset="0"/>
                <a:sym typeface="Public Sans"/>
              </a:rPr>
              <a:t>2028</a:t>
            </a: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Complete the legal framework on investment and business, contributing to placing Viet Nam’s investment and business environment among the top three in ASEAN.</a:t>
            </a:r>
          </a:p>
          <a:p>
            <a:pPr defTabSz="609630"/>
            <a:r>
              <a:rPr lang="en-US" sz="1400" dirty="0">
                <a:solidFill>
                  <a:schemeClr val="accent2"/>
                </a:solidFill>
                <a:latin typeface="Times New Roman" panose="02020603050405020304" pitchFamily="18" charset="0"/>
                <a:ea typeface="Public Sans"/>
                <a:cs typeface="Times New Roman" panose="02020603050405020304" pitchFamily="18" charset="0"/>
                <a:sym typeface="Public Sans"/>
              </a:rPr>
              <a:t>2045</a:t>
            </a: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Viet Nam will have a modern, high-quality, and effective legal system that aligns with advanced international standards and practices while remaining suited to domestic realities.</a:t>
            </a:r>
          </a:p>
        </p:txBody>
      </p:sp>
      <p:sp>
        <p:nvSpPr>
          <p:cNvPr id="17" name="TextBox 17"/>
          <p:cNvSpPr txBox="1"/>
          <p:nvPr/>
        </p:nvSpPr>
        <p:spPr>
          <a:xfrm>
            <a:off x="421377" y="5879463"/>
            <a:ext cx="11200206" cy="646331"/>
          </a:xfrm>
          <a:prstGeom prst="rect">
            <a:avLst/>
          </a:prstGeom>
        </p:spPr>
        <p:txBody>
          <a:bodyPr wrap="square" lIns="0" tIns="0" rIns="0" bIns="0" rtlCol="0" anchor="t">
            <a:spAutoFit/>
          </a:bodyPr>
          <a:lstStyle/>
          <a:p>
            <a:pPr algn="ctr" defTabSz="609630"/>
            <a:r>
              <a:rPr lang="en-US" sz="1400" b="1" dirty="0">
                <a:solidFill>
                  <a:srgbClr val="FFFFFF"/>
                </a:solidFill>
                <a:latin typeface="Times New Roman" panose="02020603050405020304" pitchFamily="18" charset="0"/>
                <a:ea typeface="Public Sans"/>
                <a:cs typeface="Times New Roman" panose="02020603050405020304" pitchFamily="18" charset="0"/>
                <a:sym typeface="Public Sans"/>
              </a:rPr>
              <a:t>Urgently revise and supplement legal documents to meet the requirements of streamlining the organizational apparatus of the political system and reorganizing administrative units, in conjunction with maximum decentralization and delegation of authority under the principle of “localities decide, localities implement, and localities take responsibility,” while restructuring the development space in each locality.</a:t>
            </a:r>
          </a:p>
        </p:txBody>
      </p:sp>
      <p:sp>
        <p:nvSpPr>
          <p:cNvPr id="18" name="TextBox 18"/>
          <p:cNvSpPr txBox="1"/>
          <p:nvPr/>
        </p:nvSpPr>
        <p:spPr>
          <a:xfrm>
            <a:off x="8494971" y="1302862"/>
            <a:ext cx="3387953" cy="1377300"/>
          </a:xfrm>
          <a:prstGeom prst="rect">
            <a:avLst/>
          </a:prstGeom>
        </p:spPr>
        <p:txBody>
          <a:bodyPr lIns="0" tIns="0" rIns="0" bIns="0" rtlCol="0" anchor="t">
            <a:spAutoFit/>
          </a:bodyPr>
          <a:lstStyle/>
          <a:p>
            <a:pPr defTabSz="609630">
              <a:lnSpc>
                <a:spcPts val="1850"/>
              </a:lnSpc>
            </a:pPr>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By 2030, Viet Nam will be a developing country with a modern industrial base and upper-middle income.</a:t>
            </a: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Remove practical obstacles and barriers, paving the way for innovation and development.</a:t>
            </a:r>
          </a:p>
        </p:txBody>
      </p:sp>
      <p:sp>
        <p:nvSpPr>
          <p:cNvPr id="19" name="TextBox 19"/>
          <p:cNvSpPr txBox="1"/>
          <p:nvPr/>
        </p:nvSpPr>
        <p:spPr>
          <a:xfrm>
            <a:off x="288595" y="1156533"/>
            <a:ext cx="174835" cy="1474763"/>
          </a:xfrm>
          <a:prstGeom prst="rect">
            <a:avLst/>
          </a:prstGeom>
        </p:spPr>
        <p:txBody>
          <a:bodyPr lIns="0" tIns="0" rIns="0" bIns="0" rtlCol="0" anchor="t">
            <a:spAutoFit/>
          </a:bodyPr>
          <a:lstStyle/>
          <a:p>
            <a:pPr algn="r" defTabSz="609630">
              <a:lnSpc>
                <a:spcPts val="2327"/>
              </a:lnSpc>
            </a:pPr>
            <a:r>
              <a:rPr lang="en-US" sz="1999" b="1">
                <a:solidFill>
                  <a:srgbClr val="2551B7"/>
                </a:solidFill>
                <a:latin typeface="Public Sans Bold"/>
                <a:ea typeface="Public Sans Bold"/>
                <a:cs typeface="Public Sans Bold"/>
                <a:sym typeface="Public Sans Bold"/>
              </a:rPr>
              <a:t>1 2 3 4 5</a:t>
            </a:r>
          </a:p>
        </p:txBody>
      </p:sp>
      <p:sp>
        <p:nvSpPr>
          <p:cNvPr id="20" name="TextBox 20"/>
          <p:cNvSpPr txBox="1"/>
          <p:nvPr/>
        </p:nvSpPr>
        <p:spPr>
          <a:xfrm>
            <a:off x="2839409" y="215936"/>
            <a:ext cx="5655562" cy="276486"/>
          </a:xfrm>
          <a:prstGeom prst="rect">
            <a:avLst/>
          </a:prstGeom>
        </p:spPr>
        <p:txBody>
          <a:bodyPr wrap="square" lIns="0" tIns="0" rIns="0" bIns="0" rtlCol="0" anchor="t">
            <a:spAutoFit/>
          </a:bodyPr>
          <a:lstStyle/>
          <a:p>
            <a:pPr defTabSz="609630">
              <a:lnSpc>
                <a:spcPts val="1960"/>
              </a:lnSpc>
            </a:pPr>
            <a:r>
              <a:rPr lang="en-US" sz="2800" b="1" dirty="0">
                <a:solidFill>
                  <a:schemeClr val="tx2">
                    <a:lumMod val="75000"/>
                  </a:schemeClr>
                </a:solidFill>
                <a:latin typeface="Times New Roman" panose="02020603050405020304" pitchFamily="18" charset="0"/>
                <a:ea typeface="Public Sans Bold"/>
                <a:cs typeface="Times New Roman" panose="02020603050405020304" pitchFamily="18" charset="0"/>
                <a:sym typeface="Public Sans Bold"/>
              </a:rPr>
              <a:t>Resolution No. 68-NQ/TW</a:t>
            </a:r>
          </a:p>
        </p:txBody>
      </p:sp>
      <p:sp>
        <p:nvSpPr>
          <p:cNvPr id="21" name="TextBox 21"/>
          <p:cNvSpPr txBox="1"/>
          <p:nvPr/>
        </p:nvSpPr>
        <p:spPr>
          <a:xfrm>
            <a:off x="194665" y="6603181"/>
            <a:ext cx="178600" cy="198581"/>
          </a:xfrm>
          <a:prstGeom prst="rect">
            <a:avLst/>
          </a:prstGeom>
        </p:spPr>
        <p:txBody>
          <a:bodyPr lIns="0" tIns="0" rIns="0" bIns="0" rtlCol="0" anchor="t">
            <a:spAutoFit/>
          </a:bodyPr>
          <a:lstStyle/>
          <a:p>
            <a:pPr defTabSz="609630">
              <a:lnSpc>
                <a:spcPts val="1680"/>
              </a:lnSpc>
            </a:pPr>
            <a:r>
              <a:rPr lang="en-US" sz="1200" b="1">
                <a:solidFill>
                  <a:srgbClr val="0D0A1E"/>
                </a:solidFill>
                <a:latin typeface="Canva Sans Bold"/>
                <a:ea typeface="Canva Sans Bold"/>
                <a:cs typeface="Canva Sans Bold"/>
                <a:sym typeface="Canva Sans Bold"/>
              </a:rPr>
              <a:t>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a:extLst>
              <a:ext uri="{FF2B5EF4-FFF2-40B4-BE49-F238E27FC236}">
                <a16:creationId xmlns:a16="http://schemas.microsoft.com/office/drawing/2014/main" id="{43E9EB78-4D67-E1A2-DA06-F66D2513024F}"/>
              </a:ext>
            </a:extLst>
          </p:cNvPr>
          <p:cNvSpPr txBox="1"/>
          <p:nvPr/>
        </p:nvSpPr>
        <p:spPr>
          <a:xfrm>
            <a:off x="445596" y="192793"/>
            <a:ext cx="11060605" cy="558743"/>
          </a:xfrm>
          <a:prstGeom prst="rect">
            <a:avLst/>
          </a:prstGeom>
        </p:spPr>
        <p:txBody>
          <a:bodyPr lIns="0" tIns="0" rIns="0" bIns="0" rtlCol="0" anchor="t">
            <a:spAutoFit/>
          </a:bodyPr>
          <a:lstStyle/>
          <a:p>
            <a:pPr algn="ctr" defTabSz="609630">
              <a:lnSpc>
                <a:spcPts val="4853"/>
              </a:lnSpc>
            </a:pPr>
            <a:r>
              <a:rPr lang="en-US" sz="3000" b="1" dirty="0">
                <a:solidFill>
                  <a:srgbClr val="023E8A"/>
                </a:solidFill>
                <a:latin typeface="Times New Roman (Headings)"/>
                <a:ea typeface="Cambria" panose="02040503050406030204" pitchFamily="18" charset="0"/>
                <a:cs typeface="Montserrat Bold"/>
                <a:sym typeface="Montserrat Bold"/>
              </a:rPr>
              <a:t>2.2 MARKET</a:t>
            </a:r>
          </a:p>
        </p:txBody>
      </p:sp>
      <p:sp>
        <p:nvSpPr>
          <p:cNvPr id="4" name="TextBox 3">
            <a:extLst>
              <a:ext uri="{FF2B5EF4-FFF2-40B4-BE49-F238E27FC236}">
                <a16:creationId xmlns:a16="http://schemas.microsoft.com/office/drawing/2014/main" id="{9F975366-EB65-C0CD-C633-4A3D65832745}"/>
              </a:ext>
            </a:extLst>
          </p:cNvPr>
          <p:cNvSpPr txBox="1"/>
          <p:nvPr/>
        </p:nvSpPr>
        <p:spPr>
          <a:xfrm>
            <a:off x="572735" y="1223989"/>
            <a:ext cx="4959909" cy="3277820"/>
          </a:xfrm>
          <a:prstGeom prst="rect">
            <a:avLst/>
          </a:prstGeom>
          <a:noFill/>
        </p:spPr>
        <p:txBody>
          <a:bodyPr wrap="square" rtlCol="0">
            <a:spAutoFit/>
          </a:bodyPr>
          <a:lstStyle/>
          <a:p>
            <a:pPr algn="just">
              <a:buFont typeface="Arial" panose="020B0604020202020204" pitchFamily="34" charset="0"/>
              <a:buChar char="•"/>
            </a:pPr>
            <a:r>
              <a:rPr lang="vi-VN" sz="2300" dirty="0">
                <a:solidFill>
                  <a:srgbClr val="000000"/>
                </a:solidFill>
                <a:latin typeface="Times New Roman (Headings)"/>
              </a:rPr>
              <a:t>A domestic market of over 100 million people, with a rapidly growing middle class and a young population structure</a:t>
            </a:r>
          </a:p>
          <a:p>
            <a:pPr algn="just">
              <a:buFont typeface="Arial" panose="020B0604020202020204" pitchFamily="34" charset="0"/>
              <a:buChar char="•"/>
            </a:pPr>
            <a:r>
              <a:rPr lang="vi-VN" sz="2300" dirty="0">
                <a:solidFill>
                  <a:srgbClr val="000000"/>
                </a:solidFill>
                <a:latin typeface="Times New Roman (Headings)"/>
              </a:rPr>
              <a:t>Diverse FTAs, providing access to markets in more than 60 countries, including the EU, Japan, and Canada</a:t>
            </a:r>
          </a:p>
          <a:p>
            <a:pPr algn="just">
              <a:buFont typeface="Arial" panose="020B0604020202020204" pitchFamily="34" charset="0"/>
              <a:buChar char="•"/>
            </a:pPr>
            <a:r>
              <a:rPr lang="vi-VN" sz="2300" dirty="0">
                <a:solidFill>
                  <a:srgbClr val="000000"/>
                </a:solidFill>
                <a:latin typeface="Times New Roman (Headings)"/>
              </a:rPr>
              <a:t>An attractive destination for businesses seeking to expand supply chains and market presence in the ASEAN region</a:t>
            </a:r>
          </a:p>
        </p:txBody>
      </p:sp>
      <p:graphicFrame>
        <p:nvGraphicFramePr>
          <p:cNvPr id="5" name="Diagram 4">
            <a:extLst>
              <a:ext uri="{FF2B5EF4-FFF2-40B4-BE49-F238E27FC236}">
                <a16:creationId xmlns:a16="http://schemas.microsoft.com/office/drawing/2014/main" id="{45CA30D1-F0D6-966C-286A-BF8BD1C9CB32}"/>
              </a:ext>
            </a:extLst>
          </p:cNvPr>
          <p:cNvGraphicFramePr/>
          <p:nvPr>
            <p:extLst>
              <p:ext uri="{D42A27DB-BD31-4B8C-83A1-F6EECF244321}">
                <p14:modId xmlns:p14="http://schemas.microsoft.com/office/powerpoint/2010/main" val="1667314793"/>
              </p:ext>
            </p:extLst>
          </p:nvPr>
        </p:nvGraphicFramePr>
        <p:xfrm>
          <a:off x="829610" y="4557725"/>
          <a:ext cx="4419599" cy="1884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C7A7CE43-0BF3-8EE9-F556-00D26344EC6B}"/>
              </a:ext>
            </a:extLst>
          </p:cNvPr>
          <p:cNvGrpSpPr/>
          <p:nvPr/>
        </p:nvGrpSpPr>
        <p:grpSpPr>
          <a:xfrm>
            <a:off x="6712097" y="819762"/>
            <a:ext cx="4521358" cy="2528175"/>
            <a:chOff x="8431919" y="3718816"/>
            <a:chExt cx="4521358" cy="2528175"/>
          </a:xfrm>
        </p:grpSpPr>
        <p:grpSp>
          <p:nvGrpSpPr>
            <p:cNvPr id="8" name="Group 7">
              <a:extLst>
                <a:ext uri="{FF2B5EF4-FFF2-40B4-BE49-F238E27FC236}">
                  <a16:creationId xmlns:a16="http://schemas.microsoft.com/office/drawing/2014/main" id="{9E233093-3B5F-6765-DD41-81D2BBA7F5CA}"/>
                </a:ext>
              </a:extLst>
            </p:cNvPr>
            <p:cNvGrpSpPr/>
            <p:nvPr/>
          </p:nvGrpSpPr>
          <p:grpSpPr>
            <a:xfrm>
              <a:off x="8431919" y="3761694"/>
              <a:ext cx="4521358" cy="2485297"/>
              <a:chOff x="0" y="-19050"/>
              <a:chExt cx="1507635" cy="988976"/>
            </a:xfrm>
          </p:grpSpPr>
          <p:sp>
            <p:nvSpPr>
              <p:cNvPr id="13" name="Freeform 8">
                <a:extLst>
                  <a:ext uri="{FF2B5EF4-FFF2-40B4-BE49-F238E27FC236}">
                    <a16:creationId xmlns:a16="http://schemas.microsoft.com/office/drawing/2014/main" id="{15C69A59-04D9-82FE-A650-64D5C6A82F3D}"/>
                  </a:ext>
                </a:extLst>
              </p:cNvPr>
              <p:cNvSpPr/>
              <p:nvPr/>
            </p:nvSpPr>
            <p:spPr>
              <a:xfrm>
                <a:off x="0" y="0"/>
                <a:ext cx="1507635" cy="969926"/>
              </a:xfrm>
              <a:custGeom>
                <a:avLst/>
                <a:gdLst/>
                <a:ahLst/>
                <a:cxnLst/>
                <a:rect l="l" t="t" r="r" b="b"/>
                <a:pathLst>
                  <a:path w="1210207" h="941166">
                    <a:moveTo>
                      <a:pt x="33697" y="0"/>
                    </a:moveTo>
                    <a:lnTo>
                      <a:pt x="1176510" y="0"/>
                    </a:lnTo>
                    <a:cubicBezTo>
                      <a:pt x="1195120" y="0"/>
                      <a:pt x="1210207" y="15087"/>
                      <a:pt x="1210207" y="33697"/>
                    </a:cubicBezTo>
                    <a:lnTo>
                      <a:pt x="1210207" y="907469"/>
                    </a:lnTo>
                    <a:cubicBezTo>
                      <a:pt x="1210207" y="916406"/>
                      <a:pt x="1206657" y="924977"/>
                      <a:pt x="1200337" y="931297"/>
                    </a:cubicBezTo>
                    <a:cubicBezTo>
                      <a:pt x="1194018" y="937616"/>
                      <a:pt x="1185447" y="941166"/>
                      <a:pt x="1176510" y="941166"/>
                    </a:cubicBezTo>
                    <a:lnTo>
                      <a:pt x="33697" y="941166"/>
                    </a:lnTo>
                    <a:cubicBezTo>
                      <a:pt x="24760" y="941166"/>
                      <a:pt x="16189" y="937616"/>
                      <a:pt x="9870" y="931297"/>
                    </a:cubicBezTo>
                    <a:cubicBezTo>
                      <a:pt x="3550" y="924977"/>
                      <a:pt x="0" y="916406"/>
                      <a:pt x="0" y="907469"/>
                    </a:cubicBezTo>
                    <a:lnTo>
                      <a:pt x="0" y="33697"/>
                    </a:lnTo>
                    <a:cubicBezTo>
                      <a:pt x="0" y="24760"/>
                      <a:pt x="3550" y="16189"/>
                      <a:pt x="9870" y="9870"/>
                    </a:cubicBezTo>
                    <a:cubicBezTo>
                      <a:pt x="16189" y="3550"/>
                      <a:pt x="24760" y="0"/>
                      <a:pt x="33697" y="0"/>
                    </a:cubicBezTo>
                    <a:close/>
                  </a:path>
                </a:pathLst>
              </a:custGeom>
              <a:solidFill>
                <a:srgbClr val="FFFFFF"/>
              </a:solidFill>
              <a:ln w="38100">
                <a:solidFill>
                  <a:srgbClr val="363636"/>
                </a:solidFill>
              </a:ln>
            </p:spPr>
            <p:txBody>
              <a:bodyPr/>
              <a:lstStyle/>
              <a:p>
                <a:endParaRPr lang="en-US">
                  <a:latin typeface="Times New Roman (Headings)"/>
                </a:endParaRPr>
              </a:p>
            </p:txBody>
          </p:sp>
          <p:sp>
            <p:nvSpPr>
              <p:cNvPr id="14" name="TextBox 9">
                <a:extLst>
                  <a:ext uri="{FF2B5EF4-FFF2-40B4-BE49-F238E27FC236}">
                    <a16:creationId xmlns:a16="http://schemas.microsoft.com/office/drawing/2014/main" id="{685B7B90-6760-B878-1A2D-94BF44D41A59}"/>
                  </a:ext>
                </a:extLst>
              </p:cNvPr>
              <p:cNvSpPr txBox="1"/>
              <p:nvPr/>
            </p:nvSpPr>
            <p:spPr>
              <a:xfrm>
                <a:off x="0" y="-19050"/>
                <a:ext cx="812800" cy="831850"/>
              </a:xfrm>
              <a:prstGeom prst="rect">
                <a:avLst/>
              </a:prstGeom>
            </p:spPr>
            <p:txBody>
              <a:bodyPr lIns="50800" tIns="50800" rIns="50800" bIns="50800" rtlCol="0" anchor="ctr"/>
              <a:lstStyle/>
              <a:p>
                <a:pPr algn="ctr">
                  <a:lnSpc>
                    <a:spcPts val="2859"/>
                  </a:lnSpc>
                </a:pPr>
                <a:endParaRPr>
                  <a:latin typeface="Times New Roman (Headings)"/>
                </a:endParaRPr>
              </a:p>
            </p:txBody>
          </p:sp>
        </p:grpSp>
        <p:grpSp>
          <p:nvGrpSpPr>
            <p:cNvPr id="9" name="Group 14">
              <a:extLst>
                <a:ext uri="{FF2B5EF4-FFF2-40B4-BE49-F238E27FC236}">
                  <a16:creationId xmlns:a16="http://schemas.microsoft.com/office/drawing/2014/main" id="{155DE311-E85A-0589-55C5-F346D110D145}"/>
                </a:ext>
              </a:extLst>
            </p:cNvPr>
            <p:cNvGrpSpPr/>
            <p:nvPr/>
          </p:nvGrpSpPr>
          <p:grpSpPr>
            <a:xfrm>
              <a:off x="8506821" y="3718816"/>
              <a:ext cx="427233" cy="586804"/>
              <a:chOff x="0" y="0"/>
              <a:chExt cx="2127600" cy="2282400"/>
            </a:xfrm>
          </p:grpSpPr>
          <p:sp>
            <p:nvSpPr>
              <p:cNvPr id="12" name="Freeform 15">
                <a:extLst>
                  <a:ext uri="{FF2B5EF4-FFF2-40B4-BE49-F238E27FC236}">
                    <a16:creationId xmlns:a16="http://schemas.microsoft.com/office/drawing/2014/main" id="{E33FD89C-C094-F2BC-AD08-8E81E2CB83AD}"/>
                  </a:ext>
                </a:extLst>
              </p:cNvPr>
              <p:cNvSpPr/>
              <p:nvPr/>
            </p:nvSpPr>
            <p:spPr>
              <a:xfrm>
                <a:off x="0" y="0"/>
                <a:ext cx="2136648" cy="2334387"/>
              </a:xfrm>
              <a:custGeom>
                <a:avLst/>
                <a:gdLst/>
                <a:ahLst/>
                <a:cxnLst/>
                <a:rect l="l" t="t" r="r" b="b"/>
                <a:pathLst>
                  <a:path w="2136648" h="2334387">
                    <a:moveTo>
                      <a:pt x="1983994" y="0"/>
                    </a:moveTo>
                    <a:lnTo>
                      <a:pt x="144145" y="0"/>
                    </a:lnTo>
                    <a:cubicBezTo>
                      <a:pt x="64389" y="0"/>
                      <a:pt x="0" y="64262"/>
                      <a:pt x="0" y="143891"/>
                    </a:cubicBezTo>
                    <a:lnTo>
                      <a:pt x="0" y="2334387"/>
                    </a:lnTo>
                    <a:lnTo>
                      <a:pt x="991997" y="1949577"/>
                    </a:lnTo>
                    <a:lnTo>
                      <a:pt x="1983994" y="2334387"/>
                    </a:lnTo>
                    <a:lnTo>
                      <a:pt x="1983994" y="152400"/>
                    </a:lnTo>
                    <a:cubicBezTo>
                      <a:pt x="1983994" y="67945"/>
                      <a:pt x="2052574" y="0"/>
                      <a:pt x="2136648" y="0"/>
                    </a:cubicBezTo>
                    <a:lnTo>
                      <a:pt x="1983994" y="0"/>
                    </a:lnTo>
                    <a:close/>
                  </a:path>
                </a:pathLst>
              </a:custGeom>
              <a:solidFill>
                <a:srgbClr val="363636"/>
              </a:solidFill>
            </p:spPr>
            <p:txBody>
              <a:bodyPr/>
              <a:lstStyle/>
              <a:p>
                <a:endParaRPr lang="en-US">
                  <a:latin typeface="Times New Roman (Headings)"/>
                </a:endParaRPr>
              </a:p>
            </p:txBody>
          </p:sp>
        </p:grpSp>
        <p:sp>
          <p:nvSpPr>
            <p:cNvPr id="10" name="Text Placeholder 11">
              <a:extLst>
                <a:ext uri="{FF2B5EF4-FFF2-40B4-BE49-F238E27FC236}">
                  <a16:creationId xmlns:a16="http://schemas.microsoft.com/office/drawing/2014/main" id="{544755C3-657E-734B-63D1-535B5865E080}"/>
                </a:ext>
              </a:extLst>
            </p:cNvPr>
            <p:cNvSpPr txBox="1">
              <a:spLocks/>
            </p:cNvSpPr>
            <p:nvPr/>
          </p:nvSpPr>
          <p:spPr>
            <a:xfrm>
              <a:off x="8960820" y="3953332"/>
              <a:ext cx="3525929" cy="4613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spc="-40" dirty="0">
                  <a:latin typeface="Times New Roman (Headings)"/>
                  <a:ea typeface="Cambria" panose="02040503050406030204" pitchFamily="18" charset="0"/>
                </a:rPr>
                <a:t>Competitive production costs</a:t>
              </a:r>
            </a:p>
          </p:txBody>
        </p:sp>
        <p:sp>
          <p:nvSpPr>
            <p:cNvPr id="11" name="Text Placeholder 12">
              <a:extLst>
                <a:ext uri="{FF2B5EF4-FFF2-40B4-BE49-F238E27FC236}">
                  <a16:creationId xmlns:a16="http://schemas.microsoft.com/office/drawing/2014/main" id="{393D2003-B8E3-7E6B-D18B-217AE67F4B7E}"/>
                </a:ext>
              </a:extLst>
            </p:cNvPr>
            <p:cNvSpPr txBox="1">
              <a:spLocks/>
            </p:cNvSpPr>
            <p:nvPr/>
          </p:nvSpPr>
          <p:spPr>
            <a:xfrm>
              <a:off x="10090347" y="4272361"/>
              <a:ext cx="2804787" cy="1137375"/>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vi-VN" sz="1700" dirty="0">
                  <a:latin typeface="Times New Roman (Headings)"/>
                  <a:ea typeface="Cambria" panose="02040503050406030204" pitchFamily="18" charset="0"/>
                </a:rPr>
                <a:t>The proportion of workers with formal qualifications increased from 12.5% in 2005 to 24.6% in 2021.</a:t>
              </a:r>
              <a:endParaRPr lang="en-US" sz="1700" dirty="0">
                <a:latin typeface="Times New Roman (Headings)"/>
                <a:ea typeface="Cambria" panose="02040503050406030204" pitchFamily="18" charset="0"/>
              </a:endParaRPr>
            </a:p>
            <a:p>
              <a:pPr>
                <a:spcBef>
                  <a:spcPts val="0"/>
                </a:spcBef>
              </a:pPr>
              <a:r>
                <a:rPr lang="vi-VN" sz="1700" dirty="0">
                  <a:latin typeface="Times New Roman (Headings)"/>
                  <a:ea typeface="Cambria" panose="02040503050406030204" pitchFamily="18" charset="0"/>
                </a:rPr>
                <a:t>Approximately 40,000 skilled workers are trained abroad each year.</a:t>
              </a:r>
            </a:p>
          </p:txBody>
        </p:sp>
      </p:grpSp>
      <p:pic>
        <p:nvPicPr>
          <p:cNvPr id="15" name="Picture 14">
            <a:extLst>
              <a:ext uri="{FF2B5EF4-FFF2-40B4-BE49-F238E27FC236}">
                <a16:creationId xmlns:a16="http://schemas.microsoft.com/office/drawing/2014/main" id="{4101790F-BB39-1D1C-0183-1D621AA037B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953324" y="1686970"/>
            <a:ext cx="1504950" cy="903362"/>
          </a:xfrm>
          <a:prstGeom prst="rect">
            <a:avLst/>
          </a:prstGeom>
        </p:spPr>
      </p:pic>
      <p:pic>
        <p:nvPicPr>
          <p:cNvPr id="19" name="Picture 2" descr="Tháp dân số Việt Nam năm 2019-2024. Ảnh: Tổng cục thống kê">
            <a:extLst>
              <a:ext uri="{FF2B5EF4-FFF2-40B4-BE49-F238E27FC236}">
                <a16:creationId xmlns:a16="http://schemas.microsoft.com/office/drawing/2014/main" id="{CE2ED6A8-312A-CF0A-3635-69947101EDAA}"/>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287233" y="3708790"/>
            <a:ext cx="5433458" cy="2924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4296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touching a blue circle with icons&#10;&#10;AI-generated content may be incorrect.">
            <a:extLst>
              <a:ext uri="{FF2B5EF4-FFF2-40B4-BE49-F238E27FC236}">
                <a16:creationId xmlns:a16="http://schemas.microsoft.com/office/drawing/2014/main" id="{7450FAE6-3CA1-B33C-3523-EC933E0601D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4AED2AF4-9BA7-DBB9-42AF-076C5D50BE7B}"/>
              </a:ext>
            </a:extLst>
          </p:cNvPr>
          <p:cNvSpPr/>
          <p:nvPr/>
        </p:nvSpPr>
        <p:spPr>
          <a:xfrm>
            <a:off x="0" y="0"/>
            <a:ext cx="12192000" cy="6858000"/>
          </a:xfrm>
          <a:prstGeom prst="rect">
            <a:avLst/>
          </a:prstGeom>
          <a:gradFill flip="none" rotWithShape="1">
            <a:gsLst>
              <a:gs pos="0">
                <a:schemeClr val="bg1">
                  <a:lumMod val="50000"/>
                  <a:alpha val="70000"/>
                </a:schemeClr>
              </a:gs>
              <a:gs pos="100000">
                <a:srgbClr val="4B4B4B">
                  <a:alpha val="50000"/>
                </a:srgb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9" name="Picture 8" descr="A person holding a tablet and a truck&#10;&#10;AI-generated content may be incorrect.">
            <a:extLst>
              <a:ext uri="{FF2B5EF4-FFF2-40B4-BE49-F238E27FC236}">
                <a16:creationId xmlns:a16="http://schemas.microsoft.com/office/drawing/2014/main" id="{390E23BD-9702-E40E-A648-1E7521A8F27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33574" y="3782568"/>
            <a:ext cx="4342215" cy="2713482"/>
          </a:xfrm>
          <a:prstGeom prst="rect">
            <a:avLst/>
          </a:prstGeom>
        </p:spPr>
      </p:pic>
      <p:sp>
        <p:nvSpPr>
          <p:cNvPr id="11" name="TextBox 10">
            <a:extLst>
              <a:ext uri="{FF2B5EF4-FFF2-40B4-BE49-F238E27FC236}">
                <a16:creationId xmlns:a16="http://schemas.microsoft.com/office/drawing/2014/main" id="{21D87313-0B90-D556-597A-6E99E669C620}"/>
              </a:ext>
            </a:extLst>
          </p:cNvPr>
          <p:cNvSpPr txBox="1"/>
          <p:nvPr/>
        </p:nvSpPr>
        <p:spPr>
          <a:xfrm>
            <a:off x="543521" y="720565"/>
            <a:ext cx="6418651" cy="2554545"/>
          </a:xfrm>
          <a:prstGeom prst="rect">
            <a:avLst/>
          </a:prstGeom>
          <a:gradFill>
            <a:gsLst>
              <a:gs pos="0">
                <a:srgbClr val="FFFFFF">
                  <a:alpha val="70000"/>
                </a:srgbClr>
              </a:gs>
              <a:gs pos="100000">
                <a:srgbClr val="FFFFFF">
                  <a:alpha val="70000"/>
                </a:srgbClr>
              </a:gs>
            </a:gsLst>
            <a:lin ang="10800000" scaled="1"/>
          </a:gradFill>
        </p:spPr>
        <p:txBody>
          <a:bodyPr wrap="square" rtlCol="0">
            <a:spAutoFit/>
          </a:bodyPr>
          <a:lstStyle/>
          <a:p>
            <a:pPr lvl="0" algn="just" eaLnBrk="0" fontAlgn="base" hangingPunct="0">
              <a:spcBef>
                <a:spcPct val="0"/>
              </a:spcBef>
              <a:spcAft>
                <a:spcPct val="0"/>
              </a:spcAft>
              <a:buFontTx/>
              <a:buChar char="•"/>
              <a:defRPr/>
            </a:pPr>
            <a:r>
              <a:rPr lang="en-US" altLang="vi-VN" sz="2000" dirty="0">
                <a:solidFill>
                  <a:prstClr val="black"/>
                </a:solidFill>
                <a:latin typeface="Times New Roman" panose="02020603050405020304" pitchFamily="18" charset="0"/>
              </a:rPr>
              <a:t> </a:t>
            </a:r>
            <a:r>
              <a:rPr lang="vi-VN" altLang="vi-VN" sz="2000" dirty="0">
                <a:solidFill>
                  <a:prstClr val="black"/>
                </a:solidFill>
                <a:latin typeface="Times New Roman" panose="02020603050405020304" pitchFamily="18" charset="0"/>
              </a:rPr>
              <a:t>E-commerce platforms are booming: Shopee, Lazada, Tiki, TikTok Shop… are rapidly expanding in both scale and features</a:t>
            </a:r>
          </a:p>
          <a:p>
            <a:pPr lvl="0" algn="just" eaLnBrk="0" fontAlgn="base" hangingPunct="0">
              <a:spcBef>
                <a:spcPct val="0"/>
              </a:spcBef>
              <a:spcAft>
                <a:spcPct val="0"/>
              </a:spcAft>
              <a:buFontTx/>
              <a:buChar char="•"/>
              <a:defRPr/>
            </a:pPr>
            <a:r>
              <a:rPr lang="en-US" altLang="vi-VN" sz="2000" dirty="0">
                <a:solidFill>
                  <a:prstClr val="black"/>
                </a:solidFill>
                <a:latin typeface="Times New Roman" panose="02020603050405020304" pitchFamily="18" charset="0"/>
              </a:rPr>
              <a:t> </a:t>
            </a:r>
            <a:r>
              <a:rPr lang="vi-VN" altLang="vi-VN" sz="2000" dirty="0">
                <a:solidFill>
                  <a:prstClr val="black"/>
                </a:solidFill>
                <a:latin typeface="Times New Roman" panose="02020603050405020304" pitchFamily="18" charset="0"/>
              </a:rPr>
              <a:t>The emergence of super apps integrating services such as e-wallets, banking, delivery, shopping, and entertainment</a:t>
            </a:r>
          </a:p>
          <a:p>
            <a:pPr lvl="0" algn="just" eaLnBrk="0" fontAlgn="base" hangingPunct="0">
              <a:spcBef>
                <a:spcPct val="0"/>
              </a:spcBef>
              <a:spcAft>
                <a:spcPct val="0"/>
              </a:spcAft>
              <a:buFontTx/>
              <a:buChar char="•"/>
              <a:defRPr/>
            </a:pPr>
            <a:r>
              <a:rPr lang="en-US" altLang="vi-VN" sz="2000" dirty="0">
                <a:solidFill>
                  <a:prstClr val="black"/>
                </a:solidFill>
                <a:latin typeface="Times New Roman" panose="02020603050405020304" pitchFamily="18" charset="0"/>
              </a:rPr>
              <a:t> </a:t>
            </a:r>
            <a:r>
              <a:rPr lang="vi-VN" altLang="vi-VN" sz="2000" dirty="0">
                <a:solidFill>
                  <a:prstClr val="black"/>
                </a:solidFill>
                <a:latin typeface="Times New Roman" panose="02020603050405020304" pitchFamily="18" charset="0"/>
              </a:rPr>
              <a:t>Cashless payments are on the rise: QR codes, e-wallets, and bank transfers. By 2024, digital payments account for over 75% of consumer transactions in urban areas</a:t>
            </a:r>
          </a:p>
        </p:txBody>
      </p:sp>
      <p:sp>
        <p:nvSpPr>
          <p:cNvPr id="12" name="TextBox 11">
            <a:extLst>
              <a:ext uri="{FF2B5EF4-FFF2-40B4-BE49-F238E27FC236}">
                <a16:creationId xmlns:a16="http://schemas.microsoft.com/office/drawing/2014/main" id="{15D6CB6B-E4AB-5039-3C29-ECBDD4ACDE17}"/>
              </a:ext>
            </a:extLst>
          </p:cNvPr>
          <p:cNvSpPr txBox="1"/>
          <p:nvPr/>
        </p:nvSpPr>
        <p:spPr>
          <a:xfrm>
            <a:off x="7405978" y="720565"/>
            <a:ext cx="4342215" cy="2862322"/>
          </a:xfrm>
          <a:prstGeom prst="rect">
            <a:avLst/>
          </a:prstGeom>
          <a:gradFill>
            <a:gsLst>
              <a:gs pos="0">
                <a:srgbClr val="FFFFFF">
                  <a:alpha val="75000"/>
                </a:srgbClr>
              </a:gs>
              <a:gs pos="100000">
                <a:srgbClr val="FFFFFF">
                  <a:alpha val="75000"/>
                </a:srgbClr>
              </a:gs>
            </a:gsLst>
            <a:lin ang="10800000" scaled="1"/>
          </a:gradFill>
        </p:spPr>
        <p:txBody>
          <a:bodyPr wrap="square" rtlCol="0">
            <a:spAutoFit/>
          </a:bodyPr>
          <a:lstStyle/>
          <a:p>
            <a:pPr lvl="0" eaLnBrk="0" fontAlgn="base" hangingPunct="0">
              <a:spcBef>
                <a:spcPct val="0"/>
              </a:spcBef>
              <a:spcAft>
                <a:spcPct val="0"/>
              </a:spcAft>
              <a:buFontTx/>
              <a:buChar char="•"/>
              <a:defRPr/>
            </a:pPr>
            <a:r>
              <a:rPr kumimoji="0" lang="vi-VN" altLang="vi-V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lang="vi-VN" altLang="vi-VN" sz="2000" dirty="0">
                <a:solidFill>
                  <a:prstClr val="black"/>
                </a:solidFill>
                <a:latin typeface="Times New Roman" panose="02020603050405020304" pitchFamily="18" charset="0"/>
              </a:rPr>
              <a:t>Vietnamese enterprises are accelerating digital transformation, integrating digital technologies to improve efficiency and reduce costs</a:t>
            </a:r>
          </a:p>
          <a:p>
            <a:pPr lvl="0" eaLnBrk="0" fontAlgn="base" hangingPunct="0">
              <a:spcBef>
                <a:spcPct val="0"/>
              </a:spcBef>
              <a:spcAft>
                <a:spcPct val="0"/>
              </a:spcAft>
              <a:buFontTx/>
              <a:buChar char="•"/>
              <a:defRPr/>
            </a:pPr>
            <a:r>
              <a:rPr lang="en-US" altLang="vi-VN" sz="2000" dirty="0">
                <a:solidFill>
                  <a:prstClr val="black"/>
                </a:solidFill>
                <a:latin typeface="Times New Roman" panose="02020603050405020304" pitchFamily="18" charset="0"/>
              </a:rPr>
              <a:t> </a:t>
            </a:r>
            <a:r>
              <a:rPr lang="vi-VN" altLang="vi-VN" sz="2000" dirty="0">
                <a:solidFill>
                  <a:prstClr val="black"/>
                </a:solidFill>
                <a:latin typeface="Times New Roman" panose="02020603050405020304" pitchFamily="18" charset="0"/>
              </a:rPr>
              <a:t>AI is being applied in customer service (chatbots), consumer data analytics, and operational optimization</a:t>
            </a:r>
          </a:p>
          <a:p>
            <a:pPr lvl="0" eaLnBrk="0" fontAlgn="base" hangingPunct="0">
              <a:spcBef>
                <a:spcPct val="0"/>
              </a:spcBef>
              <a:spcAft>
                <a:spcPct val="0"/>
              </a:spcAft>
              <a:buFontTx/>
              <a:buChar char="•"/>
              <a:defRPr/>
            </a:pPr>
            <a:r>
              <a:rPr lang="en-US" altLang="vi-VN" sz="2000" dirty="0">
                <a:solidFill>
                  <a:prstClr val="black"/>
                </a:solidFill>
                <a:latin typeface="Times New Roman" panose="02020603050405020304" pitchFamily="18" charset="0"/>
              </a:rPr>
              <a:t> </a:t>
            </a:r>
            <a:r>
              <a:rPr lang="vi-VN" altLang="vi-VN" sz="2000" dirty="0">
                <a:solidFill>
                  <a:prstClr val="black"/>
                </a:solidFill>
                <a:latin typeface="Times New Roman" panose="02020603050405020304" pitchFamily="18" charset="0"/>
              </a:rPr>
              <a:t>The rise of digital banking and AI-powered CRM systems</a:t>
            </a:r>
          </a:p>
        </p:txBody>
      </p:sp>
      <p:graphicFrame>
        <p:nvGraphicFramePr>
          <p:cNvPr id="2" name="Table 1">
            <a:extLst>
              <a:ext uri="{FF2B5EF4-FFF2-40B4-BE49-F238E27FC236}">
                <a16:creationId xmlns:a16="http://schemas.microsoft.com/office/drawing/2014/main" id="{71A30350-ACE2-0B64-E814-7D463FD6C42E}"/>
              </a:ext>
            </a:extLst>
          </p:cNvPr>
          <p:cNvGraphicFramePr>
            <a:graphicFrameLocks noGrp="1"/>
          </p:cNvGraphicFramePr>
          <p:nvPr>
            <p:extLst>
              <p:ext uri="{D42A27DB-BD31-4B8C-83A1-F6EECF244321}">
                <p14:modId xmlns:p14="http://schemas.microsoft.com/office/powerpoint/2010/main" val="3871792091"/>
              </p:ext>
            </p:extLst>
          </p:nvPr>
        </p:nvGraphicFramePr>
        <p:xfrm>
          <a:off x="308031" y="3782568"/>
          <a:ext cx="6889630" cy="2722160"/>
        </p:xfrm>
        <a:graphic>
          <a:graphicData uri="http://schemas.openxmlformats.org/drawingml/2006/table">
            <a:tbl>
              <a:tblPr>
                <a:tableStyleId>{FABFCF23-3B69-468F-B69F-88F6DE6A72F2}</a:tableStyleId>
              </a:tblPr>
              <a:tblGrid>
                <a:gridCol w="1841094">
                  <a:extLst>
                    <a:ext uri="{9D8B030D-6E8A-4147-A177-3AD203B41FA5}">
                      <a16:colId xmlns:a16="http://schemas.microsoft.com/office/drawing/2014/main" val="2881665367"/>
                    </a:ext>
                  </a:extLst>
                </a:gridCol>
                <a:gridCol w="1250555">
                  <a:extLst>
                    <a:ext uri="{9D8B030D-6E8A-4147-A177-3AD203B41FA5}">
                      <a16:colId xmlns:a16="http://schemas.microsoft.com/office/drawing/2014/main" val="3687498181"/>
                    </a:ext>
                  </a:extLst>
                </a:gridCol>
                <a:gridCol w="1250555">
                  <a:extLst>
                    <a:ext uri="{9D8B030D-6E8A-4147-A177-3AD203B41FA5}">
                      <a16:colId xmlns:a16="http://schemas.microsoft.com/office/drawing/2014/main" val="1036689334"/>
                    </a:ext>
                  </a:extLst>
                </a:gridCol>
                <a:gridCol w="1273713">
                  <a:extLst>
                    <a:ext uri="{9D8B030D-6E8A-4147-A177-3AD203B41FA5}">
                      <a16:colId xmlns:a16="http://schemas.microsoft.com/office/drawing/2014/main" val="4012734589"/>
                    </a:ext>
                  </a:extLst>
                </a:gridCol>
                <a:gridCol w="1273713">
                  <a:extLst>
                    <a:ext uri="{9D8B030D-6E8A-4147-A177-3AD203B41FA5}">
                      <a16:colId xmlns:a16="http://schemas.microsoft.com/office/drawing/2014/main" val="3837203700"/>
                    </a:ext>
                  </a:extLst>
                </a:gridCol>
              </a:tblGrid>
              <a:tr h="584760">
                <a:tc>
                  <a:txBody>
                    <a:bodyPr/>
                    <a:lstStyle/>
                    <a:p>
                      <a:pPr algn="ctr" rtl="0" fontAlgn="ctr"/>
                      <a:r>
                        <a:rPr lang="vi-VN" sz="1800" b="0" dirty="0">
                          <a:effectLst/>
                          <a:latin typeface="+mj-lt"/>
                        </a:rPr>
                        <a:t>Factors</a:t>
                      </a:r>
                    </a:p>
                  </a:txBody>
                  <a:tcPr marL="28575" marR="28575" marT="19050" marB="19050" anchor="ctr">
                    <a:gradFill>
                      <a:gsLst>
                        <a:gs pos="0">
                          <a:srgbClr val="FFFFFF">
                            <a:alpha val="98000"/>
                          </a:srgbClr>
                        </a:gs>
                        <a:gs pos="100000">
                          <a:srgbClr val="FFFFFF">
                            <a:alpha val="75000"/>
                          </a:srgbClr>
                        </a:gs>
                      </a:gsLst>
                      <a:lin ang="10800000" scaled="1"/>
                    </a:gradFill>
                  </a:tcPr>
                </a:tc>
                <a:tc>
                  <a:txBody>
                    <a:bodyPr/>
                    <a:lstStyle/>
                    <a:p>
                      <a:pPr algn="ctr" rtl="0" fontAlgn="ctr"/>
                      <a:r>
                        <a:rPr lang="vi-VN" sz="1800" b="0" dirty="0">
                          <a:effectLst/>
                          <a:latin typeface="+mj-lt"/>
                        </a:rPr>
                        <a:t>2022</a:t>
                      </a:r>
                    </a:p>
                  </a:txBody>
                  <a:tcPr marL="28575" marR="28575" marT="19050" marB="19050" anchor="ctr">
                    <a:gradFill>
                      <a:gsLst>
                        <a:gs pos="0">
                          <a:srgbClr val="FFFFFF">
                            <a:alpha val="98000"/>
                          </a:srgbClr>
                        </a:gs>
                        <a:gs pos="100000">
                          <a:srgbClr val="FFFFFF">
                            <a:alpha val="75000"/>
                          </a:srgbClr>
                        </a:gs>
                      </a:gsLst>
                      <a:lin ang="10800000" scaled="1"/>
                    </a:gradFill>
                  </a:tcPr>
                </a:tc>
                <a:tc>
                  <a:txBody>
                    <a:bodyPr/>
                    <a:lstStyle/>
                    <a:p>
                      <a:pPr algn="ctr" rtl="0" fontAlgn="ctr"/>
                      <a:r>
                        <a:rPr lang="vi-VN" sz="1800" b="0">
                          <a:effectLst/>
                          <a:latin typeface="+mj-lt"/>
                        </a:rPr>
                        <a:t>2023</a:t>
                      </a:r>
                    </a:p>
                  </a:txBody>
                  <a:tcPr marL="28575" marR="28575" marT="19050" marB="19050" anchor="ctr">
                    <a:gradFill>
                      <a:gsLst>
                        <a:gs pos="0">
                          <a:srgbClr val="FFFFFF">
                            <a:alpha val="98000"/>
                          </a:srgbClr>
                        </a:gs>
                        <a:gs pos="100000">
                          <a:srgbClr val="FFFFFF">
                            <a:alpha val="75000"/>
                          </a:srgbClr>
                        </a:gs>
                      </a:gsLst>
                      <a:lin ang="10800000" scaled="1"/>
                    </a:gradFill>
                  </a:tcPr>
                </a:tc>
                <a:tc>
                  <a:txBody>
                    <a:bodyPr/>
                    <a:lstStyle/>
                    <a:p>
                      <a:pPr algn="ctr" rtl="0" fontAlgn="ctr"/>
                      <a:r>
                        <a:rPr lang="vi-VN" sz="1800" b="0" dirty="0">
                          <a:effectLst/>
                          <a:latin typeface="+mj-lt"/>
                        </a:rPr>
                        <a:t>2024</a:t>
                      </a:r>
                    </a:p>
                  </a:txBody>
                  <a:tcPr marL="28575" marR="28575" marT="19050" marB="19050" anchor="ctr">
                    <a:gradFill>
                      <a:gsLst>
                        <a:gs pos="0">
                          <a:srgbClr val="FFFFFF">
                            <a:alpha val="98000"/>
                          </a:srgbClr>
                        </a:gs>
                        <a:gs pos="100000">
                          <a:srgbClr val="FFFFFF">
                            <a:alpha val="75000"/>
                          </a:srgbClr>
                        </a:gs>
                      </a:gsLst>
                      <a:lin ang="10800000" scaled="1"/>
                    </a:gradFill>
                  </a:tcPr>
                </a:tc>
                <a:tc>
                  <a:txBody>
                    <a:bodyPr/>
                    <a:lstStyle/>
                    <a:p>
                      <a:pPr algn="ctr" rtl="0" fontAlgn="ctr"/>
                      <a:r>
                        <a:rPr lang="en-US" sz="1800" b="0" dirty="0">
                          <a:effectLst/>
                          <a:latin typeface="Times New Roman" panose="02020603050405020304" pitchFamily="18" charset="0"/>
                          <a:cs typeface="Times New Roman" panose="02020603050405020304" pitchFamily="18" charset="0"/>
                        </a:rPr>
                        <a:t>2025</a:t>
                      </a:r>
                      <a:endParaRPr lang="vi-VN" sz="1800" b="0" dirty="0">
                        <a:effectLst/>
                        <a:latin typeface="Times New Roman" panose="02020603050405020304" pitchFamily="18" charset="0"/>
                        <a:cs typeface="Times New Roman" panose="02020603050405020304" pitchFamily="18" charset="0"/>
                      </a:endParaRPr>
                    </a:p>
                  </a:txBody>
                  <a:tcPr marL="28575" marR="28575" marT="19050" marB="19050" anchor="ctr">
                    <a:gradFill>
                      <a:gsLst>
                        <a:gs pos="0">
                          <a:srgbClr val="FFFFFF">
                            <a:alpha val="98000"/>
                          </a:srgbClr>
                        </a:gs>
                        <a:gs pos="100000">
                          <a:srgbClr val="FFFFFF">
                            <a:alpha val="75000"/>
                          </a:srgbClr>
                        </a:gs>
                      </a:gsLst>
                      <a:lin ang="10800000" scaled="1"/>
                    </a:gradFill>
                  </a:tcPr>
                </a:tc>
                <a:extLst>
                  <a:ext uri="{0D108BD9-81ED-4DB2-BD59-A6C34878D82A}">
                    <a16:rowId xmlns:a16="http://schemas.microsoft.com/office/drawing/2014/main" val="3121674870"/>
                  </a:ext>
                </a:extLst>
              </a:tr>
              <a:tr h="1068700">
                <a:tc>
                  <a:txBody>
                    <a:bodyPr/>
                    <a:lstStyle/>
                    <a:p>
                      <a:pPr algn="ctr" rtl="0" fontAlgn="ctr"/>
                      <a:r>
                        <a:rPr lang="vi-VN" sz="1800" b="0" dirty="0">
                          <a:effectLst/>
                          <a:latin typeface="+mj-lt"/>
                        </a:rPr>
                        <a:t>Total retail sales</a:t>
                      </a:r>
                    </a:p>
                  </a:txBody>
                  <a:tcPr marL="28575" marR="28575" marT="19050" marB="19050" anchor="ctr">
                    <a:gradFill>
                      <a:gsLst>
                        <a:gs pos="0">
                          <a:srgbClr val="FFFFFF">
                            <a:alpha val="98000"/>
                          </a:srgbClr>
                        </a:gs>
                        <a:gs pos="100000">
                          <a:srgbClr val="FFFFFF">
                            <a:alpha val="75000"/>
                          </a:srgbClr>
                        </a:gs>
                      </a:gsLst>
                      <a:lin ang="10800000" scaled="1"/>
                    </a:gradFill>
                  </a:tcPr>
                </a:tc>
                <a:tc>
                  <a:txBody>
                    <a:bodyPr/>
                    <a:lstStyle/>
                    <a:p>
                      <a:pPr algn="ctr" rtl="0" fontAlgn="ctr"/>
                      <a:r>
                        <a:rPr lang="vi-VN" sz="1800" b="0" dirty="0">
                          <a:effectLst/>
                          <a:latin typeface="+mj-lt"/>
                        </a:rPr>
                        <a:t>5.679,9 thousand billion VND</a:t>
                      </a:r>
                    </a:p>
                  </a:txBody>
                  <a:tcPr marL="28575" marR="28575" marT="19050" marB="19050" anchor="ctr">
                    <a:gradFill>
                      <a:gsLst>
                        <a:gs pos="0">
                          <a:srgbClr val="FFFFFF">
                            <a:alpha val="98000"/>
                          </a:srgbClr>
                        </a:gs>
                        <a:gs pos="100000">
                          <a:srgbClr val="FFFFFF">
                            <a:alpha val="75000"/>
                          </a:srgbClr>
                        </a:gs>
                      </a:gsLst>
                      <a:lin ang="10800000" scaled="1"/>
                    </a:gradFill>
                  </a:tcPr>
                </a:tc>
                <a:tc>
                  <a:txBody>
                    <a:bodyPr/>
                    <a:lstStyle/>
                    <a:p>
                      <a:pPr algn="ctr" rtl="0" fontAlgn="ctr"/>
                      <a:r>
                        <a:rPr lang="vi-VN" sz="1800" b="0" dirty="0">
                          <a:effectLst/>
                          <a:latin typeface="+mj-lt"/>
                        </a:rPr>
                        <a:t>6.231,8 thousand billion VND</a:t>
                      </a:r>
                    </a:p>
                  </a:txBody>
                  <a:tcPr marL="28575" marR="28575" marT="19050" marB="19050" anchor="ctr">
                    <a:gradFill>
                      <a:gsLst>
                        <a:gs pos="0">
                          <a:srgbClr val="FFFFFF">
                            <a:alpha val="98000"/>
                          </a:srgbClr>
                        </a:gs>
                        <a:gs pos="100000">
                          <a:srgbClr val="FFFFFF">
                            <a:alpha val="75000"/>
                          </a:srgbClr>
                        </a:gs>
                      </a:gsLst>
                      <a:lin ang="10800000" scaled="1"/>
                    </a:gra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vi-VN" sz="1800" b="0" dirty="0">
                          <a:effectLst/>
                          <a:latin typeface="+mj-lt"/>
                        </a:rPr>
                        <a:t>6.391,0 thousand billion VND</a:t>
                      </a:r>
                    </a:p>
                  </a:txBody>
                  <a:tcPr marL="28575" marR="28575" marT="19050" marB="19050" anchor="ctr">
                    <a:gradFill>
                      <a:gsLst>
                        <a:gs pos="0">
                          <a:srgbClr val="FFFFFF">
                            <a:alpha val="98000"/>
                          </a:srgbClr>
                        </a:gs>
                        <a:gs pos="100000">
                          <a:srgbClr val="FFFFFF">
                            <a:alpha val="75000"/>
                          </a:srgbClr>
                        </a:gs>
                      </a:gsLst>
                      <a:lin ang="10800000" scaled="1"/>
                    </a:gradFill>
                  </a:tcPr>
                </a:tc>
                <a:tc>
                  <a:txBody>
                    <a:bodyPr/>
                    <a:lstStyle/>
                    <a:p>
                      <a:pPr algn="ctr" rtl="0" fontAlgn="ctr"/>
                      <a:r>
                        <a:rPr lang="en-US" sz="1800" b="0" dirty="0">
                          <a:effectLst/>
                          <a:latin typeface="Times New Roman" panose="02020603050405020304" pitchFamily="18" charset="0"/>
                          <a:cs typeface="Times New Roman" panose="02020603050405020304" pitchFamily="18" charset="0"/>
                        </a:rPr>
                        <a:t>7</a:t>
                      </a:r>
                      <a:r>
                        <a:rPr lang="vi-VN" sz="1800" b="0" dirty="0">
                          <a:effectLst/>
                          <a:latin typeface="Times New Roman" panose="02020603050405020304" pitchFamily="18" charset="0"/>
                          <a:cs typeface="Times New Roman" panose="02020603050405020304" pitchFamily="18" charset="0"/>
                        </a:rPr>
                        <a:t>.</a:t>
                      </a:r>
                      <a:r>
                        <a:rPr lang="en-US" sz="1800" b="0" dirty="0">
                          <a:effectLst/>
                          <a:latin typeface="Times New Roman" panose="02020603050405020304" pitchFamily="18" charset="0"/>
                          <a:cs typeface="Times New Roman" panose="02020603050405020304" pitchFamily="18" charset="0"/>
                        </a:rPr>
                        <a:t>093</a:t>
                      </a:r>
                      <a:r>
                        <a:rPr lang="vi-VN" sz="1800" b="0" dirty="0">
                          <a:effectLst/>
                          <a:latin typeface="Times New Roman" panose="02020603050405020304" pitchFamily="18" charset="0"/>
                          <a:cs typeface="Times New Roman" panose="02020603050405020304" pitchFamily="18" charset="0"/>
                        </a:rPr>
                        <a:t> </a:t>
                      </a:r>
                    </a:p>
                    <a:p>
                      <a:pPr algn="ctr" rtl="0" fontAlgn="ctr"/>
                      <a:r>
                        <a:rPr lang="vi-VN" sz="1800" b="0" dirty="0">
                          <a:effectLst/>
                          <a:latin typeface="Times New Roman" panose="02020603050405020304" pitchFamily="18" charset="0"/>
                          <a:cs typeface="Times New Roman" panose="02020603050405020304" pitchFamily="18" charset="0"/>
                        </a:rPr>
                        <a:t>thousand billion VND</a:t>
                      </a:r>
                    </a:p>
                  </a:txBody>
                  <a:tcPr marL="28575" marR="28575" marT="19050" marB="19050" anchor="ctr">
                    <a:gradFill>
                      <a:gsLst>
                        <a:gs pos="0">
                          <a:srgbClr val="FFFFFF">
                            <a:alpha val="98000"/>
                          </a:srgbClr>
                        </a:gs>
                        <a:gs pos="100000">
                          <a:srgbClr val="FFFFFF">
                            <a:alpha val="75000"/>
                          </a:srgbClr>
                        </a:gs>
                      </a:gsLst>
                      <a:lin ang="10800000" scaled="1"/>
                    </a:gradFill>
                  </a:tcPr>
                </a:tc>
                <a:extLst>
                  <a:ext uri="{0D108BD9-81ED-4DB2-BD59-A6C34878D82A}">
                    <a16:rowId xmlns:a16="http://schemas.microsoft.com/office/drawing/2014/main" val="1706334109"/>
                  </a:ext>
                </a:extLst>
              </a:tr>
              <a:tr h="1068700">
                <a:tc>
                  <a:txBody>
                    <a:bodyPr/>
                    <a:lstStyle/>
                    <a:p>
                      <a:pPr algn="ctr" rtl="0" fontAlgn="ctr"/>
                      <a:r>
                        <a:rPr lang="vi-VN" sz="1800" b="0" dirty="0">
                          <a:effectLst/>
                          <a:latin typeface="+mj-lt"/>
                        </a:rPr>
                        <a:t>Retail e-commerce market size</a:t>
                      </a:r>
                    </a:p>
                  </a:txBody>
                  <a:tcPr marL="28575" marR="28575" marT="19050" marB="19050" anchor="ctr">
                    <a:gradFill>
                      <a:gsLst>
                        <a:gs pos="0">
                          <a:srgbClr val="FFFFFF">
                            <a:alpha val="98000"/>
                          </a:srgbClr>
                        </a:gs>
                        <a:gs pos="100000">
                          <a:srgbClr val="FFFFFF">
                            <a:alpha val="75000"/>
                          </a:srgbClr>
                        </a:gs>
                      </a:gsLst>
                      <a:lin ang="10800000" scaled="1"/>
                    </a:gradFill>
                  </a:tcPr>
                </a:tc>
                <a:tc>
                  <a:txBody>
                    <a:bodyPr/>
                    <a:lstStyle/>
                    <a:p>
                      <a:pPr algn="ctr" rtl="0" fontAlgn="ctr"/>
                      <a:r>
                        <a:rPr lang="vi-VN" sz="1800" b="0" dirty="0">
                          <a:effectLst/>
                          <a:latin typeface="+mj-lt"/>
                        </a:rPr>
                        <a:t>16,4 </a:t>
                      </a:r>
                      <a:r>
                        <a:rPr lang="vi-VN" sz="1800" b="0" dirty="0">
                          <a:effectLst/>
                          <a:latin typeface="Times New Roman" panose="02020603050405020304" pitchFamily="18" charset="0"/>
                          <a:cs typeface="Times New Roman" panose="02020603050405020304" pitchFamily="18" charset="0"/>
                        </a:rPr>
                        <a:t>billion</a:t>
                      </a:r>
                      <a:r>
                        <a:rPr lang="vi-VN" sz="1800" b="0" dirty="0">
                          <a:effectLst/>
                          <a:latin typeface="+mj-lt"/>
                        </a:rPr>
                        <a:t> USD </a:t>
                      </a:r>
                    </a:p>
                  </a:txBody>
                  <a:tcPr marL="28575" marR="28575" marT="19050" marB="19050" anchor="ctr">
                    <a:gradFill>
                      <a:gsLst>
                        <a:gs pos="0">
                          <a:srgbClr val="FFFFFF">
                            <a:alpha val="98000"/>
                          </a:srgbClr>
                        </a:gs>
                        <a:gs pos="100000">
                          <a:srgbClr val="FFFFFF">
                            <a:alpha val="75000"/>
                          </a:srgbClr>
                        </a:gs>
                      </a:gsLst>
                      <a:lin ang="10800000" scaled="1"/>
                    </a:gradFill>
                  </a:tcPr>
                </a:tc>
                <a:tc>
                  <a:txBody>
                    <a:bodyPr/>
                    <a:lstStyle/>
                    <a:p>
                      <a:pPr algn="ctr" rtl="0" fontAlgn="ctr"/>
                      <a:r>
                        <a:rPr lang="vi-VN" sz="1800" b="0" dirty="0">
                          <a:effectLst/>
                          <a:latin typeface="+mj-lt"/>
                        </a:rPr>
                        <a:t>20,5 </a:t>
                      </a:r>
                      <a:r>
                        <a:rPr lang="vi-VN" sz="1800" b="0" dirty="0">
                          <a:effectLst/>
                          <a:latin typeface="Times New Roman" panose="02020603050405020304" pitchFamily="18" charset="0"/>
                          <a:cs typeface="Times New Roman" panose="02020603050405020304" pitchFamily="18" charset="0"/>
                        </a:rPr>
                        <a:t>billion</a:t>
                      </a:r>
                      <a:r>
                        <a:rPr lang="vi-VN" sz="1800" b="0" dirty="0">
                          <a:effectLst/>
                          <a:latin typeface="+mj-lt"/>
                        </a:rPr>
                        <a:t> USD</a:t>
                      </a:r>
                    </a:p>
                  </a:txBody>
                  <a:tcPr marL="28575" marR="28575" marT="19050" marB="19050" anchor="ctr">
                    <a:gradFill>
                      <a:gsLst>
                        <a:gs pos="0">
                          <a:srgbClr val="FFFFFF">
                            <a:alpha val="98000"/>
                          </a:srgbClr>
                        </a:gs>
                        <a:gs pos="100000">
                          <a:srgbClr val="FFFFFF">
                            <a:alpha val="75000"/>
                          </a:srgbClr>
                        </a:gs>
                      </a:gsLst>
                      <a:lin ang="10800000" scaled="1"/>
                    </a:gradFill>
                  </a:tcPr>
                </a:tc>
                <a:tc>
                  <a:txBody>
                    <a:bodyPr/>
                    <a:lstStyle/>
                    <a:p>
                      <a:pPr algn="ctr" rtl="0" fontAlgn="ctr"/>
                      <a:r>
                        <a:rPr lang="vi-VN" sz="1800" b="0" dirty="0">
                          <a:effectLst/>
                          <a:latin typeface="+mj-lt"/>
                        </a:rPr>
                        <a:t>25 </a:t>
                      </a:r>
                      <a:r>
                        <a:rPr lang="vi-VN" sz="1800" b="0" dirty="0">
                          <a:effectLst/>
                          <a:latin typeface="Times New Roman" panose="02020603050405020304" pitchFamily="18" charset="0"/>
                          <a:cs typeface="Times New Roman" panose="02020603050405020304" pitchFamily="18" charset="0"/>
                        </a:rPr>
                        <a:t>billion</a:t>
                      </a:r>
                      <a:r>
                        <a:rPr lang="vi-VN" sz="1800" b="0" dirty="0">
                          <a:effectLst/>
                          <a:latin typeface="+mj-lt"/>
                        </a:rPr>
                        <a:t> USD</a:t>
                      </a:r>
                    </a:p>
                  </a:txBody>
                  <a:tcPr marL="28575" marR="28575" marT="19050" marB="19050" anchor="ctr">
                    <a:gradFill>
                      <a:gsLst>
                        <a:gs pos="0">
                          <a:srgbClr val="FFFFFF">
                            <a:alpha val="98000"/>
                          </a:srgbClr>
                        </a:gs>
                        <a:gs pos="100000">
                          <a:srgbClr val="FFFFFF">
                            <a:alpha val="75000"/>
                          </a:srgbClr>
                        </a:gs>
                      </a:gsLst>
                      <a:lin ang="10800000" scaled="1"/>
                    </a:gradFill>
                  </a:tcPr>
                </a:tc>
                <a:tc>
                  <a:txBody>
                    <a:bodyPr/>
                    <a:lstStyle/>
                    <a:p>
                      <a:pPr algn="ctr" rtl="0" fontAlgn="ctr"/>
                      <a:r>
                        <a:rPr lang="en-US" sz="1800" b="0" dirty="0">
                          <a:effectLst/>
                          <a:latin typeface="Times New Roman" panose="02020603050405020304" pitchFamily="18" charset="0"/>
                          <a:cs typeface="Times New Roman" panose="02020603050405020304" pitchFamily="18" charset="0"/>
                        </a:rPr>
                        <a:t>32</a:t>
                      </a:r>
                      <a:r>
                        <a:rPr lang="vi-VN" sz="1800" b="0" dirty="0">
                          <a:effectLst/>
                          <a:latin typeface="Times New Roman" panose="02020603050405020304" pitchFamily="18" charset="0"/>
                          <a:cs typeface="Times New Roman" panose="02020603050405020304" pitchFamily="18" charset="0"/>
                        </a:rPr>
                        <a:t> billion USD</a:t>
                      </a:r>
                    </a:p>
                  </a:txBody>
                  <a:tcPr marL="28575" marR="28575" marT="19050" marB="19050" anchor="ctr">
                    <a:gradFill>
                      <a:gsLst>
                        <a:gs pos="0">
                          <a:srgbClr val="FFFFFF">
                            <a:alpha val="98000"/>
                          </a:srgbClr>
                        </a:gs>
                        <a:gs pos="100000">
                          <a:srgbClr val="FFFFFF">
                            <a:alpha val="75000"/>
                          </a:srgbClr>
                        </a:gs>
                      </a:gsLst>
                      <a:lin ang="10800000" scaled="1"/>
                    </a:gradFill>
                  </a:tcPr>
                </a:tc>
                <a:extLst>
                  <a:ext uri="{0D108BD9-81ED-4DB2-BD59-A6C34878D82A}">
                    <a16:rowId xmlns:a16="http://schemas.microsoft.com/office/drawing/2014/main" val="3535809951"/>
                  </a:ext>
                </a:extLst>
              </a:tr>
            </a:tbl>
          </a:graphicData>
        </a:graphic>
      </p:graphicFrame>
    </p:spTree>
    <p:extLst>
      <p:ext uri="{BB962C8B-B14F-4D97-AF65-F5344CB8AC3E}">
        <p14:creationId xmlns:p14="http://schemas.microsoft.com/office/powerpoint/2010/main" val="2582803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500;p16">
            <a:extLst>
              <a:ext uri="{FF2B5EF4-FFF2-40B4-BE49-F238E27FC236}">
                <a16:creationId xmlns:a16="http://schemas.microsoft.com/office/drawing/2014/main" id="{D83B19B6-7D1D-B2C9-7CD7-DC2D74516322}"/>
              </a:ext>
            </a:extLst>
          </p:cNvPr>
          <p:cNvSpPr txBox="1"/>
          <p:nvPr/>
        </p:nvSpPr>
        <p:spPr>
          <a:xfrm>
            <a:off x="1223121" y="368767"/>
            <a:ext cx="10347003" cy="1000233"/>
          </a:xfrm>
          <a:prstGeom prst="rect">
            <a:avLst/>
          </a:prstGeom>
          <a:noFill/>
          <a:ln>
            <a:noFill/>
          </a:ln>
        </p:spPr>
        <p:txBody>
          <a:bodyPr spcFirstLastPara="1" wrap="square" lIns="91425" tIns="45700" rIns="91425" bIns="45700" anchor="ctr" anchorCtr="0">
            <a:spAutoFit/>
          </a:bodyPr>
          <a:lstStyle/>
          <a:p>
            <a:pPr algn="ctr"/>
            <a:r>
              <a:rPr lang="vi-VN" sz="3200" b="1" dirty="0">
                <a:solidFill>
                  <a:srgbClr val="000555"/>
                </a:solidFill>
                <a:latin typeface="Times New Roman (Body)"/>
                <a:ea typeface="Cambria" panose="02040503050406030204" pitchFamily="18" charset="0"/>
                <a:cs typeface="Times New Roman" panose="02020603050405020304" pitchFamily="18" charset="0"/>
                <a:sym typeface="Times New Roman"/>
              </a:rPr>
              <a:t>	Proactive global integration</a:t>
            </a:r>
          </a:p>
          <a:p>
            <a:pPr algn="ctr"/>
            <a:r>
              <a:rPr lang="vi-VN" sz="2700" b="1" dirty="0">
                <a:latin typeface="+mj-lt"/>
                <a:ea typeface="Cambria" panose="02040503050406030204" pitchFamily="18" charset="0"/>
                <a:cs typeface="Times New Roman" panose="02020603050405020304" pitchFamily="18" charset="0"/>
                <a:sym typeface="Times New Roman"/>
              </a:rPr>
              <a:t>Free trade agreements that Viet</a:t>
            </a:r>
            <a:r>
              <a:rPr lang="en-US" sz="2700" b="1" dirty="0">
                <a:latin typeface="+mj-lt"/>
                <a:ea typeface="Cambria" panose="02040503050406030204" pitchFamily="18" charset="0"/>
                <a:cs typeface="Times New Roman" panose="02020603050405020304" pitchFamily="18" charset="0"/>
                <a:sym typeface="Times New Roman"/>
              </a:rPr>
              <a:t> </a:t>
            </a:r>
            <a:r>
              <a:rPr lang="en-US" sz="2700" b="1" dirty="0">
                <a:latin typeface="Times New Roman (Headings)"/>
                <a:ea typeface="Cambria" panose="02040503050406030204" pitchFamily="18" charset="0"/>
                <a:cs typeface="Times New Roman" panose="02020603050405020304" pitchFamily="18" charset="0"/>
                <a:sym typeface="Times New Roman"/>
              </a:rPr>
              <a:t>N</a:t>
            </a:r>
            <a:r>
              <a:rPr lang="vi-VN" sz="2700" b="1" dirty="0">
                <a:latin typeface="+mj-lt"/>
                <a:ea typeface="Cambria" panose="02040503050406030204" pitchFamily="18" charset="0"/>
                <a:cs typeface="Times New Roman" panose="02020603050405020304" pitchFamily="18" charset="0"/>
                <a:sym typeface="Times New Roman"/>
              </a:rPr>
              <a:t>am has signed and will participate</a:t>
            </a:r>
          </a:p>
        </p:txBody>
      </p:sp>
      <p:sp>
        <p:nvSpPr>
          <p:cNvPr id="16" name="Freeform 51"/>
          <p:cNvSpPr/>
          <p:nvPr/>
        </p:nvSpPr>
        <p:spPr>
          <a:xfrm>
            <a:off x="10385557" y="5030908"/>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52"/>
          <p:cNvSpPr/>
          <p:nvPr/>
        </p:nvSpPr>
        <p:spPr>
          <a:xfrm flipH="1" flipV="1">
            <a:off x="-2059222" y="-798391"/>
            <a:ext cx="4118443" cy="3654183"/>
          </a:xfrm>
          <a:custGeom>
            <a:avLst/>
            <a:gdLst/>
            <a:ahLst/>
            <a:cxnLst/>
            <a:rect l="l" t="t" r="r" b="b"/>
            <a:pathLst>
              <a:path w="4118443" h="3654183">
                <a:moveTo>
                  <a:pt x="4118444" y="3654182"/>
                </a:moveTo>
                <a:lnTo>
                  <a:pt x="0" y="3654182"/>
                </a:lnTo>
                <a:lnTo>
                  <a:pt x="0" y="0"/>
                </a:lnTo>
                <a:lnTo>
                  <a:pt x="4118444" y="0"/>
                </a:lnTo>
                <a:lnTo>
                  <a:pt x="4118444" y="3654182"/>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dirty="0"/>
          </a:p>
        </p:txBody>
      </p:sp>
      <p:graphicFrame>
        <p:nvGraphicFramePr>
          <p:cNvPr id="2" name="Table 1">
            <a:extLst>
              <a:ext uri="{FF2B5EF4-FFF2-40B4-BE49-F238E27FC236}">
                <a16:creationId xmlns:a16="http://schemas.microsoft.com/office/drawing/2014/main" id="{603E6083-4EB4-7FA0-8C39-35223B5217C4}"/>
              </a:ext>
            </a:extLst>
          </p:cNvPr>
          <p:cNvGraphicFramePr>
            <a:graphicFrameLocks noGrp="1"/>
          </p:cNvGraphicFramePr>
          <p:nvPr>
            <p:extLst>
              <p:ext uri="{D42A27DB-BD31-4B8C-83A1-F6EECF244321}">
                <p14:modId xmlns:p14="http://schemas.microsoft.com/office/powerpoint/2010/main" val="3825651410"/>
              </p:ext>
            </p:extLst>
          </p:nvPr>
        </p:nvGraphicFramePr>
        <p:xfrm>
          <a:off x="949000" y="1433986"/>
          <a:ext cx="10293995" cy="5299087"/>
        </p:xfrm>
        <a:graphic>
          <a:graphicData uri="http://schemas.openxmlformats.org/drawingml/2006/table">
            <a:tbl>
              <a:tblPr firstRow="1" bandRow="1"/>
              <a:tblGrid>
                <a:gridCol w="1256104">
                  <a:extLst>
                    <a:ext uri="{9D8B030D-6E8A-4147-A177-3AD203B41FA5}">
                      <a16:colId xmlns:a16="http://schemas.microsoft.com/office/drawing/2014/main" val="20000"/>
                    </a:ext>
                  </a:extLst>
                </a:gridCol>
                <a:gridCol w="2568017">
                  <a:extLst>
                    <a:ext uri="{9D8B030D-6E8A-4147-A177-3AD203B41FA5}">
                      <a16:colId xmlns:a16="http://schemas.microsoft.com/office/drawing/2014/main" val="20001"/>
                    </a:ext>
                  </a:extLst>
                </a:gridCol>
                <a:gridCol w="6469874">
                  <a:extLst>
                    <a:ext uri="{9D8B030D-6E8A-4147-A177-3AD203B41FA5}">
                      <a16:colId xmlns:a16="http://schemas.microsoft.com/office/drawing/2014/main" val="20002"/>
                    </a:ext>
                  </a:extLst>
                </a:gridCol>
              </a:tblGrid>
              <a:tr h="332529">
                <a:tc>
                  <a:txBody>
                    <a:bodyPr/>
                    <a:lstStyle>
                      <a:lvl1pPr marL="0" algn="l" defTabSz="914400" rtl="0" eaLnBrk="1" latinLnBrk="0" hangingPunct="1">
                        <a:defRPr sz="1800" b="1" kern="1200">
                          <a:solidFill>
                            <a:schemeClr val="lt1"/>
                          </a:solidFill>
                          <a:latin typeface="굴림"/>
                          <a:ea typeface="굴림"/>
                          <a:cs typeface=""/>
                        </a:defRPr>
                      </a:lvl1pPr>
                      <a:lvl2pPr marL="457200" algn="l" defTabSz="914400" rtl="0" eaLnBrk="1" latinLnBrk="0" hangingPunct="1">
                        <a:defRPr sz="1800" b="1" kern="1200">
                          <a:solidFill>
                            <a:schemeClr val="lt1"/>
                          </a:solidFill>
                          <a:latin typeface="굴림"/>
                          <a:ea typeface="굴림"/>
                          <a:cs typeface=""/>
                        </a:defRPr>
                      </a:lvl2pPr>
                      <a:lvl3pPr marL="914400" algn="l" defTabSz="914400" rtl="0" eaLnBrk="1" latinLnBrk="0" hangingPunct="1">
                        <a:defRPr sz="1800" b="1" kern="1200">
                          <a:solidFill>
                            <a:schemeClr val="lt1"/>
                          </a:solidFill>
                          <a:latin typeface="굴림"/>
                          <a:ea typeface="굴림"/>
                          <a:cs typeface=""/>
                        </a:defRPr>
                      </a:lvl3pPr>
                      <a:lvl4pPr marL="1371600" algn="l" defTabSz="914400" rtl="0" eaLnBrk="1" latinLnBrk="0" hangingPunct="1">
                        <a:defRPr sz="1800" b="1" kern="1200">
                          <a:solidFill>
                            <a:schemeClr val="lt1"/>
                          </a:solidFill>
                          <a:latin typeface="굴림"/>
                          <a:ea typeface="굴림"/>
                          <a:cs typeface=""/>
                        </a:defRPr>
                      </a:lvl4pPr>
                      <a:lvl5pPr marL="1828800" algn="l" defTabSz="914400" rtl="0" eaLnBrk="1" latinLnBrk="0" hangingPunct="1">
                        <a:defRPr sz="1800" b="1" kern="1200">
                          <a:solidFill>
                            <a:schemeClr val="lt1"/>
                          </a:solidFill>
                          <a:latin typeface="굴림"/>
                          <a:ea typeface="굴림"/>
                          <a:cs typeface=""/>
                        </a:defRPr>
                      </a:lvl5pPr>
                      <a:lvl6pPr marL="2286000" algn="l" defTabSz="914400" rtl="0" eaLnBrk="1" latinLnBrk="0" hangingPunct="1">
                        <a:defRPr sz="1800" b="1" kern="1200">
                          <a:solidFill>
                            <a:schemeClr val="lt1"/>
                          </a:solidFill>
                          <a:latin typeface="굴림"/>
                          <a:ea typeface="굴림"/>
                          <a:cs typeface=""/>
                        </a:defRPr>
                      </a:lvl6pPr>
                      <a:lvl7pPr marL="2743200" algn="l" defTabSz="914400" rtl="0" eaLnBrk="1" latinLnBrk="0" hangingPunct="1">
                        <a:defRPr sz="1800" b="1" kern="1200">
                          <a:solidFill>
                            <a:schemeClr val="lt1"/>
                          </a:solidFill>
                          <a:latin typeface="굴림"/>
                          <a:ea typeface="굴림"/>
                          <a:cs typeface=""/>
                        </a:defRPr>
                      </a:lvl7pPr>
                      <a:lvl8pPr marL="3200400" algn="l" defTabSz="914400" rtl="0" eaLnBrk="1" latinLnBrk="0" hangingPunct="1">
                        <a:defRPr sz="1800" b="1" kern="1200">
                          <a:solidFill>
                            <a:schemeClr val="lt1"/>
                          </a:solidFill>
                          <a:latin typeface="굴림"/>
                          <a:ea typeface="굴림"/>
                          <a:cs typeface=""/>
                        </a:defRPr>
                      </a:lvl8pPr>
                      <a:lvl9pPr marL="3657600" algn="l" defTabSz="914400" rtl="0" eaLnBrk="1" latinLnBrk="0" hangingPunct="1">
                        <a:defRPr sz="1800" b="1" kern="1200">
                          <a:solidFill>
                            <a:schemeClr val="lt1"/>
                          </a:solidFill>
                          <a:latin typeface="굴림"/>
                          <a:ea typeface="굴림"/>
                          <a:cs typeface=""/>
                        </a:defRPr>
                      </a:lvl9pPr>
                    </a:lstStyle>
                    <a:p>
                      <a:pPr algn="ctr"/>
                      <a:r>
                        <a:rPr lang="en-GB" sz="1600" b="1" i="0" kern="1200" dirty="0">
                          <a:solidFill>
                            <a:srgbClr val="000555"/>
                          </a:solidFill>
                          <a:effectLst/>
                          <a:latin typeface="Times" panose="02020603050405020304" pitchFamily="18" charset="0"/>
                          <a:ea typeface="+mn-ea"/>
                          <a:cs typeface="Times" panose="02020603050405020304" pitchFamily="18" charset="0"/>
                        </a:rPr>
                        <a:t>No.</a:t>
                      </a:r>
                      <a:endParaRPr lang="en-GB" sz="1600" dirty="0">
                        <a:solidFill>
                          <a:srgbClr val="000555"/>
                        </a:solidFill>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b="1" kern="1200">
                          <a:solidFill>
                            <a:schemeClr val="lt1"/>
                          </a:solidFill>
                          <a:latin typeface="굴림"/>
                          <a:ea typeface="굴림"/>
                          <a:cs typeface=""/>
                        </a:defRPr>
                      </a:lvl1pPr>
                      <a:lvl2pPr marL="457200" algn="l" defTabSz="914400" rtl="0" eaLnBrk="1" latinLnBrk="0" hangingPunct="1">
                        <a:defRPr sz="1800" b="1" kern="1200">
                          <a:solidFill>
                            <a:schemeClr val="lt1"/>
                          </a:solidFill>
                          <a:latin typeface="굴림"/>
                          <a:ea typeface="굴림"/>
                          <a:cs typeface=""/>
                        </a:defRPr>
                      </a:lvl2pPr>
                      <a:lvl3pPr marL="914400" algn="l" defTabSz="914400" rtl="0" eaLnBrk="1" latinLnBrk="0" hangingPunct="1">
                        <a:defRPr sz="1800" b="1" kern="1200">
                          <a:solidFill>
                            <a:schemeClr val="lt1"/>
                          </a:solidFill>
                          <a:latin typeface="굴림"/>
                          <a:ea typeface="굴림"/>
                          <a:cs typeface=""/>
                        </a:defRPr>
                      </a:lvl3pPr>
                      <a:lvl4pPr marL="1371600" algn="l" defTabSz="914400" rtl="0" eaLnBrk="1" latinLnBrk="0" hangingPunct="1">
                        <a:defRPr sz="1800" b="1" kern="1200">
                          <a:solidFill>
                            <a:schemeClr val="lt1"/>
                          </a:solidFill>
                          <a:latin typeface="굴림"/>
                          <a:ea typeface="굴림"/>
                          <a:cs typeface=""/>
                        </a:defRPr>
                      </a:lvl4pPr>
                      <a:lvl5pPr marL="1828800" algn="l" defTabSz="914400" rtl="0" eaLnBrk="1" latinLnBrk="0" hangingPunct="1">
                        <a:defRPr sz="1800" b="1" kern="1200">
                          <a:solidFill>
                            <a:schemeClr val="lt1"/>
                          </a:solidFill>
                          <a:latin typeface="굴림"/>
                          <a:ea typeface="굴림"/>
                          <a:cs typeface=""/>
                        </a:defRPr>
                      </a:lvl5pPr>
                      <a:lvl6pPr marL="2286000" algn="l" defTabSz="914400" rtl="0" eaLnBrk="1" latinLnBrk="0" hangingPunct="1">
                        <a:defRPr sz="1800" b="1" kern="1200">
                          <a:solidFill>
                            <a:schemeClr val="lt1"/>
                          </a:solidFill>
                          <a:latin typeface="굴림"/>
                          <a:ea typeface="굴림"/>
                          <a:cs typeface=""/>
                        </a:defRPr>
                      </a:lvl6pPr>
                      <a:lvl7pPr marL="2743200" algn="l" defTabSz="914400" rtl="0" eaLnBrk="1" latinLnBrk="0" hangingPunct="1">
                        <a:defRPr sz="1800" b="1" kern="1200">
                          <a:solidFill>
                            <a:schemeClr val="lt1"/>
                          </a:solidFill>
                          <a:latin typeface="굴림"/>
                          <a:ea typeface="굴림"/>
                          <a:cs typeface=""/>
                        </a:defRPr>
                      </a:lvl7pPr>
                      <a:lvl8pPr marL="3200400" algn="l" defTabSz="914400" rtl="0" eaLnBrk="1" latinLnBrk="0" hangingPunct="1">
                        <a:defRPr sz="1800" b="1" kern="1200">
                          <a:solidFill>
                            <a:schemeClr val="lt1"/>
                          </a:solidFill>
                          <a:latin typeface="굴림"/>
                          <a:ea typeface="굴림"/>
                          <a:cs typeface=""/>
                        </a:defRPr>
                      </a:lvl8pPr>
                      <a:lvl9pPr marL="3657600" algn="l" defTabSz="914400" rtl="0" eaLnBrk="1" latinLnBrk="0" hangingPunct="1">
                        <a:defRPr sz="1800" b="1" kern="1200">
                          <a:solidFill>
                            <a:schemeClr val="lt1"/>
                          </a:solidFill>
                          <a:latin typeface="굴림"/>
                          <a:ea typeface="굴림"/>
                          <a:cs typeface=""/>
                        </a:defRPr>
                      </a:lvl9pPr>
                    </a:lstStyle>
                    <a:p>
                      <a:pPr algn="ctr"/>
                      <a:r>
                        <a:rPr lang="en-GB" sz="1600" b="1" i="0" kern="1200" dirty="0">
                          <a:solidFill>
                            <a:srgbClr val="000555"/>
                          </a:solidFill>
                          <a:effectLst/>
                          <a:latin typeface="Times" panose="02020603050405020304" pitchFamily="18" charset="0"/>
                          <a:ea typeface="+mn-ea"/>
                          <a:cs typeface="Times" panose="02020603050405020304" pitchFamily="18" charset="0"/>
                        </a:rPr>
                        <a:t>FTA</a:t>
                      </a:r>
                      <a:endParaRPr lang="en-GB" sz="1600" dirty="0">
                        <a:solidFill>
                          <a:srgbClr val="000555"/>
                        </a:solidFill>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b="1" kern="1200">
                          <a:solidFill>
                            <a:schemeClr val="lt1"/>
                          </a:solidFill>
                          <a:latin typeface="굴림"/>
                          <a:ea typeface="굴림"/>
                          <a:cs typeface=""/>
                        </a:defRPr>
                      </a:lvl1pPr>
                      <a:lvl2pPr marL="457200" algn="l" defTabSz="914400" rtl="0" eaLnBrk="1" latinLnBrk="0" hangingPunct="1">
                        <a:defRPr sz="1800" b="1" kern="1200">
                          <a:solidFill>
                            <a:schemeClr val="lt1"/>
                          </a:solidFill>
                          <a:latin typeface="굴림"/>
                          <a:ea typeface="굴림"/>
                          <a:cs typeface=""/>
                        </a:defRPr>
                      </a:lvl2pPr>
                      <a:lvl3pPr marL="914400" algn="l" defTabSz="914400" rtl="0" eaLnBrk="1" latinLnBrk="0" hangingPunct="1">
                        <a:defRPr sz="1800" b="1" kern="1200">
                          <a:solidFill>
                            <a:schemeClr val="lt1"/>
                          </a:solidFill>
                          <a:latin typeface="굴림"/>
                          <a:ea typeface="굴림"/>
                          <a:cs typeface=""/>
                        </a:defRPr>
                      </a:lvl3pPr>
                      <a:lvl4pPr marL="1371600" algn="l" defTabSz="914400" rtl="0" eaLnBrk="1" latinLnBrk="0" hangingPunct="1">
                        <a:defRPr sz="1800" b="1" kern="1200">
                          <a:solidFill>
                            <a:schemeClr val="lt1"/>
                          </a:solidFill>
                          <a:latin typeface="굴림"/>
                          <a:ea typeface="굴림"/>
                          <a:cs typeface=""/>
                        </a:defRPr>
                      </a:lvl4pPr>
                      <a:lvl5pPr marL="1828800" algn="l" defTabSz="914400" rtl="0" eaLnBrk="1" latinLnBrk="0" hangingPunct="1">
                        <a:defRPr sz="1800" b="1" kern="1200">
                          <a:solidFill>
                            <a:schemeClr val="lt1"/>
                          </a:solidFill>
                          <a:latin typeface="굴림"/>
                          <a:ea typeface="굴림"/>
                          <a:cs typeface=""/>
                        </a:defRPr>
                      </a:lvl5pPr>
                      <a:lvl6pPr marL="2286000" algn="l" defTabSz="914400" rtl="0" eaLnBrk="1" latinLnBrk="0" hangingPunct="1">
                        <a:defRPr sz="1800" b="1" kern="1200">
                          <a:solidFill>
                            <a:schemeClr val="lt1"/>
                          </a:solidFill>
                          <a:latin typeface="굴림"/>
                          <a:ea typeface="굴림"/>
                          <a:cs typeface=""/>
                        </a:defRPr>
                      </a:lvl6pPr>
                      <a:lvl7pPr marL="2743200" algn="l" defTabSz="914400" rtl="0" eaLnBrk="1" latinLnBrk="0" hangingPunct="1">
                        <a:defRPr sz="1800" b="1" kern="1200">
                          <a:solidFill>
                            <a:schemeClr val="lt1"/>
                          </a:solidFill>
                          <a:latin typeface="굴림"/>
                          <a:ea typeface="굴림"/>
                          <a:cs typeface=""/>
                        </a:defRPr>
                      </a:lvl7pPr>
                      <a:lvl8pPr marL="3200400" algn="l" defTabSz="914400" rtl="0" eaLnBrk="1" latinLnBrk="0" hangingPunct="1">
                        <a:defRPr sz="1800" b="1" kern="1200">
                          <a:solidFill>
                            <a:schemeClr val="lt1"/>
                          </a:solidFill>
                          <a:latin typeface="굴림"/>
                          <a:ea typeface="굴림"/>
                          <a:cs typeface=""/>
                        </a:defRPr>
                      </a:lvl8pPr>
                      <a:lvl9pPr marL="3657600" algn="l" defTabSz="914400" rtl="0" eaLnBrk="1" latinLnBrk="0" hangingPunct="1">
                        <a:defRPr sz="1800" b="1" kern="1200">
                          <a:solidFill>
                            <a:schemeClr val="lt1"/>
                          </a:solidFill>
                          <a:latin typeface="굴림"/>
                          <a:ea typeface="굴림"/>
                          <a:cs typeface=""/>
                        </a:defRPr>
                      </a:lvl9pPr>
                    </a:lstStyle>
                    <a:p>
                      <a:pPr algn="ctr"/>
                      <a:r>
                        <a:rPr lang="en-GB" sz="1600" b="1" i="0" kern="1200" dirty="0">
                          <a:solidFill>
                            <a:srgbClr val="000555"/>
                          </a:solidFill>
                          <a:effectLst/>
                          <a:latin typeface="Times" panose="02020603050405020304" pitchFamily="18" charset="0"/>
                          <a:ea typeface="+mn-ea"/>
                          <a:cs typeface="Times" panose="02020603050405020304" pitchFamily="18" charset="0"/>
                        </a:rPr>
                        <a:t>Partners</a:t>
                      </a:r>
                      <a:endParaRPr lang="en-GB" sz="1600" dirty="0">
                        <a:solidFill>
                          <a:srgbClr val="000555"/>
                        </a:solidFill>
                        <a:latin typeface="Times" panose="02020603050405020304" pitchFamily="18" charset="0"/>
                        <a:cs typeface="Times" panose="02020603050405020304" pitchFamily="18"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0"/>
                  </a:ext>
                </a:extLst>
              </a:tr>
              <a:tr h="361503">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ctr"/>
                      <a:r>
                        <a:rPr lang="en-US" sz="1600" dirty="0">
                          <a:latin typeface="Times" panose="02020603050405020304" pitchFamily="18" charset="0"/>
                          <a:cs typeface="Times" panose="02020603050405020304" pitchFamily="18" charset="0"/>
                        </a:rPr>
                        <a:t>1</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797B7E">
                        <a:tint val="2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r>
                        <a:rPr lang="en-GB" sz="1600" b="1" i="0" dirty="0">
                          <a:solidFill>
                            <a:srgbClr val="000000"/>
                          </a:solidFill>
                          <a:effectLst/>
                          <a:latin typeface="Times New Roman" panose="02020603050405020304" pitchFamily="18" charset="0"/>
                        </a:rPr>
                        <a:t>AFTA</a:t>
                      </a:r>
                      <a:endParaRPr lang="en-GB" sz="1600" dirty="0"/>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797B7E">
                        <a:tint val="2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r>
                        <a:rPr lang="en-GB" sz="1600" b="0" i="0" dirty="0">
                          <a:solidFill>
                            <a:srgbClr val="000000"/>
                          </a:solidFill>
                          <a:effectLst/>
                          <a:latin typeface="Times New Roman" panose="02020603050405020304" pitchFamily="18" charset="0"/>
                        </a:rPr>
                        <a:t>ASEAN</a:t>
                      </a:r>
                      <a:endParaRPr lang="en-GB" sz="1600" dirty="0"/>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20000"/>
                      </a:srgbClr>
                    </a:solidFill>
                  </a:tcPr>
                </a:tc>
                <a:extLst>
                  <a:ext uri="{0D108BD9-81ED-4DB2-BD59-A6C34878D82A}">
                    <a16:rowId xmlns:a16="http://schemas.microsoft.com/office/drawing/2014/main" val="10001"/>
                  </a:ext>
                </a:extLst>
              </a:tr>
              <a:tr h="405223">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ctr"/>
                      <a:r>
                        <a:rPr lang="en-US" sz="1600" dirty="0">
                          <a:latin typeface="Times" panose="02020603050405020304" pitchFamily="18" charset="0"/>
                          <a:cs typeface="Times" panose="02020603050405020304" pitchFamily="18" charset="0"/>
                        </a:rPr>
                        <a:t>2</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just"/>
                      <a:r>
                        <a:rPr lang="en-GB" sz="1600" b="1" dirty="0">
                          <a:solidFill>
                            <a:srgbClr val="000000"/>
                          </a:solidFill>
                          <a:effectLst/>
                          <a:latin typeface="Times New Roman" panose="02020603050405020304" pitchFamily="18" charset="0"/>
                        </a:rPr>
                        <a:t>ACFTA</a:t>
                      </a:r>
                      <a:endParaRPr lang="en-GB" sz="1600" dirty="0">
                        <a:effectLst/>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r>
                        <a:rPr lang="en-GB" sz="1600" b="0" i="0" dirty="0">
                          <a:solidFill>
                            <a:srgbClr val="000000"/>
                          </a:solidFill>
                          <a:effectLst/>
                          <a:latin typeface="Times New Roman" panose="02020603050405020304" pitchFamily="18" charset="0"/>
                        </a:rPr>
                        <a:t>ASEAN, China</a:t>
                      </a:r>
                      <a:endParaRPr lang="en-GB" sz="1600" dirty="0"/>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extLst>
                  <a:ext uri="{0D108BD9-81ED-4DB2-BD59-A6C34878D82A}">
                    <a16:rowId xmlns:a16="http://schemas.microsoft.com/office/drawing/2014/main" val="10002"/>
                  </a:ext>
                </a:extLst>
              </a:tr>
              <a:tr h="377980">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ctr"/>
                      <a:r>
                        <a:rPr lang="en-US" sz="1600" dirty="0">
                          <a:latin typeface="Times" panose="02020603050405020304" pitchFamily="18" charset="0"/>
                          <a:cs typeface="Times" panose="02020603050405020304" pitchFamily="18" charset="0"/>
                        </a:rPr>
                        <a:t>3</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2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r>
                        <a:rPr lang="en-GB" sz="1600" b="1" i="0" dirty="0">
                          <a:solidFill>
                            <a:srgbClr val="000000"/>
                          </a:solidFill>
                          <a:effectLst/>
                          <a:latin typeface="Times New Roman" panose="02020603050405020304" pitchFamily="18" charset="0"/>
                        </a:rPr>
                        <a:t>AKFTA</a:t>
                      </a:r>
                      <a:endParaRPr lang="en-GB" sz="16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2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just"/>
                      <a:r>
                        <a:rPr lang="en-GB" sz="1600" dirty="0">
                          <a:solidFill>
                            <a:srgbClr val="000000"/>
                          </a:solidFill>
                          <a:effectLst/>
                          <a:latin typeface="Times New Roman" panose="02020603050405020304" pitchFamily="18" charset="0"/>
                        </a:rPr>
                        <a:t>ASEAN, Korea</a:t>
                      </a:r>
                      <a:endParaRPr lang="en-GB" sz="1600" dirty="0">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20000"/>
                      </a:srgbClr>
                    </a:solidFill>
                  </a:tcPr>
                </a:tc>
                <a:extLst>
                  <a:ext uri="{0D108BD9-81ED-4DB2-BD59-A6C34878D82A}">
                    <a16:rowId xmlns:a16="http://schemas.microsoft.com/office/drawing/2014/main" val="10003"/>
                  </a:ext>
                </a:extLst>
              </a:tr>
              <a:tr h="361503">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ctr"/>
                      <a:r>
                        <a:rPr lang="en-US" sz="1600" dirty="0">
                          <a:latin typeface="Times" panose="02020603050405020304" pitchFamily="18" charset="0"/>
                          <a:cs typeface="Times" panose="02020603050405020304" pitchFamily="18" charset="0"/>
                        </a:rPr>
                        <a:t>4</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just"/>
                      <a:r>
                        <a:rPr lang="en-GB" sz="1600" b="1" dirty="0">
                          <a:solidFill>
                            <a:srgbClr val="000000"/>
                          </a:solidFill>
                          <a:effectLst/>
                          <a:latin typeface="Times New Roman" panose="02020603050405020304" pitchFamily="18" charset="0"/>
                        </a:rPr>
                        <a:t>AJCEP</a:t>
                      </a:r>
                      <a:endParaRPr lang="en-GB" sz="1600" dirty="0">
                        <a:effectLst/>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just"/>
                      <a:r>
                        <a:rPr lang="en-GB" sz="1600" dirty="0">
                          <a:solidFill>
                            <a:srgbClr val="000000"/>
                          </a:solidFill>
                          <a:effectLst/>
                          <a:latin typeface="Times New Roman" panose="02020603050405020304" pitchFamily="18" charset="0"/>
                        </a:rPr>
                        <a:t>ASEAN, Japan</a:t>
                      </a:r>
                      <a:endParaRPr lang="en-GB" sz="1600" dirty="0">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extLst>
                  <a:ext uri="{0D108BD9-81ED-4DB2-BD59-A6C34878D82A}">
                    <a16:rowId xmlns:a16="http://schemas.microsoft.com/office/drawing/2014/main" val="10004"/>
                  </a:ext>
                </a:extLst>
              </a:tr>
              <a:tr h="361503">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ctr"/>
                      <a:r>
                        <a:rPr lang="en-US" sz="1600" dirty="0">
                          <a:latin typeface="Times" panose="02020603050405020304" pitchFamily="18" charset="0"/>
                          <a:cs typeface="Times" panose="02020603050405020304" pitchFamily="18" charset="0"/>
                        </a:rPr>
                        <a:t>5</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2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marL="0" algn="just" defTabSz="685800" rtl="0" eaLnBrk="1" latinLnBrk="0" hangingPunct="1"/>
                      <a:r>
                        <a:rPr lang="en-GB" sz="1600" b="1" kern="1200" dirty="0">
                          <a:solidFill>
                            <a:srgbClr val="000000"/>
                          </a:solidFill>
                          <a:effectLst/>
                          <a:latin typeface="Times New Roman" panose="02020603050405020304" pitchFamily="18" charset="0"/>
                          <a:ea typeface="+mn-ea"/>
                          <a:cs typeface="+mn-cs"/>
                        </a:rPr>
                        <a:t>VJEPA</a:t>
                      </a: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2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just"/>
                      <a:r>
                        <a:rPr lang="en-GB" sz="1600" b="0" i="0" dirty="0">
                          <a:solidFill>
                            <a:srgbClr val="000000"/>
                          </a:solidFill>
                          <a:effectLst/>
                          <a:latin typeface="Times New Roman" panose="02020603050405020304" pitchFamily="18" charset="0"/>
                        </a:rPr>
                        <a:t>Viet</a:t>
                      </a:r>
                      <a:r>
                        <a:rPr lang="en-GB" sz="1600" dirty="0">
                          <a:solidFill>
                            <a:srgbClr val="000000"/>
                          </a:solidFill>
                          <a:effectLst/>
                          <a:latin typeface="Times New Roman" panose="02020603050405020304" pitchFamily="18" charset="0"/>
                        </a:rPr>
                        <a:t> Nam, Japan</a:t>
                      </a:r>
                      <a:endParaRPr lang="en-GB" sz="1600" dirty="0">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20000"/>
                      </a:srgbClr>
                    </a:solidFill>
                  </a:tcPr>
                </a:tc>
                <a:extLst>
                  <a:ext uri="{0D108BD9-81ED-4DB2-BD59-A6C34878D82A}">
                    <a16:rowId xmlns:a16="http://schemas.microsoft.com/office/drawing/2014/main" val="10005"/>
                  </a:ext>
                </a:extLst>
              </a:tr>
              <a:tr h="406832">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ctr"/>
                      <a:r>
                        <a:rPr lang="en-US" sz="1600" dirty="0">
                          <a:latin typeface="Times" panose="02020603050405020304" pitchFamily="18" charset="0"/>
                          <a:cs typeface="Times" panose="02020603050405020304" pitchFamily="18" charset="0"/>
                        </a:rPr>
                        <a:t>6</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just"/>
                      <a:r>
                        <a:rPr lang="en-GB" sz="1600" b="1" dirty="0">
                          <a:solidFill>
                            <a:srgbClr val="000000"/>
                          </a:solidFill>
                          <a:effectLst/>
                          <a:latin typeface="Times New Roman" panose="02020603050405020304" pitchFamily="18" charset="0"/>
                        </a:rPr>
                        <a:t>AIFTA</a:t>
                      </a:r>
                      <a:endParaRPr lang="en-GB" sz="1600" dirty="0">
                        <a:effectLst/>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just"/>
                      <a:r>
                        <a:rPr lang="en-GB" sz="1600" dirty="0">
                          <a:solidFill>
                            <a:srgbClr val="000000"/>
                          </a:solidFill>
                          <a:effectLst/>
                          <a:latin typeface="Times New Roman" panose="02020603050405020304" pitchFamily="18" charset="0"/>
                        </a:rPr>
                        <a:t>ASEAN, India</a:t>
                      </a:r>
                      <a:endParaRPr lang="en-GB" sz="1600" dirty="0">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extLst>
                  <a:ext uri="{0D108BD9-81ED-4DB2-BD59-A6C34878D82A}">
                    <a16:rowId xmlns:a16="http://schemas.microsoft.com/office/drawing/2014/main" val="10006"/>
                  </a:ext>
                </a:extLst>
              </a:tr>
              <a:tr h="417120">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ctr"/>
                      <a:r>
                        <a:rPr lang="en-US" sz="1600" dirty="0">
                          <a:latin typeface="Times" panose="02020603050405020304" pitchFamily="18" charset="0"/>
                          <a:cs typeface="Times" panose="02020603050405020304" pitchFamily="18" charset="0"/>
                        </a:rPr>
                        <a:t>7</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2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just"/>
                      <a:r>
                        <a:rPr lang="en-GB" sz="1600" b="1" dirty="0">
                          <a:solidFill>
                            <a:srgbClr val="000000"/>
                          </a:solidFill>
                          <a:effectLst/>
                          <a:latin typeface="Times New Roman" panose="02020603050405020304" pitchFamily="18" charset="0"/>
                        </a:rPr>
                        <a:t>AANZFTA</a:t>
                      </a:r>
                      <a:endParaRPr lang="en-GB" sz="1600" dirty="0">
                        <a:effectLst/>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2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r>
                        <a:rPr lang="en-GB" sz="1600" b="0" i="0" dirty="0">
                          <a:solidFill>
                            <a:srgbClr val="000000"/>
                          </a:solidFill>
                          <a:effectLst/>
                          <a:latin typeface="Times New Roman" panose="02020603050405020304" pitchFamily="18" charset="0"/>
                        </a:rPr>
                        <a:t>ASEAN, Australia, New Zealand</a:t>
                      </a:r>
                      <a:endParaRPr lang="en-GB" sz="1600" dirty="0"/>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20000"/>
                      </a:srgbClr>
                    </a:solidFill>
                  </a:tcPr>
                </a:tc>
                <a:extLst>
                  <a:ext uri="{0D108BD9-81ED-4DB2-BD59-A6C34878D82A}">
                    <a16:rowId xmlns:a16="http://schemas.microsoft.com/office/drawing/2014/main" val="10007"/>
                  </a:ext>
                </a:extLst>
              </a:tr>
              <a:tr h="417120">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ctr"/>
                      <a:r>
                        <a:rPr lang="en-US" sz="1600" dirty="0">
                          <a:latin typeface="Times" panose="02020603050405020304" pitchFamily="18" charset="0"/>
                          <a:cs typeface="Times" panose="02020603050405020304" pitchFamily="18" charset="0"/>
                        </a:rPr>
                        <a:t>8</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marL="0" algn="just" defTabSz="685800" rtl="0" eaLnBrk="1" latinLnBrk="0" hangingPunct="1"/>
                      <a:r>
                        <a:rPr lang="en-GB" sz="1600" b="1" kern="1200" dirty="0">
                          <a:solidFill>
                            <a:srgbClr val="000000"/>
                          </a:solidFill>
                          <a:effectLst/>
                          <a:latin typeface="Times New Roman" panose="02020603050405020304" pitchFamily="18" charset="0"/>
                          <a:ea typeface="+mn-ea"/>
                          <a:cs typeface="+mn-cs"/>
                        </a:rPr>
                        <a:t>VCFTA</a:t>
                      </a: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r>
                        <a:rPr lang="en-GB" sz="1600" b="0" i="0" dirty="0">
                          <a:solidFill>
                            <a:srgbClr val="000000"/>
                          </a:solidFill>
                          <a:effectLst/>
                          <a:latin typeface="Times New Roman" panose="02020603050405020304" pitchFamily="18" charset="0"/>
                        </a:rPr>
                        <a:t>Viet Nam, Chile</a:t>
                      </a:r>
                      <a:endParaRPr lang="en-GB" sz="1600" dirty="0"/>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extLst>
                  <a:ext uri="{0D108BD9-81ED-4DB2-BD59-A6C34878D82A}">
                    <a16:rowId xmlns:a16="http://schemas.microsoft.com/office/drawing/2014/main" val="10008"/>
                  </a:ext>
                </a:extLst>
              </a:tr>
              <a:tr h="361503">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ctr"/>
                      <a:r>
                        <a:rPr lang="en-US" sz="1600" dirty="0">
                          <a:latin typeface="Times" panose="02020603050405020304" pitchFamily="18" charset="0"/>
                          <a:cs typeface="Times" panose="02020603050405020304" pitchFamily="18" charset="0"/>
                        </a:rPr>
                        <a:t>9</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2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marL="0" algn="just" defTabSz="685800" rtl="0" eaLnBrk="1" latinLnBrk="0" hangingPunct="1"/>
                      <a:r>
                        <a:rPr lang="en-GB" sz="1600" b="1" kern="1200" dirty="0">
                          <a:solidFill>
                            <a:srgbClr val="000000"/>
                          </a:solidFill>
                          <a:effectLst/>
                          <a:latin typeface="Times New Roman" panose="02020603050405020304" pitchFamily="18" charset="0"/>
                          <a:ea typeface="+mn-ea"/>
                          <a:cs typeface="+mn-cs"/>
                        </a:rPr>
                        <a:t>VKFTA</a:t>
                      </a: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2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just"/>
                      <a:r>
                        <a:rPr lang="en-GB" sz="1600" b="0" i="0" dirty="0">
                          <a:solidFill>
                            <a:srgbClr val="000000"/>
                          </a:solidFill>
                          <a:effectLst/>
                          <a:latin typeface="Times New Roman" panose="02020603050405020304" pitchFamily="18" charset="0"/>
                        </a:rPr>
                        <a:t>Viet Nam</a:t>
                      </a:r>
                      <a:r>
                        <a:rPr lang="en-GB" sz="1600" dirty="0">
                          <a:solidFill>
                            <a:srgbClr val="000000"/>
                          </a:solidFill>
                          <a:effectLst/>
                          <a:latin typeface="Times New Roman" panose="02020603050405020304" pitchFamily="18" charset="0"/>
                        </a:rPr>
                        <a:t>, Korea</a:t>
                      </a:r>
                      <a:endParaRPr lang="en-GB" sz="1600" dirty="0">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20000"/>
                      </a:srgbClr>
                    </a:solidFill>
                  </a:tcPr>
                </a:tc>
                <a:extLst>
                  <a:ext uri="{0D108BD9-81ED-4DB2-BD59-A6C34878D82A}">
                    <a16:rowId xmlns:a16="http://schemas.microsoft.com/office/drawing/2014/main" val="10009"/>
                  </a:ext>
                </a:extLst>
              </a:tr>
              <a:tr h="332529">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ctr"/>
                      <a:r>
                        <a:rPr lang="en-US" sz="1600" dirty="0">
                          <a:latin typeface="Times" panose="02020603050405020304" pitchFamily="18" charset="0"/>
                          <a:cs typeface="Times" panose="02020603050405020304" pitchFamily="18" charset="0"/>
                        </a:rPr>
                        <a:t>10</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marL="0" algn="just" defTabSz="685800" rtl="0" eaLnBrk="1" latinLnBrk="0" hangingPunct="1"/>
                      <a:r>
                        <a:rPr lang="en-GB" sz="1600" b="1" kern="1200" dirty="0">
                          <a:solidFill>
                            <a:srgbClr val="000000"/>
                          </a:solidFill>
                          <a:effectLst/>
                          <a:latin typeface="Times New Roman" panose="02020603050405020304" pitchFamily="18" charset="0"/>
                          <a:ea typeface="+mn-ea"/>
                          <a:cs typeface="+mn-cs"/>
                        </a:rPr>
                        <a:t>VN – EAEU FTA</a:t>
                      </a:r>
                    </a:p>
                  </a:txBody>
                  <a:tcPr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just"/>
                      <a:r>
                        <a:rPr lang="en-GB" sz="1600" b="0" i="0" dirty="0">
                          <a:solidFill>
                            <a:srgbClr val="000000"/>
                          </a:solidFill>
                          <a:effectLst/>
                          <a:latin typeface="Times New Roman" panose="02020603050405020304" pitchFamily="18" charset="0"/>
                        </a:rPr>
                        <a:t>Viet Nam, Russia, Belarus, Amenia, Kazakhstan, Kyrgyzstan</a:t>
                      </a:r>
                      <a:endParaRPr lang="en-GB" sz="1600" dirty="0">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extLst>
                  <a:ext uri="{0D108BD9-81ED-4DB2-BD59-A6C34878D82A}">
                    <a16:rowId xmlns:a16="http://schemas.microsoft.com/office/drawing/2014/main" val="10010"/>
                  </a:ext>
                </a:extLst>
              </a:tr>
              <a:tr h="332529">
                <a:tc>
                  <a:txBody>
                    <a:bodyPr/>
                    <a:lstStyle/>
                    <a:p>
                      <a:pPr algn="ctr"/>
                      <a:r>
                        <a:rPr lang="vi-VN" sz="1600" dirty="0">
                          <a:latin typeface="Times" panose="02020603050405020304" pitchFamily="18" charset="0"/>
                          <a:cs typeface="Times" panose="02020603050405020304" pitchFamily="18" charset="0"/>
                        </a:rPr>
                        <a:t>11</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p>
                      <a:pPr algn="just"/>
                      <a:r>
                        <a:rPr lang="en-GB" sz="1600" b="1" dirty="0">
                          <a:solidFill>
                            <a:srgbClr val="000000"/>
                          </a:solidFill>
                          <a:effectLst/>
                          <a:latin typeface="Times" panose="02020603050405020304" pitchFamily="18" charset="0"/>
                          <a:cs typeface="Times" panose="02020603050405020304" pitchFamily="18" charset="0"/>
                        </a:rPr>
                        <a:t>CPTPP</a:t>
                      </a:r>
                      <a:endParaRPr lang="en-GB" sz="1600" dirty="0">
                        <a:effectLst/>
                        <a:latin typeface="Times" panose="02020603050405020304" pitchFamily="18" charset="0"/>
                        <a:cs typeface="Times" panose="02020603050405020304" pitchFamily="18" charset="0"/>
                      </a:endParaRPr>
                    </a:p>
                    <a:p>
                      <a:pPr algn="just"/>
                      <a:r>
                        <a:rPr lang="en-GB" sz="1600" dirty="0">
                          <a:solidFill>
                            <a:srgbClr val="000000"/>
                          </a:solidFill>
                          <a:effectLst/>
                          <a:latin typeface="Times" panose="02020603050405020304" pitchFamily="18" charset="0"/>
                          <a:cs typeface="Times" panose="02020603050405020304" pitchFamily="18" charset="0"/>
                        </a:rPr>
                        <a:t>Predecessor: the Trans-Pacific Partnership (TPP)</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600" b="0" i="0" dirty="0">
                          <a:solidFill>
                            <a:srgbClr val="000000"/>
                          </a:solidFill>
                          <a:effectLst/>
                          <a:latin typeface="Times New Roman" panose="02020603050405020304" pitchFamily="18" charset="0"/>
                        </a:rPr>
                        <a:t>Viet</a:t>
                      </a:r>
                      <a:r>
                        <a:rPr lang="en-GB" sz="1600" b="0" i="0" dirty="0">
                          <a:solidFill>
                            <a:srgbClr val="000000"/>
                          </a:solidFill>
                          <a:effectLst/>
                          <a:latin typeface="Times" panose="02020603050405020304" pitchFamily="18" charset="0"/>
                          <a:cs typeface="Times" panose="02020603050405020304" pitchFamily="18" charset="0"/>
                        </a:rPr>
                        <a:t> Nam, Canada, Mexico, Peru, Chi</a:t>
                      </a:r>
                      <a:r>
                        <a:rPr lang="vi-VN" sz="1600" b="0" i="0" dirty="0">
                          <a:solidFill>
                            <a:srgbClr val="000000"/>
                          </a:solidFill>
                          <a:effectLst/>
                          <a:latin typeface="Times" panose="02020603050405020304" pitchFamily="18" charset="0"/>
                          <a:cs typeface="Times" panose="02020603050405020304" pitchFamily="18" charset="0"/>
                        </a:rPr>
                        <a:t>le</a:t>
                      </a:r>
                      <a:r>
                        <a:rPr lang="en-GB" sz="1600" b="0" i="0" dirty="0">
                          <a:solidFill>
                            <a:srgbClr val="000000"/>
                          </a:solidFill>
                          <a:effectLst/>
                          <a:latin typeface="Times" panose="02020603050405020304" pitchFamily="18" charset="0"/>
                          <a:cs typeface="Times" panose="02020603050405020304" pitchFamily="18" charset="0"/>
                        </a:rPr>
                        <a:t>, New Zealand, </a:t>
                      </a:r>
                      <a:r>
                        <a:rPr lang="en-GB" sz="1600" b="0" i="0" dirty="0">
                          <a:solidFill>
                            <a:srgbClr val="000000"/>
                          </a:solidFill>
                          <a:effectLst/>
                          <a:latin typeface="Times New Roman" panose="02020603050405020304" pitchFamily="18" charset="0"/>
                        </a:rPr>
                        <a:t>Australia</a:t>
                      </a:r>
                      <a:r>
                        <a:rPr lang="en-GB" sz="1600" b="0" i="0" dirty="0">
                          <a:solidFill>
                            <a:srgbClr val="000000"/>
                          </a:solidFill>
                          <a:effectLst/>
                          <a:latin typeface="Times" panose="02020603050405020304" pitchFamily="18" charset="0"/>
                          <a:cs typeface="Times" panose="02020603050405020304" pitchFamily="18" charset="0"/>
                        </a:rPr>
                        <a:t>, </a:t>
                      </a:r>
                      <a:r>
                        <a:rPr lang="en-GB" sz="1600" dirty="0">
                          <a:solidFill>
                            <a:srgbClr val="000000"/>
                          </a:solidFill>
                          <a:effectLst/>
                          <a:latin typeface="Times New Roman" panose="02020603050405020304" pitchFamily="18" charset="0"/>
                        </a:rPr>
                        <a:t>Japan</a:t>
                      </a:r>
                      <a:r>
                        <a:rPr lang="en-GB" sz="1600" b="0" i="0" dirty="0">
                          <a:solidFill>
                            <a:srgbClr val="000000"/>
                          </a:solidFill>
                          <a:effectLst/>
                          <a:latin typeface="Times" panose="02020603050405020304" pitchFamily="18" charset="0"/>
                          <a:cs typeface="Times" panose="02020603050405020304" pitchFamily="18" charset="0"/>
                        </a:rPr>
                        <a:t>, Singapore, Brunei, Malaysia, United Kingdom</a:t>
                      </a:r>
                      <a:endParaRPr lang="en-GB" sz="1600" dirty="0">
                        <a:latin typeface="Times" panose="02020603050405020304" pitchFamily="18" charset="0"/>
                        <a:cs typeface="Times" panose="02020603050405020304" pitchFamily="18"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extLst>
                  <a:ext uri="{0D108BD9-81ED-4DB2-BD59-A6C34878D82A}">
                    <a16:rowId xmlns:a16="http://schemas.microsoft.com/office/drawing/2014/main" val="2290600230"/>
                  </a:ext>
                </a:extLst>
              </a:tr>
              <a:tr h="332529">
                <a:tc>
                  <a:txBody>
                    <a:bodyPr/>
                    <a:lstStyle/>
                    <a:p>
                      <a:pPr algn="ctr"/>
                      <a:r>
                        <a:rPr lang="vi-VN" sz="1600" dirty="0">
                          <a:latin typeface="Times" panose="02020603050405020304" pitchFamily="18" charset="0"/>
                          <a:cs typeface="Times" panose="02020603050405020304" pitchFamily="18" charset="0"/>
                        </a:rPr>
                        <a:t>12</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p>
                      <a:pPr algn="just"/>
                      <a:r>
                        <a:rPr lang="vi-VN" sz="1600" b="1" dirty="0">
                          <a:effectLst/>
                          <a:latin typeface="Times" panose="02020603050405020304" pitchFamily="18" charset="0"/>
                          <a:cs typeface="Times" panose="02020603050405020304" pitchFamily="18" charset="0"/>
                        </a:rPr>
                        <a:t>AHKFTA</a:t>
                      </a:r>
                      <a:endParaRPr lang="en-GB" sz="1600" b="1" dirty="0">
                        <a:effectLst/>
                        <a:latin typeface="Times" panose="02020603050405020304" pitchFamily="18" charset="0"/>
                        <a:cs typeface="Times" panose="02020603050405020304" pitchFamily="18"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vi-VN" sz="1600" dirty="0">
                          <a:latin typeface="Times" panose="02020603050405020304" pitchFamily="18" charset="0"/>
                          <a:cs typeface="Times" panose="02020603050405020304" pitchFamily="18" charset="0"/>
                        </a:rPr>
                        <a:t>ASEAN, Hong Kong</a:t>
                      </a:r>
                      <a:endParaRPr lang="en-GB" sz="1600" dirty="0">
                        <a:latin typeface="Times" panose="02020603050405020304" pitchFamily="18" charset="0"/>
                        <a:cs typeface="Times" panose="02020603050405020304" pitchFamily="18"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extLst>
                  <a:ext uri="{0D108BD9-81ED-4DB2-BD59-A6C34878D82A}">
                    <a16:rowId xmlns:a16="http://schemas.microsoft.com/office/drawing/2014/main" val="3301685065"/>
                  </a:ext>
                </a:extLst>
              </a:tr>
            </a:tbl>
          </a:graphicData>
        </a:graphic>
      </p:graphicFrame>
    </p:spTree>
    <p:extLst>
      <p:ext uri="{BB962C8B-B14F-4D97-AF65-F5344CB8AC3E}">
        <p14:creationId xmlns:p14="http://schemas.microsoft.com/office/powerpoint/2010/main" val="311401132"/>
      </p:ext>
    </p:extLst>
  </p:cSld>
  <p:clrMapOvr>
    <a:masterClrMapping/>
  </p:clrMapOvr>
  <p:transition spd="slow">
    <p:split orient="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51"/>
          <p:cNvSpPr/>
          <p:nvPr/>
        </p:nvSpPr>
        <p:spPr>
          <a:xfrm>
            <a:off x="10385557" y="5030908"/>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52"/>
          <p:cNvSpPr/>
          <p:nvPr/>
        </p:nvSpPr>
        <p:spPr>
          <a:xfrm flipH="1" flipV="1">
            <a:off x="-2059222" y="-798391"/>
            <a:ext cx="4118443" cy="3654183"/>
          </a:xfrm>
          <a:custGeom>
            <a:avLst/>
            <a:gdLst/>
            <a:ahLst/>
            <a:cxnLst/>
            <a:rect l="l" t="t" r="r" b="b"/>
            <a:pathLst>
              <a:path w="4118443" h="3654183">
                <a:moveTo>
                  <a:pt x="4118444" y="3654182"/>
                </a:moveTo>
                <a:lnTo>
                  <a:pt x="0" y="3654182"/>
                </a:lnTo>
                <a:lnTo>
                  <a:pt x="0" y="0"/>
                </a:lnTo>
                <a:lnTo>
                  <a:pt x="4118444" y="0"/>
                </a:lnTo>
                <a:lnTo>
                  <a:pt x="4118444" y="3654182"/>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aphicFrame>
        <p:nvGraphicFramePr>
          <p:cNvPr id="3" name="Table 2">
            <a:extLst>
              <a:ext uri="{FF2B5EF4-FFF2-40B4-BE49-F238E27FC236}">
                <a16:creationId xmlns:a16="http://schemas.microsoft.com/office/drawing/2014/main" id="{D05A9BAC-E859-ECF3-A0D0-ADB7D397C8DD}"/>
              </a:ext>
            </a:extLst>
          </p:cNvPr>
          <p:cNvGraphicFramePr>
            <a:graphicFrameLocks noGrp="1"/>
          </p:cNvGraphicFramePr>
          <p:nvPr>
            <p:extLst>
              <p:ext uri="{D42A27DB-BD31-4B8C-83A1-F6EECF244321}">
                <p14:modId xmlns:p14="http://schemas.microsoft.com/office/powerpoint/2010/main" val="1319264173"/>
              </p:ext>
            </p:extLst>
          </p:nvPr>
        </p:nvGraphicFramePr>
        <p:xfrm>
          <a:off x="969387" y="988892"/>
          <a:ext cx="10253225" cy="1676400"/>
        </p:xfrm>
        <a:graphic>
          <a:graphicData uri="http://schemas.openxmlformats.org/drawingml/2006/table">
            <a:tbl>
              <a:tblPr firstRow="1" bandRow="1"/>
              <a:tblGrid>
                <a:gridCol w="1251129">
                  <a:extLst>
                    <a:ext uri="{9D8B030D-6E8A-4147-A177-3AD203B41FA5}">
                      <a16:colId xmlns:a16="http://schemas.microsoft.com/office/drawing/2014/main" val="2710661121"/>
                    </a:ext>
                  </a:extLst>
                </a:gridCol>
                <a:gridCol w="2557846">
                  <a:extLst>
                    <a:ext uri="{9D8B030D-6E8A-4147-A177-3AD203B41FA5}">
                      <a16:colId xmlns:a16="http://schemas.microsoft.com/office/drawing/2014/main" val="3004802517"/>
                    </a:ext>
                  </a:extLst>
                </a:gridCol>
                <a:gridCol w="6444250">
                  <a:extLst>
                    <a:ext uri="{9D8B030D-6E8A-4147-A177-3AD203B41FA5}">
                      <a16:colId xmlns:a16="http://schemas.microsoft.com/office/drawing/2014/main" val="619117771"/>
                    </a:ext>
                  </a:extLst>
                </a:gridCol>
              </a:tblGrid>
              <a:tr h="331517">
                <a:tc>
                  <a:txBody>
                    <a:bodyPr/>
                    <a:lstStyle/>
                    <a:p>
                      <a:pPr algn="ctr"/>
                      <a:r>
                        <a:rPr lang="en-GB" sz="1600" dirty="0">
                          <a:latin typeface="Times" panose="02020603050405020304" pitchFamily="18" charset="0"/>
                          <a:cs typeface="Times" panose="02020603050405020304" pitchFamily="18" charset="0"/>
                        </a:rPr>
                        <a:t>1</a:t>
                      </a:r>
                      <a:r>
                        <a:rPr lang="vi-VN" sz="1600" dirty="0">
                          <a:latin typeface="Times" panose="02020603050405020304" pitchFamily="18" charset="0"/>
                          <a:cs typeface="Times" panose="02020603050405020304" pitchFamily="18" charset="0"/>
                        </a:rPr>
                        <a:t>3</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just"/>
                      <a:r>
                        <a:rPr lang="en-GB" sz="1600" b="1" i="0" kern="1200" dirty="0">
                          <a:solidFill>
                            <a:schemeClr val="dk1"/>
                          </a:solidFill>
                          <a:effectLst/>
                          <a:latin typeface="Times" panose="02020603050405020304" pitchFamily="18" charset="0"/>
                          <a:ea typeface="+mn-ea"/>
                          <a:cs typeface="Times" panose="02020603050405020304" pitchFamily="18" charset="0"/>
                        </a:rPr>
                        <a:t>EVFTA</a:t>
                      </a:r>
                      <a:endParaRPr lang="en-GB" sz="1600" dirty="0">
                        <a:effectLst/>
                        <a:latin typeface="Times" panose="02020603050405020304" pitchFamily="18" charset="0"/>
                        <a:cs typeface="Times" panose="02020603050405020304" pitchFamily="18"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r>
                        <a:rPr lang="en-GB" sz="1600" b="0" i="0" dirty="0">
                          <a:solidFill>
                            <a:srgbClr val="000000"/>
                          </a:solidFill>
                          <a:effectLst/>
                          <a:latin typeface="Times New Roman" panose="02020603050405020304" pitchFamily="18" charset="0"/>
                        </a:rPr>
                        <a:t>Viet</a:t>
                      </a:r>
                      <a:r>
                        <a:rPr lang="en-GB" sz="1600" b="0" i="0" kern="1200" dirty="0">
                          <a:solidFill>
                            <a:schemeClr val="dk1"/>
                          </a:solidFill>
                          <a:effectLst/>
                          <a:latin typeface="Times" panose="02020603050405020304" pitchFamily="18" charset="0"/>
                          <a:ea typeface="+mn-ea"/>
                          <a:cs typeface="Times" panose="02020603050405020304" pitchFamily="18" charset="0"/>
                        </a:rPr>
                        <a:t> Nam, EU (28 members)</a:t>
                      </a:r>
                      <a:endParaRPr lang="en-GB" sz="1600" dirty="0">
                        <a:latin typeface="Times" panose="02020603050405020304" pitchFamily="18" charset="0"/>
                        <a:cs typeface="Times" panose="02020603050405020304" pitchFamily="18"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extLst>
                  <a:ext uri="{0D108BD9-81ED-4DB2-BD59-A6C34878D82A}">
                    <a16:rowId xmlns:a16="http://schemas.microsoft.com/office/drawing/2014/main" val="1723070298"/>
                  </a:ext>
                </a:extLst>
              </a:tr>
              <a:tr h="331517">
                <a:tc>
                  <a:txBody>
                    <a:bodyPr/>
                    <a:lstStyle/>
                    <a:p>
                      <a:pPr algn="ctr"/>
                      <a:r>
                        <a:rPr lang="en-GB" sz="1600" dirty="0">
                          <a:latin typeface="Times" panose="02020603050405020304" pitchFamily="18" charset="0"/>
                          <a:cs typeface="Times" panose="02020603050405020304" pitchFamily="18" charset="0"/>
                        </a:rPr>
                        <a:t>1</a:t>
                      </a:r>
                      <a:r>
                        <a:rPr lang="vi-VN" sz="1600" dirty="0">
                          <a:latin typeface="Times" panose="02020603050405020304" pitchFamily="18" charset="0"/>
                          <a:cs typeface="Times" panose="02020603050405020304" pitchFamily="18" charset="0"/>
                        </a:rPr>
                        <a:t>4</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just"/>
                      <a:r>
                        <a:rPr lang="en-GB" sz="1600" b="1" dirty="0">
                          <a:effectLst/>
                          <a:latin typeface="Times" panose="02020603050405020304" pitchFamily="18" charset="0"/>
                          <a:cs typeface="Times" panose="02020603050405020304" pitchFamily="18" charset="0"/>
                        </a:rPr>
                        <a:t>UKVFTA</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r>
                        <a:rPr lang="en-GB" sz="1600" b="0" i="0" dirty="0">
                          <a:solidFill>
                            <a:srgbClr val="000000"/>
                          </a:solidFill>
                          <a:effectLst/>
                          <a:latin typeface="Times New Roman" panose="02020603050405020304" pitchFamily="18" charset="0"/>
                        </a:rPr>
                        <a:t>Viet</a:t>
                      </a:r>
                      <a:r>
                        <a:rPr lang="vi-VN" sz="1600" b="0" i="0" kern="1200" dirty="0">
                          <a:solidFill>
                            <a:schemeClr val="dk1"/>
                          </a:solidFill>
                          <a:effectLst/>
                          <a:latin typeface="Times" panose="02020603050405020304" pitchFamily="18" charset="0"/>
                          <a:ea typeface="+mn-ea"/>
                          <a:cs typeface="Times" panose="02020603050405020304" pitchFamily="18" charset="0"/>
                        </a:rPr>
                        <a:t> Nam, United Kingdom</a:t>
                      </a:r>
                      <a:endParaRPr lang="en-GB" sz="1600" dirty="0">
                        <a:latin typeface="Times" panose="02020603050405020304" pitchFamily="18" charset="0"/>
                        <a:cs typeface="Times" panose="02020603050405020304" pitchFamily="18"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extLst>
                  <a:ext uri="{0D108BD9-81ED-4DB2-BD59-A6C34878D82A}">
                    <a16:rowId xmlns:a16="http://schemas.microsoft.com/office/drawing/2014/main" val="1025166297"/>
                  </a:ext>
                </a:extLst>
              </a:tr>
              <a:tr h="331517">
                <a:tc>
                  <a:txBody>
                    <a:bodyPr/>
                    <a:lstStyle/>
                    <a:p>
                      <a:pPr algn="ctr"/>
                      <a:r>
                        <a:rPr lang="en-GB" sz="1600" dirty="0">
                          <a:latin typeface="Times" panose="02020603050405020304" pitchFamily="18" charset="0"/>
                          <a:cs typeface="Times" panose="02020603050405020304" pitchFamily="18" charset="0"/>
                        </a:rPr>
                        <a:t>1</a:t>
                      </a:r>
                      <a:r>
                        <a:rPr lang="vi-VN" sz="1600" dirty="0">
                          <a:latin typeface="Times" panose="02020603050405020304" pitchFamily="18" charset="0"/>
                          <a:cs typeface="Times" panose="02020603050405020304" pitchFamily="18" charset="0"/>
                        </a:rPr>
                        <a:t>5</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just"/>
                      <a:r>
                        <a:rPr lang="en-GB" sz="1600" b="1" dirty="0">
                          <a:effectLst/>
                          <a:latin typeface="Times" panose="02020603050405020304" pitchFamily="18" charset="0"/>
                          <a:cs typeface="Times" panose="02020603050405020304" pitchFamily="18" charset="0"/>
                        </a:rPr>
                        <a:t>RCEP</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r>
                        <a:rPr lang="en-US" sz="1600" b="0" i="0" kern="1200" dirty="0">
                          <a:solidFill>
                            <a:schemeClr val="dk1"/>
                          </a:solidFill>
                          <a:effectLst/>
                          <a:latin typeface="Times" panose="02020603050405020304" pitchFamily="18" charset="0"/>
                          <a:ea typeface="+mn-ea"/>
                          <a:cs typeface="Times" panose="02020603050405020304" pitchFamily="18" charset="0"/>
                        </a:rPr>
                        <a:t>ASEAN, China, Korea, Japan, Australia, New Zealand</a:t>
                      </a:r>
                      <a:endParaRPr lang="en-GB" sz="1600" dirty="0">
                        <a:latin typeface="Times" panose="02020603050405020304" pitchFamily="18" charset="0"/>
                        <a:cs typeface="Times" panose="02020603050405020304" pitchFamily="18"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extLst>
                  <a:ext uri="{0D108BD9-81ED-4DB2-BD59-A6C34878D82A}">
                    <a16:rowId xmlns:a16="http://schemas.microsoft.com/office/drawing/2014/main" val="1351390862"/>
                  </a:ext>
                </a:extLst>
              </a:tr>
              <a:tr h="331517">
                <a:tc>
                  <a:txBody>
                    <a:bodyPr/>
                    <a:lstStyle/>
                    <a:p>
                      <a:pPr algn="ctr"/>
                      <a:r>
                        <a:rPr lang="vi-VN" sz="1600" dirty="0">
                          <a:latin typeface="Times" panose="02020603050405020304" pitchFamily="18" charset="0"/>
                          <a:cs typeface="Times" panose="02020603050405020304" pitchFamily="18" charset="0"/>
                        </a:rPr>
                        <a:t>16</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p>
                      <a:pPr algn="just"/>
                      <a:r>
                        <a:rPr lang="vi-VN" sz="1600" b="1" dirty="0">
                          <a:effectLst/>
                          <a:latin typeface="Times" panose="02020603050405020304" pitchFamily="18" charset="0"/>
                          <a:cs typeface="Times" panose="02020603050405020304" pitchFamily="18" charset="0"/>
                        </a:rPr>
                        <a:t>VIFTA</a:t>
                      </a:r>
                      <a:endParaRPr lang="en-GB" sz="1600" b="1" dirty="0">
                        <a:effectLst/>
                        <a:latin typeface="Times" panose="02020603050405020304" pitchFamily="18" charset="0"/>
                        <a:cs typeface="Times" panose="02020603050405020304" pitchFamily="18"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tc>
                  <a:txBody>
                    <a:bodyPr/>
                    <a:lstStyle/>
                    <a:p>
                      <a:r>
                        <a:rPr lang="en-GB" sz="1600" b="0" i="0" dirty="0">
                          <a:solidFill>
                            <a:srgbClr val="000000"/>
                          </a:solidFill>
                          <a:effectLst/>
                          <a:latin typeface="Times New Roman" panose="02020603050405020304" pitchFamily="18" charset="0"/>
                        </a:rPr>
                        <a:t>Viet</a:t>
                      </a:r>
                      <a:r>
                        <a:rPr lang="vi-VN" sz="1600" dirty="0">
                          <a:latin typeface="Times" panose="02020603050405020304" pitchFamily="18" charset="0"/>
                          <a:cs typeface="Times" panose="02020603050405020304" pitchFamily="18" charset="0"/>
                        </a:rPr>
                        <a:t> Nam, Israel</a:t>
                      </a:r>
                      <a:endParaRPr lang="en-GB" sz="1600" dirty="0">
                        <a:latin typeface="Times" panose="02020603050405020304" pitchFamily="18" charset="0"/>
                        <a:cs typeface="Times" panose="02020603050405020304" pitchFamily="18"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97B7E">
                        <a:tint val="40000"/>
                      </a:srgbClr>
                    </a:solidFill>
                  </a:tcPr>
                </a:tc>
                <a:extLst>
                  <a:ext uri="{0D108BD9-81ED-4DB2-BD59-A6C34878D82A}">
                    <a16:rowId xmlns:a16="http://schemas.microsoft.com/office/drawing/2014/main" val="3638931542"/>
                  </a:ext>
                </a:extLst>
              </a:tr>
              <a:tr h="331517">
                <a:tc>
                  <a:txBody>
                    <a:bodyPr/>
                    <a:lstStyle/>
                    <a:p>
                      <a:pPr algn="ctr"/>
                      <a:r>
                        <a:rPr lang="vi-VN" sz="1600">
                          <a:latin typeface="Times" panose="02020603050405020304" pitchFamily="18" charset="0"/>
                          <a:cs typeface="Times" panose="02020603050405020304" pitchFamily="18" charset="0"/>
                        </a:rPr>
                        <a:t>17</a:t>
                      </a:r>
                      <a:endParaRPr lang="en-GB" sz="1600" dirty="0">
                        <a:latin typeface="Times" panose="02020603050405020304" pitchFamily="18" charset="0"/>
                        <a:cs typeface="Times" panose="02020603050405020304" pitchFamily="18" charset="0"/>
                      </a:endParaRP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tc>
                  <a:txBody>
                    <a:bodyPr/>
                    <a:lstStyle/>
                    <a:p>
                      <a:pPr algn="just"/>
                      <a:r>
                        <a:rPr lang="en-US" sz="1600" b="1">
                          <a:effectLst/>
                          <a:latin typeface="Times" panose="02020603050405020304" pitchFamily="18" charset="0"/>
                          <a:cs typeface="Times" panose="02020603050405020304" pitchFamily="18" charset="0"/>
                        </a:rPr>
                        <a:t>CEPA</a:t>
                      </a:r>
                      <a:endParaRPr lang="en-GB" sz="1600" b="1" dirty="0">
                        <a:effectLst/>
                        <a:latin typeface="Times" panose="02020603050405020304" pitchFamily="18" charset="0"/>
                        <a:cs typeface="Times" panose="02020603050405020304" pitchFamily="18"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tc>
                  <a:txBody>
                    <a:bodyPr/>
                    <a:lstStyle/>
                    <a:p>
                      <a:r>
                        <a:rPr lang="en-GB" sz="1600" b="0" i="0" dirty="0">
                          <a:solidFill>
                            <a:srgbClr val="000000"/>
                          </a:solidFill>
                          <a:effectLst/>
                          <a:latin typeface="Times New Roman" panose="02020603050405020304" pitchFamily="18" charset="0"/>
                        </a:rPr>
                        <a:t>Viet</a:t>
                      </a:r>
                      <a:r>
                        <a:rPr lang="en-GB" sz="1600" dirty="0">
                          <a:latin typeface="Times" panose="02020603050405020304" pitchFamily="18" charset="0"/>
                          <a:cs typeface="Times" panose="02020603050405020304" pitchFamily="18" charset="0"/>
                        </a:rPr>
                        <a:t> Nam, UAE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797B7E">
                        <a:tint val="40000"/>
                      </a:srgbClr>
                    </a:solidFill>
                  </a:tcPr>
                </a:tc>
                <a:extLst>
                  <a:ext uri="{0D108BD9-81ED-4DB2-BD59-A6C34878D82A}">
                    <a16:rowId xmlns:a16="http://schemas.microsoft.com/office/drawing/2014/main" val="2756882939"/>
                  </a:ext>
                </a:extLst>
              </a:tr>
            </a:tbl>
          </a:graphicData>
        </a:graphic>
      </p:graphicFrame>
      <p:graphicFrame>
        <p:nvGraphicFramePr>
          <p:cNvPr id="4" name="Table 3">
            <a:extLst>
              <a:ext uri="{FF2B5EF4-FFF2-40B4-BE49-F238E27FC236}">
                <a16:creationId xmlns:a16="http://schemas.microsoft.com/office/drawing/2014/main" id="{B3FD2766-9922-1CCE-BD9B-D4E838B07997}"/>
              </a:ext>
            </a:extLst>
          </p:cNvPr>
          <p:cNvGraphicFramePr>
            <a:graphicFrameLocks noGrp="1"/>
          </p:cNvGraphicFramePr>
          <p:nvPr>
            <p:extLst>
              <p:ext uri="{D42A27DB-BD31-4B8C-83A1-F6EECF244321}">
                <p14:modId xmlns:p14="http://schemas.microsoft.com/office/powerpoint/2010/main" val="400298871"/>
              </p:ext>
            </p:extLst>
          </p:nvPr>
        </p:nvGraphicFramePr>
        <p:xfrm>
          <a:off x="2209088" y="3429000"/>
          <a:ext cx="7773824" cy="2845938"/>
        </p:xfrm>
        <a:graphic>
          <a:graphicData uri="http://schemas.openxmlformats.org/drawingml/2006/table">
            <a:tbl>
              <a:tblPr firstRow="1" bandRow="1"/>
              <a:tblGrid>
                <a:gridCol w="651700">
                  <a:extLst>
                    <a:ext uri="{9D8B030D-6E8A-4147-A177-3AD203B41FA5}">
                      <a16:colId xmlns:a16="http://schemas.microsoft.com/office/drawing/2014/main" val="20000"/>
                    </a:ext>
                  </a:extLst>
                </a:gridCol>
                <a:gridCol w="1484969">
                  <a:extLst>
                    <a:ext uri="{9D8B030D-6E8A-4147-A177-3AD203B41FA5}">
                      <a16:colId xmlns:a16="http://schemas.microsoft.com/office/drawing/2014/main" val="20001"/>
                    </a:ext>
                  </a:extLst>
                </a:gridCol>
                <a:gridCol w="2513744">
                  <a:extLst>
                    <a:ext uri="{9D8B030D-6E8A-4147-A177-3AD203B41FA5}">
                      <a16:colId xmlns:a16="http://schemas.microsoft.com/office/drawing/2014/main" val="20002"/>
                    </a:ext>
                  </a:extLst>
                </a:gridCol>
                <a:gridCol w="3123411">
                  <a:extLst>
                    <a:ext uri="{9D8B030D-6E8A-4147-A177-3AD203B41FA5}">
                      <a16:colId xmlns:a16="http://schemas.microsoft.com/office/drawing/2014/main" val="20003"/>
                    </a:ext>
                  </a:extLst>
                </a:gridCol>
              </a:tblGrid>
              <a:tr h="350804">
                <a:tc gridSpan="4">
                  <a:txBody>
                    <a:bodyPr/>
                    <a:lstStyle>
                      <a:lvl1pPr marL="0" algn="l" defTabSz="914400" rtl="0" eaLnBrk="1" latinLnBrk="0" hangingPunct="1">
                        <a:defRPr sz="1800" b="1" kern="1200">
                          <a:solidFill>
                            <a:schemeClr val="lt1"/>
                          </a:solidFill>
                          <a:latin typeface="굴림"/>
                          <a:ea typeface="굴림"/>
                          <a:cs typeface=""/>
                        </a:defRPr>
                      </a:lvl1pPr>
                      <a:lvl2pPr marL="457200" algn="l" defTabSz="914400" rtl="0" eaLnBrk="1" latinLnBrk="0" hangingPunct="1">
                        <a:defRPr sz="1800" b="1" kern="1200">
                          <a:solidFill>
                            <a:schemeClr val="lt1"/>
                          </a:solidFill>
                          <a:latin typeface="굴림"/>
                          <a:ea typeface="굴림"/>
                          <a:cs typeface=""/>
                        </a:defRPr>
                      </a:lvl2pPr>
                      <a:lvl3pPr marL="914400" algn="l" defTabSz="914400" rtl="0" eaLnBrk="1" latinLnBrk="0" hangingPunct="1">
                        <a:defRPr sz="1800" b="1" kern="1200">
                          <a:solidFill>
                            <a:schemeClr val="lt1"/>
                          </a:solidFill>
                          <a:latin typeface="굴림"/>
                          <a:ea typeface="굴림"/>
                          <a:cs typeface=""/>
                        </a:defRPr>
                      </a:lvl3pPr>
                      <a:lvl4pPr marL="1371600" algn="l" defTabSz="914400" rtl="0" eaLnBrk="1" latinLnBrk="0" hangingPunct="1">
                        <a:defRPr sz="1800" b="1" kern="1200">
                          <a:solidFill>
                            <a:schemeClr val="lt1"/>
                          </a:solidFill>
                          <a:latin typeface="굴림"/>
                          <a:ea typeface="굴림"/>
                          <a:cs typeface=""/>
                        </a:defRPr>
                      </a:lvl4pPr>
                      <a:lvl5pPr marL="1828800" algn="l" defTabSz="914400" rtl="0" eaLnBrk="1" latinLnBrk="0" hangingPunct="1">
                        <a:defRPr sz="1800" b="1" kern="1200">
                          <a:solidFill>
                            <a:schemeClr val="lt1"/>
                          </a:solidFill>
                          <a:latin typeface="굴림"/>
                          <a:ea typeface="굴림"/>
                          <a:cs typeface=""/>
                        </a:defRPr>
                      </a:lvl5pPr>
                      <a:lvl6pPr marL="2286000" algn="l" defTabSz="914400" rtl="0" eaLnBrk="1" latinLnBrk="0" hangingPunct="1">
                        <a:defRPr sz="1800" b="1" kern="1200">
                          <a:solidFill>
                            <a:schemeClr val="lt1"/>
                          </a:solidFill>
                          <a:latin typeface="굴림"/>
                          <a:ea typeface="굴림"/>
                          <a:cs typeface=""/>
                        </a:defRPr>
                      </a:lvl6pPr>
                      <a:lvl7pPr marL="2743200" algn="l" defTabSz="914400" rtl="0" eaLnBrk="1" latinLnBrk="0" hangingPunct="1">
                        <a:defRPr sz="1800" b="1" kern="1200">
                          <a:solidFill>
                            <a:schemeClr val="lt1"/>
                          </a:solidFill>
                          <a:latin typeface="굴림"/>
                          <a:ea typeface="굴림"/>
                          <a:cs typeface=""/>
                        </a:defRPr>
                      </a:lvl7pPr>
                      <a:lvl8pPr marL="3200400" algn="l" defTabSz="914400" rtl="0" eaLnBrk="1" latinLnBrk="0" hangingPunct="1">
                        <a:defRPr sz="1800" b="1" kern="1200">
                          <a:solidFill>
                            <a:schemeClr val="lt1"/>
                          </a:solidFill>
                          <a:latin typeface="굴림"/>
                          <a:ea typeface="굴림"/>
                          <a:cs typeface=""/>
                        </a:defRPr>
                      </a:lvl8pPr>
                      <a:lvl9pPr marL="3657600" algn="l" defTabSz="914400" rtl="0" eaLnBrk="1" latinLnBrk="0" hangingPunct="1">
                        <a:defRPr sz="1800" b="1" kern="1200">
                          <a:solidFill>
                            <a:schemeClr val="lt1"/>
                          </a:solidFill>
                          <a:latin typeface="굴림"/>
                          <a:ea typeface="굴림"/>
                          <a:cs typeface=""/>
                        </a:defRPr>
                      </a:lvl9pPr>
                    </a:lstStyle>
                    <a:p>
                      <a:pPr algn="ctr"/>
                      <a:r>
                        <a:rPr lang="en-GB" sz="2000" b="1" i="0" kern="1200" dirty="0">
                          <a:solidFill>
                            <a:schemeClr val="dk1"/>
                          </a:solidFill>
                          <a:effectLst/>
                          <a:latin typeface="Times" panose="02020603050405020304" pitchFamily="18" charset="0"/>
                          <a:ea typeface="+mn-ea"/>
                          <a:cs typeface="Times" panose="02020603050405020304" pitchFamily="18" charset="0"/>
                        </a:rPr>
                        <a:t>FTAs under negotiation</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FFC000"/>
                    </a:solidFill>
                  </a:tcPr>
                </a:tc>
                <a:tc hMerge="1">
                  <a:txBody>
                    <a:bodyPr/>
                    <a:lstStyle/>
                    <a:p>
                      <a:endParaRPr lang="en-GB" sz="2000" dirty="0"/>
                    </a:p>
                  </a:txBody>
                  <a:tcPr/>
                </a:tc>
                <a:tc hMerge="1">
                  <a:txBody>
                    <a:bodyPr/>
                    <a:lstStyle/>
                    <a:p>
                      <a:pPr algn="just"/>
                      <a:endParaRPr lang="en-GB" sz="2000" dirty="0">
                        <a:effectLst/>
                      </a:endParaRPr>
                    </a:p>
                  </a:txBody>
                  <a:tcPr anchor="ctr"/>
                </a:tc>
                <a:tc hMerge="1">
                  <a:txBody>
                    <a:bodyPr/>
                    <a:lstStyle/>
                    <a:p>
                      <a:endParaRPr lang="en-GB"/>
                    </a:p>
                  </a:txBody>
                  <a:tcPr/>
                </a:tc>
                <a:extLst>
                  <a:ext uri="{0D108BD9-81ED-4DB2-BD59-A6C34878D82A}">
                    <a16:rowId xmlns:a16="http://schemas.microsoft.com/office/drawing/2014/main" val="10000"/>
                  </a:ext>
                </a:extLst>
              </a:tr>
              <a:tr h="1224849">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ctr"/>
                      <a:r>
                        <a:rPr lang="en-US" sz="1800" dirty="0">
                          <a:solidFill>
                            <a:schemeClr val="tx1"/>
                          </a:solidFill>
                          <a:latin typeface="Times" panose="02020603050405020304" pitchFamily="18" charset="0"/>
                          <a:cs typeface="Times" panose="02020603050405020304" pitchFamily="18" charset="0"/>
                        </a:rPr>
                        <a:t>1</a:t>
                      </a:r>
                      <a:r>
                        <a:rPr lang="vi-VN" sz="1800" dirty="0">
                          <a:solidFill>
                            <a:schemeClr val="tx1"/>
                          </a:solidFill>
                          <a:latin typeface="Times" panose="02020603050405020304" pitchFamily="18" charset="0"/>
                          <a:cs typeface="Times" panose="02020603050405020304" pitchFamily="18" charset="0"/>
                        </a:rPr>
                        <a:t>7</a:t>
                      </a:r>
                      <a:endParaRPr lang="en-GB" sz="1800" dirty="0">
                        <a:solidFill>
                          <a:schemeClr val="tx1"/>
                        </a:solidFill>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l"/>
                      <a:r>
                        <a:rPr lang="en-GB" sz="1800" b="1" i="0" kern="1200" dirty="0">
                          <a:solidFill>
                            <a:schemeClr val="tx1"/>
                          </a:solidFill>
                          <a:effectLst/>
                          <a:latin typeface="Times" panose="02020603050405020304" pitchFamily="18" charset="0"/>
                          <a:ea typeface="+mn-ea"/>
                          <a:cs typeface="Times" panose="02020603050405020304" pitchFamily="18" charset="0"/>
                        </a:rPr>
                        <a:t>Viet Nam  – EFTA FTA</a:t>
                      </a:r>
                      <a:endParaRPr lang="en-GB" sz="1800" dirty="0">
                        <a:solidFill>
                          <a:schemeClr val="tx1"/>
                        </a:solidFill>
                        <a:effectLst/>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marL="0" algn="just" defTabSz="685800" rtl="0" eaLnBrk="1" latinLnBrk="0" hangingPunct="1"/>
                      <a:r>
                        <a:rPr lang="en-GB" sz="1800" b="0" i="0" kern="1200" dirty="0">
                          <a:solidFill>
                            <a:schemeClr val="tx1"/>
                          </a:solidFill>
                          <a:effectLst/>
                          <a:latin typeface="Times" panose="02020603050405020304" pitchFamily="18" charset="0"/>
                          <a:ea typeface="+mn-ea"/>
                          <a:cs typeface="Times" panose="02020603050405020304" pitchFamily="18" charset="0"/>
                        </a:rPr>
                        <a:t>Negotiations launched in May 2012</a:t>
                      </a:r>
                    </a:p>
                    <a:p>
                      <a:pPr marL="0" algn="just" defTabSz="685800" rtl="0" eaLnBrk="1" latinLnBrk="0" hangingPunct="1"/>
                      <a:endParaRPr lang="en-GB" sz="1800" b="0" i="0" kern="1200" dirty="0">
                        <a:solidFill>
                          <a:schemeClr val="tx1"/>
                        </a:solidFill>
                        <a:effectLst/>
                        <a:latin typeface="Times" panose="02020603050405020304" pitchFamily="18" charset="0"/>
                        <a:ea typeface="+mn-ea"/>
                        <a:cs typeface="Times" panose="02020603050405020304" pitchFamily="18" charset="0"/>
                      </a:endParaRP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r>
                        <a:rPr kumimoji="0" lang="vi-VN" altLang="ko-KR" sz="1800" b="0" i="0" u="none" strike="noStrike" kern="1200" cap="none" spc="0" normalizeH="0" baseline="0" noProof="0" dirty="0">
                          <a:ln>
                            <a:noFill/>
                          </a:ln>
                          <a:solidFill>
                            <a:prstClr val="black"/>
                          </a:solidFill>
                          <a:effectLst/>
                          <a:uLnTx/>
                          <a:uFillTx/>
                          <a:latin typeface="Times New Roman (Body)"/>
                          <a:ea typeface="Arial Unicode MS" panose="020B0604020202020204" pitchFamily="50" charset="-127"/>
                          <a:cs typeface="Times New Roman" panose="02020603050405020304" pitchFamily="18" charset="0"/>
                        </a:rPr>
                        <a:t>Viet</a:t>
                      </a:r>
                      <a:r>
                        <a:rPr kumimoji="0" lang="en-US" altLang="ko-KR" sz="1800" b="0" i="0" u="none" strike="noStrike" kern="1200" cap="none" spc="0" normalizeH="0" baseline="0" noProof="0" dirty="0">
                          <a:ln>
                            <a:noFill/>
                          </a:ln>
                          <a:solidFill>
                            <a:prstClr val="black"/>
                          </a:solidFill>
                          <a:effectLst/>
                          <a:uLnTx/>
                          <a:uFillTx/>
                          <a:latin typeface="Times New Roman (Body)"/>
                          <a:ea typeface="Arial Unicode MS" panose="020B0604020202020204" pitchFamily="50" charset="-127"/>
                          <a:cs typeface="Times New Roman" panose="02020603050405020304" pitchFamily="18" charset="0"/>
                        </a:rPr>
                        <a:t> N</a:t>
                      </a:r>
                      <a:r>
                        <a:rPr kumimoji="0" lang="vi-VN" altLang="ko-KR" sz="1800" b="0" i="0" u="none" strike="noStrike" kern="1200" cap="none" spc="0" normalizeH="0" baseline="0" noProof="0" dirty="0">
                          <a:ln>
                            <a:noFill/>
                          </a:ln>
                          <a:solidFill>
                            <a:prstClr val="black"/>
                          </a:solidFill>
                          <a:effectLst/>
                          <a:uLnTx/>
                          <a:uFillTx/>
                          <a:latin typeface="Times New Roman (Body)"/>
                          <a:ea typeface="Arial Unicode MS" panose="020B0604020202020204" pitchFamily="50" charset="-127"/>
                          <a:cs typeface="Times New Roman" panose="02020603050405020304" pitchFamily="18" charset="0"/>
                        </a:rPr>
                        <a:t>am</a:t>
                      </a:r>
                      <a:r>
                        <a:rPr lang="en-GB" sz="1800" b="0" i="0" kern="1200" dirty="0">
                          <a:solidFill>
                            <a:schemeClr val="tx1"/>
                          </a:solidFill>
                          <a:effectLst/>
                          <a:latin typeface="Times" panose="02020603050405020304" pitchFamily="18" charset="0"/>
                          <a:ea typeface="+mn-ea"/>
                          <a:cs typeface="Times" panose="02020603050405020304" pitchFamily="18" charset="0"/>
                        </a:rPr>
                        <a:t> and the EFTA countries (Switzerland, Norway, Iceland, and Liechtenstein)</a:t>
                      </a:r>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40000"/>
                      </a:srgbClr>
                    </a:solidFill>
                  </a:tcPr>
                </a:tc>
                <a:extLst>
                  <a:ext uri="{0D108BD9-81ED-4DB2-BD59-A6C34878D82A}">
                    <a16:rowId xmlns:a16="http://schemas.microsoft.com/office/drawing/2014/main" val="10001"/>
                  </a:ext>
                </a:extLst>
              </a:tr>
              <a:tr h="1224849">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ctr"/>
                      <a:r>
                        <a:rPr lang="en-US" sz="1800" dirty="0">
                          <a:solidFill>
                            <a:schemeClr val="tx1"/>
                          </a:solidFill>
                          <a:latin typeface="Times" panose="02020603050405020304" pitchFamily="18" charset="0"/>
                          <a:cs typeface="Times" panose="02020603050405020304" pitchFamily="18" charset="0"/>
                        </a:rPr>
                        <a:t>18</a:t>
                      </a:r>
                      <a:endParaRPr lang="en-GB" sz="1800" dirty="0">
                        <a:solidFill>
                          <a:schemeClr val="tx1"/>
                        </a:solidFill>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2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pPr algn="l"/>
                      <a:r>
                        <a:rPr lang="en-GB" sz="1800" b="1" u="none" dirty="0">
                          <a:solidFill>
                            <a:schemeClr val="tx1"/>
                          </a:solidFill>
                          <a:effectLst/>
                          <a:latin typeface="Times" panose="02020603050405020304" pitchFamily="18" charset="0"/>
                          <a:cs typeface="Times" panose="02020603050405020304" pitchFamily="18" charset="0"/>
                        </a:rPr>
                        <a:t>ASEAN</a:t>
                      </a:r>
                      <a:r>
                        <a:rPr lang="en-GB" sz="1800" b="1" u="none" baseline="0" dirty="0">
                          <a:solidFill>
                            <a:schemeClr val="tx1"/>
                          </a:solidFill>
                          <a:effectLst/>
                          <a:latin typeface="Times" panose="02020603050405020304" pitchFamily="18" charset="0"/>
                          <a:cs typeface="Times" panose="02020603050405020304" pitchFamily="18" charset="0"/>
                        </a:rPr>
                        <a:t> - Canada</a:t>
                      </a:r>
                      <a:endParaRPr lang="en-GB" sz="1800" b="1" u="none" dirty="0">
                        <a:solidFill>
                          <a:schemeClr val="tx1"/>
                        </a:solidFill>
                        <a:effectLst/>
                        <a:latin typeface="Times" panose="02020603050405020304" pitchFamily="18" charset="0"/>
                        <a:cs typeface="Times" panose="02020603050405020304" pitchFamily="18" charset="0"/>
                      </a:endParaRP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2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r>
                        <a:rPr lang="en-GB" sz="1800" b="0" i="0" kern="1200" dirty="0">
                          <a:solidFill>
                            <a:schemeClr val="tx1"/>
                          </a:solidFill>
                          <a:effectLst/>
                          <a:latin typeface="Times" panose="02020603050405020304" pitchFamily="18" charset="0"/>
                          <a:ea typeface="+mn-ea"/>
                          <a:cs typeface="Times" panose="02020603050405020304" pitchFamily="18" charset="0"/>
                        </a:rPr>
                        <a:t>Negotiations resumed in November 2021</a:t>
                      </a: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20000"/>
                      </a:srgbClr>
                    </a:solidFill>
                  </a:tcPr>
                </a:tc>
                <a:tc>
                  <a:txBody>
                    <a:bodyPr/>
                    <a:lstStyle>
                      <a:lvl1pPr marL="0" algn="l" defTabSz="914400" rtl="0" eaLnBrk="1" latinLnBrk="0" hangingPunct="1">
                        <a:defRPr sz="1800" kern="1200">
                          <a:solidFill>
                            <a:schemeClr val="dk1"/>
                          </a:solidFill>
                          <a:latin typeface="굴림"/>
                          <a:ea typeface="굴림"/>
                          <a:cs typeface=""/>
                        </a:defRPr>
                      </a:lvl1pPr>
                      <a:lvl2pPr marL="457200" algn="l" defTabSz="914400" rtl="0" eaLnBrk="1" latinLnBrk="0" hangingPunct="1">
                        <a:defRPr sz="1800" kern="1200">
                          <a:solidFill>
                            <a:schemeClr val="dk1"/>
                          </a:solidFill>
                          <a:latin typeface="굴림"/>
                          <a:ea typeface="굴림"/>
                          <a:cs typeface=""/>
                        </a:defRPr>
                      </a:lvl2pPr>
                      <a:lvl3pPr marL="914400" algn="l" defTabSz="914400" rtl="0" eaLnBrk="1" latinLnBrk="0" hangingPunct="1">
                        <a:defRPr sz="1800" kern="1200">
                          <a:solidFill>
                            <a:schemeClr val="dk1"/>
                          </a:solidFill>
                          <a:latin typeface="굴림"/>
                          <a:ea typeface="굴림"/>
                          <a:cs typeface=""/>
                        </a:defRPr>
                      </a:lvl3pPr>
                      <a:lvl4pPr marL="1371600" algn="l" defTabSz="914400" rtl="0" eaLnBrk="1" latinLnBrk="0" hangingPunct="1">
                        <a:defRPr sz="1800" kern="1200">
                          <a:solidFill>
                            <a:schemeClr val="dk1"/>
                          </a:solidFill>
                          <a:latin typeface="굴림"/>
                          <a:ea typeface="굴림"/>
                          <a:cs typeface=""/>
                        </a:defRPr>
                      </a:lvl4pPr>
                      <a:lvl5pPr marL="1828800" algn="l" defTabSz="914400" rtl="0" eaLnBrk="1" latinLnBrk="0" hangingPunct="1">
                        <a:defRPr sz="1800" kern="1200">
                          <a:solidFill>
                            <a:schemeClr val="dk1"/>
                          </a:solidFill>
                          <a:latin typeface="굴림"/>
                          <a:ea typeface="굴림"/>
                          <a:cs typeface=""/>
                        </a:defRPr>
                      </a:lvl5pPr>
                      <a:lvl6pPr marL="2286000" algn="l" defTabSz="914400" rtl="0" eaLnBrk="1" latinLnBrk="0" hangingPunct="1">
                        <a:defRPr sz="1800" kern="1200">
                          <a:solidFill>
                            <a:schemeClr val="dk1"/>
                          </a:solidFill>
                          <a:latin typeface="굴림"/>
                          <a:ea typeface="굴림"/>
                          <a:cs typeface=""/>
                        </a:defRPr>
                      </a:lvl6pPr>
                      <a:lvl7pPr marL="2743200" algn="l" defTabSz="914400" rtl="0" eaLnBrk="1" latinLnBrk="0" hangingPunct="1">
                        <a:defRPr sz="1800" kern="1200">
                          <a:solidFill>
                            <a:schemeClr val="dk1"/>
                          </a:solidFill>
                          <a:latin typeface="굴림"/>
                          <a:ea typeface="굴림"/>
                          <a:cs typeface=""/>
                        </a:defRPr>
                      </a:lvl7pPr>
                      <a:lvl8pPr marL="3200400" algn="l" defTabSz="914400" rtl="0" eaLnBrk="1" latinLnBrk="0" hangingPunct="1">
                        <a:defRPr sz="1800" kern="1200">
                          <a:solidFill>
                            <a:schemeClr val="dk1"/>
                          </a:solidFill>
                          <a:latin typeface="굴림"/>
                          <a:ea typeface="굴림"/>
                          <a:cs typeface=""/>
                        </a:defRPr>
                      </a:lvl8pPr>
                      <a:lvl9pPr marL="3657600" algn="l" defTabSz="914400" rtl="0" eaLnBrk="1" latinLnBrk="0" hangingPunct="1">
                        <a:defRPr sz="1800" kern="1200">
                          <a:solidFill>
                            <a:schemeClr val="dk1"/>
                          </a:solidFill>
                          <a:latin typeface="굴림"/>
                          <a:ea typeface="굴림"/>
                          <a:cs typeface=""/>
                        </a:defRPr>
                      </a:lvl9pPr>
                    </a:lstStyle>
                    <a:p>
                      <a:endParaRPr lang="en-US" sz="1800" b="0" i="0" kern="1200" dirty="0">
                        <a:solidFill>
                          <a:schemeClr val="tx1"/>
                        </a:solidFill>
                        <a:effectLst/>
                        <a:latin typeface="Times" panose="02020603050405020304" pitchFamily="18" charset="0"/>
                        <a:ea typeface="+mn-ea"/>
                        <a:cs typeface="Times" panose="02020603050405020304" pitchFamily="18" charset="0"/>
                      </a:endParaRPr>
                    </a:p>
                    <a:p>
                      <a:r>
                        <a:rPr lang="en-US" sz="1800" b="0" i="0" kern="1200" dirty="0">
                          <a:solidFill>
                            <a:schemeClr val="tx1"/>
                          </a:solidFill>
                          <a:effectLst/>
                          <a:latin typeface="Times" panose="02020603050405020304" pitchFamily="18" charset="0"/>
                          <a:ea typeface="+mn-ea"/>
                          <a:cs typeface="Times" panose="02020603050405020304" pitchFamily="18" charset="0"/>
                        </a:rPr>
                        <a:t>ASEAN - Canada</a:t>
                      </a:r>
                      <a:endParaRPr lang="en-GB" sz="1800" dirty="0">
                        <a:solidFill>
                          <a:schemeClr val="tx1"/>
                        </a:solidFill>
                        <a:latin typeface="Times" panose="02020603050405020304" pitchFamily="18" charset="0"/>
                        <a:cs typeface="Times" panose="02020603050405020304" pitchFamily="18" charset="0"/>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97B7E">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62057000"/>
      </p:ext>
    </p:extLst>
  </p:cSld>
  <p:clrMapOvr>
    <a:masterClrMapping/>
  </p:clrMapOvr>
  <p:transition spd="slow">
    <p:split orient="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20FB0F3E-25AC-EA10-0646-11832C7166F1}"/>
              </a:ext>
            </a:extLst>
          </p:cNvPr>
          <p:cNvSpPr txBox="1"/>
          <p:nvPr/>
        </p:nvSpPr>
        <p:spPr>
          <a:xfrm>
            <a:off x="2715334" y="345335"/>
            <a:ext cx="4443800" cy="606000"/>
          </a:xfrm>
          <a:prstGeom prst="rect">
            <a:avLst/>
          </a:prstGeom>
        </p:spPr>
        <p:txBody>
          <a:bodyPr wrap="square" lIns="0" tIns="0" rIns="0" bIns="0" rtlCol="0" anchor="t">
            <a:spAutoFit/>
          </a:bodyPr>
          <a:lstStyle/>
          <a:p>
            <a:pPr algn="r" defTabSz="609630">
              <a:lnSpc>
                <a:spcPts val="5294"/>
              </a:lnSpc>
            </a:pPr>
            <a:r>
              <a:rPr lang="en-US" sz="3300" b="1" dirty="0">
                <a:solidFill>
                  <a:srgbClr val="023E8A"/>
                </a:solidFill>
                <a:latin typeface="Cambria" panose="02040503050406030204" pitchFamily="18" charset="0"/>
                <a:ea typeface="Cambria" panose="02040503050406030204" pitchFamily="18" charset="0"/>
                <a:cs typeface="Montserrat Bold"/>
                <a:sym typeface="Montserrat Bold"/>
              </a:rPr>
              <a:t>2.3 MATERIAL</a:t>
            </a:r>
          </a:p>
        </p:txBody>
      </p:sp>
      <p:grpSp>
        <p:nvGrpSpPr>
          <p:cNvPr id="5" name="Group 2">
            <a:extLst>
              <a:ext uri="{FF2B5EF4-FFF2-40B4-BE49-F238E27FC236}">
                <a16:creationId xmlns:a16="http://schemas.microsoft.com/office/drawing/2014/main" id="{162D2AE5-8CC6-5D35-F487-F8B2994DFC74}"/>
              </a:ext>
            </a:extLst>
          </p:cNvPr>
          <p:cNvGrpSpPr/>
          <p:nvPr/>
        </p:nvGrpSpPr>
        <p:grpSpPr>
          <a:xfrm>
            <a:off x="8098320" y="4572000"/>
            <a:ext cx="4093680" cy="2286000"/>
            <a:chOff x="0" y="0"/>
            <a:chExt cx="1455531" cy="812800"/>
          </a:xfrm>
        </p:grpSpPr>
        <p:sp>
          <p:nvSpPr>
            <p:cNvPr id="6" name="Freeform 3">
              <a:extLst>
                <a:ext uri="{FF2B5EF4-FFF2-40B4-BE49-F238E27FC236}">
                  <a16:creationId xmlns:a16="http://schemas.microsoft.com/office/drawing/2014/main" id="{912AEA1E-ED63-FE7C-1612-D1B84A1C79C8}"/>
                </a:ext>
              </a:extLst>
            </p:cNvPr>
            <p:cNvSpPr/>
            <p:nvPr/>
          </p:nvSpPr>
          <p:spPr>
            <a:xfrm>
              <a:off x="0" y="0"/>
              <a:ext cx="1455531" cy="812800"/>
            </a:xfrm>
            <a:custGeom>
              <a:avLst/>
              <a:gdLst/>
              <a:ahLst/>
              <a:cxnLst/>
              <a:rect l="l" t="t" r="r" b="b"/>
              <a:pathLst>
                <a:path w="1455531" h="812800">
                  <a:moveTo>
                    <a:pt x="0" y="0"/>
                  </a:moveTo>
                  <a:lnTo>
                    <a:pt x="1455531" y="0"/>
                  </a:lnTo>
                  <a:lnTo>
                    <a:pt x="1455531" y="812800"/>
                  </a:lnTo>
                  <a:lnTo>
                    <a:pt x="0" y="81280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defTabSz="609630"/>
              <a:endParaRPr lang="vi-VN" sz="1200">
                <a:solidFill>
                  <a:prstClr val="black"/>
                </a:solidFill>
                <a:latin typeface="Arial" panose="020B0604020202020204" pitchFamily="34" charset="0"/>
              </a:endParaRPr>
            </a:p>
          </p:txBody>
        </p:sp>
      </p:grpSp>
      <p:grpSp>
        <p:nvGrpSpPr>
          <p:cNvPr id="7" name="Group 6">
            <a:extLst>
              <a:ext uri="{FF2B5EF4-FFF2-40B4-BE49-F238E27FC236}">
                <a16:creationId xmlns:a16="http://schemas.microsoft.com/office/drawing/2014/main" id="{AAB73E84-D70F-0A7C-4402-AB37E7D1E00E}"/>
              </a:ext>
            </a:extLst>
          </p:cNvPr>
          <p:cNvGrpSpPr/>
          <p:nvPr/>
        </p:nvGrpSpPr>
        <p:grpSpPr>
          <a:xfrm>
            <a:off x="8098320" y="0"/>
            <a:ext cx="4093680" cy="2286000"/>
            <a:chOff x="0" y="0"/>
            <a:chExt cx="1455531" cy="812800"/>
          </a:xfrm>
        </p:grpSpPr>
        <p:sp>
          <p:nvSpPr>
            <p:cNvPr id="8" name="Freeform 7">
              <a:extLst>
                <a:ext uri="{FF2B5EF4-FFF2-40B4-BE49-F238E27FC236}">
                  <a16:creationId xmlns:a16="http://schemas.microsoft.com/office/drawing/2014/main" id="{1A46D870-32BA-5364-C246-C97998EECB89}"/>
                </a:ext>
              </a:extLst>
            </p:cNvPr>
            <p:cNvSpPr/>
            <p:nvPr/>
          </p:nvSpPr>
          <p:spPr>
            <a:xfrm>
              <a:off x="0" y="0"/>
              <a:ext cx="1455531" cy="812800"/>
            </a:xfrm>
            <a:custGeom>
              <a:avLst/>
              <a:gdLst/>
              <a:ahLst/>
              <a:cxnLst/>
              <a:rect l="l" t="t" r="r" b="b"/>
              <a:pathLst>
                <a:path w="1455531" h="812800">
                  <a:moveTo>
                    <a:pt x="0" y="0"/>
                  </a:moveTo>
                  <a:lnTo>
                    <a:pt x="1455531" y="0"/>
                  </a:lnTo>
                  <a:lnTo>
                    <a:pt x="1455531" y="812800"/>
                  </a:lnTo>
                  <a:lnTo>
                    <a:pt x="0" y="81280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defTabSz="609630"/>
              <a:endParaRPr lang="vi-VN" sz="1200">
                <a:solidFill>
                  <a:prstClr val="black"/>
                </a:solidFill>
                <a:latin typeface="Arial" panose="020B0604020202020204" pitchFamily="34" charset="0"/>
              </a:endParaRPr>
            </a:p>
          </p:txBody>
        </p:sp>
      </p:grpSp>
      <p:pic>
        <p:nvPicPr>
          <p:cNvPr id="9" name="Picture 8">
            <a:extLst>
              <a:ext uri="{FF2B5EF4-FFF2-40B4-BE49-F238E27FC236}">
                <a16:creationId xmlns:a16="http://schemas.microsoft.com/office/drawing/2014/main" id="{781F2479-45FA-7AD7-3257-DAA885E170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98320" y="2286000"/>
            <a:ext cx="4093680" cy="2432955"/>
          </a:xfrm>
          <a:prstGeom prst="rect">
            <a:avLst/>
          </a:prstGeom>
        </p:spPr>
      </p:pic>
      <p:grpSp>
        <p:nvGrpSpPr>
          <p:cNvPr id="10" name="Group 9">
            <a:extLst>
              <a:ext uri="{FF2B5EF4-FFF2-40B4-BE49-F238E27FC236}">
                <a16:creationId xmlns:a16="http://schemas.microsoft.com/office/drawing/2014/main" id="{A170D103-44E0-E82D-B28C-CFEF8A3509DD}"/>
              </a:ext>
            </a:extLst>
          </p:cNvPr>
          <p:cNvGrpSpPr/>
          <p:nvPr/>
        </p:nvGrpSpPr>
        <p:grpSpPr>
          <a:xfrm>
            <a:off x="619834" y="2078490"/>
            <a:ext cx="6581066" cy="4294639"/>
            <a:chOff x="-131932" y="623562"/>
            <a:chExt cx="13162132" cy="8589278"/>
          </a:xfrm>
        </p:grpSpPr>
        <p:sp>
          <p:nvSpPr>
            <p:cNvPr id="11" name="TextBox 10">
              <a:extLst>
                <a:ext uri="{FF2B5EF4-FFF2-40B4-BE49-F238E27FC236}">
                  <a16:creationId xmlns:a16="http://schemas.microsoft.com/office/drawing/2014/main" id="{E6B089D3-816C-5E82-F497-C54827B32173}"/>
                </a:ext>
              </a:extLst>
            </p:cNvPr>
            <p:cNvSpPr txBox="1"/>
            <p:nvPr/>
          </p:nvSpPr>
          <p:spPr>
            <a:xfrm>
              <a:off x="0" y="623562"/>
              <a:ext cx="13030200" cy="2154436"/>
            </a:xfrm>
            <a:prstGeom prst="rect">
              <a:avLst/>
            </a:prstGeom>
          </p:spPr>
          <p:txBody>
            <a:bodyPr lIns="0" tIns="0" rIns="0" bIns="0" rtlCol="0" anchor="t">
              <a:spAutoFit/>
            </a:bodyPr>
            <a:lstStyle/>
            <a:p>
              <a:pPr defTabSz="609630">
                <a:lnSpc>
                  <a:spcPts val="2799"/>
                </a:lnSpc>
              </a:pPr>
              <a:r>
                <a:rPr lang="en-US" sz="2500" b="1" dirty="0">
                  <a:solidFill>
                    <a:srgbClr val="000000"/>
                  </a:solidFill>
                  <a:latin typeface="Times New Roman" panose="02020603050405020304" pitchFamily="18" charset="0"/>
                  <a:ea typeface="Montserrat Semi-Bold"/>
                  <a:cs typeface="Times New Roman" panose="02020603050405020304" pitchFamily="18" charset="0"/>
                  <a:sym typeface="Montserrat Semi-Bold"/>
                </a:rPr>
                <a:t>The government is promoting the localization of raw materials to reduce dependence on imports.</a:t>
              </a:r>
            </a:p>
          </p:txBody>
        </p:sp>
        <p:sp>
          <p:nvSpPr>
            <p:cNvPr id="12" name="TextBox 11">
              <a:extLst>
                <a:ext uri="{FF2B5EF4-FFF2-40B4-BE49-F238E27FC236}">
                  <a16:creationId xmlns:a16="http://schemas.microsoft.com/office/drawing/2014/main" id="{418F1373-9F32-E376-C5BE-7A7FDAB6F69B}"/>
                </a:ext>
              </a:extLst>
            </p:cNvPr>
            <p:cNvSpPr txBox="1"/>
            <p:nvPr/>
          </p:nvSpPr>
          <p:spPr>
            <a:xfrm>
              <a:off x="-131932" y="3057308"/>
              <a:ext cx="13030200" cy="6155532"/>
            </a:xfrm>
            <a:prstGeom prst="rect">
              <a:avLst/>
            </a:prstGeom>
          </p:spPr>
          <p:txBody>
            <a:bodyPr lIns="0" tIns="0" rIns="0" bIns="0" rtlCol="0" anchor="t">
              <a:spAutoFit/>
            </a:bodyPr>
            <a:lstStyle/>
            <a:p>
              <a:pPr marL="374243" lvl="1" indent="-187122" algn="just" defTabSz="609630">
                <a:lnSpc>
                  <a:spcPts val="2426"/>
                </a:lnSpc>
                <a:buFont typeface="Arial"/>
                <a:buChar char="•"/>
              </a:pPr>
              <a:r>
                <a:rPr lang="en-US" sz="2000" dirty="0">
                  <a:solidFill>
                    <a:srgbClr val="000000"/>
                  </a:solidFill>
                  <a:latin typeface="Times" panose="02020603050405020304" pitchFamily="18" charset="0"/>
                  <a:ea typeface="Montserrat Semi-Bold"/>
                  <a:cs typeface="Times" panose="02020603050405020304" pitchFamily="18" charset="0"/>
                  <a:sym typeface="Montserrat Semi-Bold"/>
                </a:rPr>
                <a:t>Viet Nam has natural advantages in raw materials across agriculture (rice, coffee, pepper, rubber), textiles (fiber, fabric), and minerals (bauxite, titanium, rare earths)</a:t>
              </a:r>
            </a:p>
            <a:p>
              <a:pPr marL="374243" lvl="1" indent="-187122" algn="just" defTabSz="609630">
                <a:lnSpc>
                  <a:spcPts val="2426"/>
                </a:lnSpc>
                <a:buFont typeface="Arial"/>
                <a:buChar char="•"/>
              </a:pPr>
              <a:r>
                <a:rPr lang="en-US" sz="2000" dirty="0">
                  <a:solidFill>
                    <a:srgbClr val="000000"/>
                  </a:solidFill>
                  <a:latin typeface="Times" panose="02020603050405020304" pitchFamily="18" charset="0"/>
                  <a:ea typeface="Montserrat Semi-Bold"/>
                  <a:cs typeface="Times" panose="02020603050405020304" pitchFamily="18" charset="0"/>
                  <a:sym typeface="Montserrat Semi-Bold"/>
                </a:rPr>
                <a:t>Abundant resources support key export industries such as </a:t>
              </a:r>
              <a:r>
                <a:rPr lang="en-US" sz="2000" dirty="0" err="1">
                  <a:solidFill>
                    <a:srgbClr val="000000"/>
                  </a:solidFill>
                  <a:latin typeface="Times" panose="02020603050405020304" pitchFamily="18" charset="0"/>
                  <a:ea typeface="Montserrat Semi-Bold"/>
                  <a:cs typeface="Times" panose="02020603050405020304" pitchFamily="18" charset="0"/>
                  <a:sym typeface="Montserrat Semi-Bold"/>
                </a:rPr>
                <a:t>agro</a:t>
              </a:r>
              <a:r>
                <a:rPr lang="en-US" sz="2000" dirty="0">
                  <a:solidFill>
                    <a:srgbClr val="000000"/>
                  </a:solidFill>
                  <a:latin typeface="Times" panose="02020603050405020304" pitchFamily="18" charset="0"/>
                  <a:ea typeface="Montserrat Semi-Bold"/>
                  <a:cs typeface="Times" panose="02020603050405020304" pitchFamily="18" charset="0"/>
                  <a:sym typeface="Montserrat Semi-Bold"/>
                </a:rPr>
                <a:t>-processing, garments, footwear, and construction materials</a:t>
              </a:r>
            </a:p>
            <a:p>
              <a:pPr marL="374243" lvl="1" indent="-187122" algn="just" defTabSz="609630">
                <a:lnSpc>
                  <a:spcPts val="2426"/>
                </a:lnSpc>
                <a:buFont typeface="Arial"/>
                <a:buChar char="•"/>
              </a:pPr>
              <a:r>
                <a:rPr lang="en-US" sz="2000" dirty="0">
                  <a:solidFill>
                    <a:srgbClr val="000000"/>
                  </a:solidFill>
                  <a:latin typeface="Times" panose="02020603050405020304" pitchFamily="18" charset="0"/>
                  <a:ea typeface="Montserrat Semi-Bold"/>
                  <a:cs typeface="Times" panose="02020603050405020304" pitchFamily="18" charset="0"/>
                  <a:sym typeface="Montserrat Semi-Bold"/>
                </a:rPr>
                <a:t>Supporting industries are developing: provinces such as Bac </a:t>
              </a:r>
              <a:r>
                <a:rPr lang="en-US" sz="2000" dirty="0" err="1">
                  <a:solidFill>
                    <a:srgbClr val="000000"/>
                  </a:solidFill>
                  <a:latin typeface="Times" panose="02020603050405020304" pitchFamily="18" charset="0"/>
                  <a:ea typeface="Montserrat Semi-Bold"/>
                  <a:cs typeface="Times" panose="02020603050405020304" pitchFamily="18" charset="0"/>
                  <a:sym typeface="Montserrat Semi-Bold"/>
                </a:rPr>
                <a:t>Ninh</a:t>
              </a:r>
              <a:r>
                <a:rPr lang="en-US" sz="2000" dirty="0">
                  <a:solidFill>
                    <a:srgbClr val="000000"/>
                  </a:solidFill>
                  <a:latin typeface="Times" panose="02020603050405020304" pitchFamily="18" charset="0"/>
                  <a:ea typeface="Montserrat Semi-Bold"/>
                  <a:cs typeface="Times" panose="02020603050405020304" pitchFamily="18" charset="0"/>
                  <a:sym typeface="Montserrat Semi-Bold"/>
                </a:rPr>
                <a:t>, Vinh </a:t>
              </a:r>
              <a:r>
                <a:rPr lang="en-US" sz="2000" dirty="0" err="1">
                  <a:solidFill>
                    <a:srgbClr val="000000"/>
                  </a:solidFill>
                  <a:latin typeface="Times" panose="02020603050405020304" pitchFamily="18" charset="0"/>
                  <a:ea typeface="Montserrat Semi-Bold"/>
                  <a:cs typeface="Times" panose="02020603050405020304" pitchFamily="18" charset="0"/>
                  <a:sym typeface="Montserrat Semi-Bold"/>
                </a:rPr>
                <a:t>Phuc</a:t>
              </a:r>
              <a:r>
                <a:rPr lang="en-US" sz="2000" dirty="0">
                  <a:solidFill>
                    <a:srgbClr val="000000"/>
                  </a:solidFill>
                  <a:latin typeface="Times" panose="02020603050405020304" pitchFamily="18" charset="0"/>
                  <a:ea typeface="Montserrat Semi-Bold"/>
                  <a:cs typeface="Times" panose="02020603050405020304" pitchFamily="18" charset="0"/>
                  <a:sym typeface="Montserrat Semi-Bold"/>
                </a:rPr>
                <a:t>, Ho Chi Minh City, and </a:t>
              </a:r>
              <a:r>
                <a:rPr lang="en-US" sz="2000" dirty="0" err="1">
                  <a:solidFill>
                    <a:srgbClr val="000000"/>
                  </a:solidFill>
                  <a:latin typeface="Times" panose="02020603050405020304" pitchFamily="18" charset="0"/>
                  <a:ea typeface="Montserrat Semi-Bold"/>
                  <a:cs typeface="Times" panose="02020603050405020304" pitchFamily="18" charset="0"/>
                  <a:sym typeface="Montserrat Semi-Bold"/>
                </a:rPr>
                <a:t>Binh</a:t>
              </a:r>
              <a:r>
                <a:rPr lang="en-US" sz="2000" dirty="0">
                  <a:solidFill>
                    <a:srgbClr val="000000"/>
                  </a:solidFill>
                  <a:latin typeface="Times" panose="02020603050405020304" pitchFamily="18" charset="0"/>
                  <a:ea typeface="Montserrat Semi-Bold"/>
                  <a:cs typeface="Times" panose="02020603050405020304" pitchFamily="18" charset="0"/>
                  <a:sym typeface="Montserrat Semi-Bold"/>
                </a:rPr>
                <a:t> Duong have formed industrial clusters supplying components and semi-finished goods to FDI enterprises</a:t>
              </a:r>
            </a:p>
          </p:txBody>
        </p:sp>
      </p:grpSp>
      <p:sp>
        <p:nvSpPr>
          <p:cNvPr id="13" name="Rectangle 12">
            <a:extLst>
              <a:ext uri="{FF2B5EF4-FFF2-40B4-BE49-F238E27FC236}">
                <a16:creationId xmlns:a16="http://schemas.microsoft.com/office/drawing/2014/main" id="{CB2B11DF-2913-F628-6E99-E06B55F88D80}"/>
              </a:ext>
            </a:extLst>
          </p:cNvPr>
          <p:cNvSpPr/>
          <p:nvPr/>
        </p:nvSpPr>
        <p:spPr>
          <a:xfrm>
            <a:off x="-409394" y="-500742"/>
            <a:ext cx="2227308" cy="1894114"/>
          </a:xfrm>
          <a:prstGeom prst="rect">
            <a:avLst/>
          </a:prstGeom>
          <a:solidFill>
            <a:srgbClr val="CA10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iamond 13">
            <a:extLst>
              <a:ext uri="{FF2B5EF4-FFF2-40B4-BE49-F238E27FC236}">
                <a16:creationId xmlns:a16="http://schemas.microsoft.com/office/drawing/2014/main" id="{8E9B6717-5C8A-EDB0-4983-1177C5F8B039}"/>
              </a:ext>
            </a:extLst>
          </p:cNvPr>
          <p:cNvSpPr/>
          <p:nvPr/>
        </p:nvSpPr>
        <p:spPr>
          <a:xfrm>
            <a:off x="126665" y="-1404256"/>
            <a:ext cx="3370309" cy="2797628"/>
          </a:xfrm>
          <a:prstGeom prst="diamond">
            <a:avLst/>
          </a:prstGeom>
          <a:solidFill>
            <a:srgbClr val="105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7297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3">
            <a:extLst>
              <a:ext uri="{FF2B5EF4-FFF2-40B4-BE49-F238E27FC236}">
                <a16:creationId xmlns:a16="http://schemas.microsoft.com/office/drawing/2014/main" id="{E6B91054-7F05-38A0-AB90-4B153CE9D3E7}"/>
              </a:ext>
            </a:extLst>
          </p:cNvPr>
          <p:cNvSpPr/>
          <p:nvPr/>
        </p:nvSpPr>
        <p:spPr>
          <a:xfrm>
            <a:off x="0" y="1268264"/>
            <a:ext cx="3632659" cy="2412085"/>
          </a:xfrm>
          <a:custGeom>
            <a:avLst/>
            <a:gdLst/>
            <a:ahLst/>
            <a:cxnLst/>
            <a:rect l="l" t="t" r="r" b="b"/>
            <a:pathLst>
              <a:path w="5448988" h="3618127">
                <a:moveTo>
                  <a:pt x="0" y="0"/>
                </a:moveTo>
                <a:lnTo>
                  <a:pt x="5448988" y="0"/>
                </a:lnTo>
                <a:lnTo>
                  <a:pt x="5448988" y="3618128"/>
                </a:lnTo>
                <a:lnTo>
                  <a:pt x="0" y="361812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defTabSz="609630"/>
            <a:endParaRPr lang="vi-VN" sz="1200">
              <a:solidFill>
                <a:prstClr val="black"/>
              </a:solidFill>
              <a:latin typeface="Arial" panose="020B0604020202020204" pitchFamily="34" charset="0"/>
            </a:endParaRPr>
          </a:p>
        </p:txBody>
      </p:sp>
      <p:sp>
        <p:nvSpPr>
          <p:cNvPr id="9" name="Freeform 4">
            <a:extLst>
              <a:ext uri="{FF2B5EF4-FFF2-40B4-BE49-F238E27FC236}">
                <a16:creationId xmlns:a16="http://schemas.microsoft.com/office/drawing/2014/main" id="{B2AF8BF0-095A-56B5-BF2D-88264090F6F0}"/>
              </a:ext>
            </a:extLst>
          </p:cNvPr>
          <p:cNvSpPr/>
          <p:nvPr/>
        </p:nvSpPr>
        <p:spPr>
          <a:xfrm>
            <a:off x="12700" y="4027157"/>
            <a:ext cx="3632658" cy="2332092"/>
          </a:xfrm>
          <a:custGeom>
            <a:avLst/>
            <a:gdLst/>
            <a:ahLst/>
            <a:cxnLst/>
            <a:rect l="l" t="t" r="r" b="b"/>
            <a:pathLst>
              <a:path w="6923030" h="3542099">
                <a:moveTo>
                  <a:pt x="0" y="0"/>
                </a:moveTo>
                <a:lnTo>
                  <a:pt x="6923030" y="0"/>
                </a:lnTo>
                <a:lnTo>
                  <a:pt x="6923030" y="3542098"/>
                </a:lnTo>
                <a:lnTo>
                  <a:pt x="0" y="354209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defTabSz="609630"/>
            <a:endParaRPr lang="vi-VN" sz="1200">
              <a:solidFill>
                <a:prstClr val="black"/>
              </a:solidFill>
              <a:latin typeface="Arial" panose="020B0604020202020204" pitchFamily="34" charset="0"/>
            </a:endParaRPr>
          </a:p>
        </p:txBody>
      </p:sp>
      <p:pic>
        <p:nvPicPr>
          <p:cNvPr id="10" name="Picture 2" descr="Sẽ khuyến khích chuyển giao những công ...">
            <a:extLst>
              <a:ext uri="{FF2B5EF4-FFF2-40B4-BE49-F238E27FC236}">
                <a16:creationId xmlns:a16="http://schemas.microsoft.com/office/drawing/2014/main" id="{413C6441-E6B1-9885-FE12-E41FAAB784A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487925" y="4027157"/>
            <a:ext cx="3689766" cy="24120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group of people looking at a large screen with graphs&#10;&#10;AI-generated content may be incorrect.">
            <a:extLst>
              <a:ext uri="{FF2B5EF4-FFF2-40B4-BE49-F238E27FC236}">
                <a16:creationId xmlns:a16="http://schemas.microsoft.com/office/drawing/2014/main" id="{00B6EFBF-6EF3-BD3D-5B31-D9CC7E7C0AC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02235" y="1196314"/>
            <a:ext cx="3675456" cy="2412085"/>
          </a:xfrm>
          <a:prstGeom prst="rect">
            <a:avLst/>
          </a:prstGeom>
        </p:spPr>
      </p:pic>
      <p:sp>
        <p:nvSpPr>
          <p:cNvPr id="13" name="Cube 12">
            <a:extLst>
              <a:ext uri="{FF2B5EF4-FFF2-40B4-BE49-F238E27FC236}">
                <a16:creationId xmlns:a16="http://schemas.microsoft.com/office/drawing/2014/main" id="{9A913880-3D59-3E63-ACC7-8F939855B293}"/>
              </a:ext>
            </a:extLst>
          </p:cNvPr>
          <p:cNvSpPr/>
          <p:nvPr/>
        </p:nvSpPr>
        <p:spPr>
          <a:xfrm rot="10800000">
            <a:off x="11123329" y="-589290"/>
            <a:ext cx="2108719" cy="1510743"/>
          </a:xfrm>
          <a:prstGeom prst="cube">
            <a:avLst/>
          </a:prstGeom>
          <a:solidFill>
            <a:srgbClr val="CA10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EE13CC-16E5-77DE-7151-7648716E5C3A}"/>
              </a:ext>
            </a:extLst>
          </p:cNvPr>
          <p:cNvSpPr/>
          <p:nvPr/>
        </p:nvSpPr>
        <p:spPr>
          <a:xfrm>
            <a:off x="1347483" y="-282195"/>
            <a:ext cx="9775847" cy="1203649"/>
          </a:xfrm>
          <a:prstGeom prst="rect">
            <a:avLst/>
          </a:prstGeom>
          <a:solidFill>
            <a:srgbClr val="0070C0"/>
          </a:solidFill>
          <a:ln>
            <a:solidFill>
              <a:srgbClr val="105B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ube 15">
            <a:extLst>
              <a:ext uri="{FF2B5EF4-FFF2-40B4-BE49-F238E27FC236}">
                <a16:creationId xmlns:a16="http://schemas.microsoft.com/office/drawing/2014/main" id="{C1A2BB79-A3DD-1311-596D-485EEB4A338F}"/>
              </a:ext>
            </a:extLst>
          </p:cNvPr>
          <p:cNvSpPr/>
          <p:nvPr/>
        </p:nvSpPr>
        <p:spPr>
          <a:xfrm flipV="1">
            <a:off x="-513184" y="-547177"/>
            <a:ext cx="1860668" cy="1468631"/>
          </a:xfrm>
          <a:prstGeom prst="cube">
            <a:avLst/>
          </a:prstGeom>
          <a:solidFill>
            <a:srgbClr val="CA10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7">
            <a:extLst>
              <a:ext uri="{FF2B5EF4-FFF2-40B4-BE49-F238E27FC236}">
                <a16:creationId xmlns:a16="http://schemas.microsoft.com/office/drawing/2014/main" id="{AD4BDAC0-D5F4-8FF3-14B7-BF9D99709E0E}"/>
              </a:ext>
            </a:extLst>
          </p:cNvPr>
          <p:cNvSpPr txBox="1"/>
          <p:nvPr/>
        </p:nvSpPr>
        <p:spPr>
          <a:xfrm>
            <a:off x="1941612" y="196435"/>
            <a:ext cx="8308776" cy="558743"/>
          </a:xfrm>
          <a:prstGeom prst="rect">
            <a:avLst/>
          </a:prstGeom>
        </p:spPr>
        <p:txBody>
          <a:bodyPr wrap="square" lIns="0" tIns="0" rIns="0" bIns="0" rtlCol="0" anchor="t">
            <a:spAutoFit/>
          </a:bodyPr>
          <a:lstStyle/>
          <a:p>
            <a:pPr algn="ctr" defTabSz="609630">
              <a:lnSpc>
                <a:spcPts val="4853"/>
              </a:lnSpc>
            </a:pPr>
            <a:r>
              <a:rPr lang="en-US" sz="3000" b="1" dirty="0">
                <a:solidFill>
                  <a:schemeClr val="bg1"/>
                </a:solidFill>
                <a:latin typeface="Cambria" panose="02040503050406030204" pitchFamily="18" charset="0"/>
                <a:ea typeface="Cambria" panose="02040503050406030204" pitchFamily="18" charset="0"/>
                <a:cs typeface="Montserrat Bold"/>
                <a:sym typeface="Montserrat Bold"/>
              </a:rPr>
              <a:t>2.4 MACHINERY</a:t>
            </a:r>
          </a:p>
        </p:txBody>
      </p:sp>
      <p:sp>
        <p:nvSpPr>
          <p:cNvPr id="6" name="AutoShape 4" descr=", do AI tạo">
            <a:extLst>
              <a:ext uri="{FF2B5EF4-FFF2-40B4-BE49-F238E27FC236}">
                <a16:creationId xmlns:a16="http://schemas.microsoft.com/office/drawing/2014/main" id="{BD323FE2-7072-F691-2DD2-7A1402F046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AutoShape 6" descr=", do AI tạo">
            <a:extLst>
              <a:ext uri="{FF2B5EF4-FFF2-40B4-BE49-F238E27FC236}">
                <a16:creationId xmlns:a16="http://schemas.microsoft.com/office/drawing/2014/main" id="{000B12D1-D91C-E541-CA06-CE2A1AE2ABCC}"/>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2" name="Picture 21">
            <a:extLst>
              <a:ext uri="{FF2B5EF4-FFF2-40B4-BE49-F238E27FC236}">
                <a16:creationId xmlns:a16="http://schemas.microsoft.com/office/drawing/2014/main" id="{07F61FF7-2871-FF35-E52D-77E9D7D748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45069" y="1061377"/>
            <a:ext cx="4842856" cy="5679579"/>
          </a:xfrm>
          <a:prstGeom prst="rect">
            <a:avLst/>
          </a:prstGeom>
        </p:spPr>
      </p:pic>
    </p:spTree>
    <p:extLst>
      <p:ext uri="{BB962C8B-B14F-4D97-AF65-F5344CB8AC3E}">
        <p14:creationId xmlns:p14="http://schemas.microsoft.com/office/powerpoint/2010/main" val="3256389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17615" y="1201966"/>
            <a:ext cx="1447927" cy="349358"/>
            <a:chOff x="0" y="0"/>
            <a:chExt cx="2171890" cy="524040"/>
          </a:xfrm>
        </p:grpSpPr>
        <p:sp>
          <p:nvSpPr>
            <p:cNvPr id="3" name="Freeform 3"/>
            <p:cNvSpPr/>
            <p:nvPr/>
          </p:nvSpPr>
          <p:spPr>
            <a:xfrm>
              <a:off x="0" y="0"/>
              <a:ext cx="2171954" cy="524002"/>
            </a:xfrm>
            <a:custGeom>
              <a:avLst/>
              <a:gdLst/>
              <a:ahLst/>
              <a:cxnLst/>
              <a:rect l="l" t="t" r="r" b="b"/>
              <a:pathLst>
                <a:path w="2171954" h="524002">
                  <a:moveTo>
                    <a:pt x="0" y="0"/>
                  </a:moveTo>
                  <a:lnTo>
                    <a:pt x="2171954" y="0"/>
                  </a:lnTo>
                  <a:lnTo>
                    <a:pt x="2171954" y="524002"/>
                  </a:lnTo>
                  <a:lnTo>
                    <a:pt x="0" y="524002"/>
                  </a:lnTo>
                  <a:close/>
                </a:path>
              </a:pathLst>
            </a:custGeom>
            <a:solidFill>
              <a:srgbClr val="2551B7"/>
            </a:solid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sp>
        <p:nvSpPr>
          <p:cNvPr id="4" name="Freeform 4"/>
          <p:cNvSpPr/>
          <p:nvPr/>
        </p:nvSpPr>
        <p:spPr>
          <a:xfrm>
            <a:off x="774579" y="-42335"/>
            <a:ext cx="1999323" cy="643465"/>
          </a:xfrm>
          <a:custGeom>
            <a:avLst/>
            <a:gdLst/>
            <a:ahLst/>
            <a:cxnLst/>
            <a:rect l="l" t="t" r="r" b="b"/>
            <a:pathLst>
              <a:path w="2998984" h="965197">
                <a:moveTo>
                  <a:pt x="0" y="0"/>
                </a:moveTo>
                <a:lnTo>
                  <a:pt x="2998984" y="0"/>
                </a:lnTo>
                <a:lnTo>
                  <a:pt x="2998984" y="965197"/>
                </a:lnTo>
                <a:lnTo>
                  <a:pt x="0" y="96519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nvGrpSpPr>
          <p:cNvPr id="6" name="Group 6"/>
          <p:cNvGrpSpPr>
            <a:grpSpLocks noChangeAspect="1"/>
          </p:cNvGrpSpPr>
          <p:nvPr/>
        </p:nvGrpSpPr>
        <p:grpSpPr>
          <a:xfrm>
            <a:off x="9113507" y="1201966"/>
            <a:ext cx="1447927" cy="349358"/>
            <a:chOff x="0" y="0"/>
            <a:chExt cx="2171890" cy="524040"/>
          </a:xfrm>
        </p:grpSpPr>
        <p:sp>
          <p:nvSpPr>
            <p:cNvPr id="7" name="Freeform 7"/>
            <p:cNvSpPr/>
            <p:nvPr/>
          </p:nvSpPr>
          <p:spPr>
            <a:xfrm>
              <a:off x="0" y="0"/>
              <a:ext cx="2171954" cy="524002"/>
            </a:xfrm>
            <a:custGeom>
              <a:avLst/>
              <a:gdLst/>
              <a:ahLst/>
              <a:cxnLst/>
              <a:rect l="l" t="t" r="r" b="b"/>
              <a:pathLst>
                <a:path w="2171954" h="524002">
                  <a:moveTo>
                    <a:pt x="0" y="0"/>
                  </a:moveTo>
                  <a:lnTo>
                    <a:pt x="2171954" y="0"/>
                  </a:lnTo>
                  <a:lnTo>
                    <a:pt x="2171954" y="524002"/>
                  </a:lnTo>
                  <a:lnTo>
                    <a:pt x="0" y="524002"/>
                  </a:lnTo>
                  <a:close/>
                </a:path>
              </a:pathLst>
            </a:custGeom>
            <a:solidFill>
              <a:srgbClr val="2551B7"/>
            </a:solid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grpSp>
        <p:nvGrpSpPr>
          <p:cNvPr id="10" name="Group 10"/>
          <p:cNvGrpSpPr>
            <a:grpSpLocks noChangeAspect="1"/>
          </p:cNvGrpSpPr>
          <p:nvPr/>
        </p:nvGrpSpPr>
        <p:grpSpPr>
          <a:xfrm>
            <a:off x="225025" y="2303158"/>
            <a:ext cx="647097" cy="647097"/>
            <a:chOff x="0" y="0"/>
            <a:chExt cx="970648" cy="970648"/>
          </a:xfrm>
        </p:grpSpPr>
        <p:sp>
          <p:nvSpPr>
            <p:cNvPr id="11" name="Freeform 11"/>
            <p:cNvSpPr/>
            <p:nvPr/>
          </p:nvSpPr>
          <p:spPr>
            <a:xfrm>
              <a:off x="0" y="0"/>
              <a:ext cx="970661" cy="970661"/>
            </a:xfrm>
            <a:custGeom>
              <a:avLst/>
              <a:gdLst/>
              <a:ahLst/>
              <a:cxnLst/>
              <a:rect l="l" t="t" r="r" b="b"/>
              <a:pathLst>
                <a:path w="970661" h="970661">
                  <a:moveTo>
                    <a:pt x="0" y="970661"/>
                  </a:moveTo>
                  <a:lnTo>
                    <a:pt x="970661" y="970661"/>
                  </a:lnTo>
                  <a:lnTo>
                    <a:pt x="970661" y="0"/>
                  </a:lnTo>
                  <a:lnTo>
                    <a:pt x="0" y="0"/>
                  </a:lnTo>
                  <a:close/>
                </a:path>
              </a:pathLst>
            </a:custGeom>
            <a:solidFill>
              <a:srgbClr val="000000">
                <a:alpha val="0"/>
              </a:srgbClr>
            </a:solid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grpSp>
        <p:nvGrpSpPr>
          <p:cNvPr id="12" name="Group 12"/>
          <p:cNvGrpSpPr>
            <a:grpSpLocks noChangeAspect="1"/>
          </p:cNvGrpSpPr>
          <p:nvPr/>
        </p:nvGrpSpPr>
        <p:grpSpPr>
          <a:xfrm>
            <a:off x="244335" y="4683913"/>
            <a:ext cx="608476" cy="600729"/>
            <a:chOff x="0" y="0"/>
            <a:chExt cx="912711" cy="901090"/>
          </a:xfrm>
        </p:grpSpPr>
        <p:sp>
          <p:nvSpPr>
            <p:cNvPr id="13" name="Freeform 13"/>
            <p:cNvSpPr/>
            <p:nvPr/>
          </p:nvSpPr>
          <p:spPr>
            <a:xfrm>
              <a:off x="0" y="0"/>
              <a:ext cx="912749" cy="901065"/>
            </a:xfrm>
            <a:custGeom>
              <a:avLst/>
              <a:gdLst/>
              <a:ahLst/>
              <a:cxnLst/>
              <a:rect l="l" t="t" r="r" b="b"/>
              <a:pathLst>
                <a:path w="912749" h="901065">
                  <a:moveTo>
                    <a:pt x="0" y="901065"/>
                  </a:moveTo>
                  <a:lnTo>
                    <a:pt x="912749" y="901065"/>
                  </a:lnTo>
                  <a:lnTo>
                    <a:pt x="912749" y="0"/>
                  </a:lnTo>
                  <a:lnTo>
                    <a:pt x="0" y="0"/>
                  </a:lnTo>
                  <a:close/>
                </a:path>
              </a:pathLst>
            </a:custGeom>
            <a:solidFill>
              <a:srgbClr val="000000">
                <a:alpha val="0"/>
              </a:srgbClr>
            </a:solid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grpSp>
        <p:nvGrpSpPr>
          <p:cNvPr id="14" name="Group 14"/>
          <p:cNvGrpSpPr>
            <a:grpSpLocks noChangeAspect="1"/>
          </p:cNvGrpSpPr>
          <p:nvPr/>
        </p:nvGrpSpPr>
        <p:grpSpPr>
          <a:xfrm>
            <a:off x="816115" y="0"/>
            <a:ext cx="1915668" cy="558800"/>
            <a:chOff x="0" y="0"/>
            <a:chExt cx="2873502" cy="838200"/>
          </a:xfrm>
        </p:grpSpPr>
        <p:sp>
          <p:nvSpPr>
            <p:cNvPr id="15" name="Freeform 15"/>
            <p:cNvSpPr/>
            <p:nvPr/>
          </p:nvSpPr>
          <p:spPr>
            <a:xfrm>
              <a:off x="0" y="0"/>
              <a:ext cx="2873502" cy="838200"/>
            </a:xfrm>
            <a:custGeom>
              <a:avLst/>
              <a:gdLst/>
              <a:ahLst/>
              <a:cxnLst/>
              <a:rect l="l" t="t" r="r" b="b"/>
              <a:pathLst>
                <a:path w="2873502" h="838200">
                  <a:moveTo>
                    <a:pt x="0" y="0"/>
                  </a:moveTo>
                  <a:lnTo>
                    <a:pt x="0" y="838200"/>
                  </a:lnTo>
                  <a:lnTo>
                    <a:pt x="2873502" y="838200"/>
                  </a:lnTo>
                  <a:lnTo>
                    <a:pt x="2873502" y="0"/>
                  </a:lnTo>
                  <a:close/>
                </a:path>
              </a:pathLst>
            </a:custGeom>
            <a:solidFill>
              <a:srgbClr val="000000">
                <a:alpha val="0"/>
              </a:srgbClr>
            </a:solid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grpSp>
        <p:nvGrpSpPr>
          <p:cNvPr id="16" name="Group 16"/>
          <p:cNvGrpSpPr>
            <a:grpSpLocks noChangeAspect="1"/>
          </p:cNvGrpSpPr>
          <p:nvPr/>
        </p:nvGrpSpPr>
        <p:grpSpPr>
          <a:xfrm>
            <a:off x="3028048" y="4683913"/>
            <a:ext cx="660800" cy="600729"/>
            <a:chOff x="0" y="0"/>
            <a:chExt cx="991210" cy="901090"/>
          </a:xfrm>
        </p:grpSpPr>
        <p:sp>
          <p:nvSpPr>
            <p:cNvPr id="17" name="Freeform 17"/>
            <p:cNvSpPr/>
            <p:nvPr/>
          </p:nvSpPr>
          <p:spPr>
            <a:xfrm>
              <a:off x="0" y="0"/>
              <a:ext cx="991235" cy="901065"/>
            </a:xfrm>
            <a:custGeom>
              <a:avLst/>
              <a:gdLst/>
              <a:ahLst/>
              <a:cxnLst/>
              <a:rect l="l" t="t" r="r" b="b"/>
              <a:pathLst>
                <a:path w="991235" h="901065">
                  <a:moveTo>
                    <a:pt x="0" y="901065"/>
                  </a:moveTo>
                  <a:lnTo>
                    <a:pt x="991235" y="901065"/>
                  </a:lnTo>
                  <a:lnTo>
                    <a:pt x="991235" y="0"/>
                  </a:lnTo>
                  <a:lnTo>
                    <a:pt x="0" y="0"/>
                  </a:lnTo>
                  <a:close/>
                </a:path>
              </a:pathLst>
            </a:custGeom>
            <a:solidFill>
              <a:srgbClr val="000000">
                <a:alpha val="0"/>
              </a:srgbClr>
            </a:solid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grpSp>
        <p:nvGrpSpPr>
          <p:cNvPr id="18" name="Group 18"/>
          <p:cNvGrpSpPr>
            <a:grpSpLocks noChangeAspect="1"/>
          </p:cNvGrpSpPr>
          <p:nvPr/>
        </p:nvGrpSpPr>
        <p:grpSpPr>
          <a:xfrm>
            <a:off x="3042393" y="2290020"/>
            <a:ext cx="621055" cy="600729"/>
            <a:chOff x="0" y="0"/>
            <a:chExt cx="931583" cy="901090"/>
          </a:xfrm>
        </p:grpSpPr>
        <p:sp>
          <p:nvSpPr>
            <p:cNvPr id="19" name="Freeform 19"/>
            <p:cNvSpPr/>
            <p:nvPr/>
          </p:nvSpPr>
          <p:spPr>
            <a:xfrm>
              <a:off x="0" y="0"/>
              <a:ext cx="931545" cy="901065"/>
            </a:xfrm>
            <a:custGeom>
              <a:avLst/>
              <a:gdLst/>
              <a:ahLst/>
              <a:cxnLst/>
              <a:rect l="l" t="t" r="r" b="b"/>
              <a:pathLst>
                <a:path w="931545" h="901065">
                  <a:moveTo>
                    <a:pt x="0" y="901065"/>
                  </a:moveTo>
                  <a:lnTo>
                    <a:pt x="931545" y="901065"/>
                  </a:lnTo>
                  <a:lnTo>
                    <a:pt x="931545" y="0"/>
                  </a:lnTo>
                  <a:lnTo>
                    <a:pt x="0" y="0"/>
                  </a:lnTo>
                  <a:close/>
                </a:path>
              </a:pathLst>
            </a:custGeom>
            <a:solidFill>
              <a:srgbClr val="000000">
                <a:alpha val="0"/>
              </a:srgbClr>
            </a:solid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grpSp>
        <p:nvGrpSpPr>
          <p:cNvPr id="20" name="Group 20"/>
          <p:cNvGrpSpPr>
            <a:grpSpLocks noChangeAspect="1"/>
          </p:cNvGrpSpPr>
          <p:nvPr/>
        </p:nvGrpSpPr>
        <p:grpSpPr>
          <a:xfrm>
            <a:off x="5610702" y="4683913"/>
            <a:ext cx="600729" cy="600729"/>
            <a:chOff x="0" y="0"/>
            <a:chExt cx="901090" cy="901090"/>
          </a:xfrm>
        </p:grpSpPr>
        <p:sp>
          <p:nvSpPr>
            <p:cNvPr id="21" name="Freeform 21"/>
            <p:cNvSpPr/>
            <p:nvPr/>
          </p:nvSpPr>
          <p:spPr>
            <a:xfrm>
              <a:off x="0" y="0"/>
              <a:ext cx="901065" cy="901065"/>
            </a:xfrm>
            <a:custGeom>
              <a:avLst/>
              <a:gdLst/>
              <a:ahLst/>
              <a:cxnLst/>
              <a:rect l="l" t="t" r="r" b="b"/>
              <a:pathLst>
                <a:path w="901065" h="901065">
                  <a:moveTo>
                    <a:pt x="0" y="901065"/>
                  </a:moveTo>
                  <a:lnTo>
                    <a:pt x="901065" y="901065"/>
                  </a:lnTo>
                  <a:lnTo>
                    <a:pt x="901065" y="0"/>
                  </a:lnTo>
                  <a:lnTo>
                    <a:pt x="0" y="0"/>
                  </a:lnTo>
                  <a:close/>
                </a:path>
              </a:pathLst>
            </a:custGeom>
            <a:solidFill>
              <a:srgbClr val="000000">
                <a:alpha val="0"/>
              </a:srgbClr>
            </a:solid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grpSp>
        <p:nvGrpSpPr>
          <p:cNvPr id="22" name="Group 22"/>
          <p:cNvGrpSpPr>
            <a:grpSpLocks noChangeAspect="1"/>
          </p:cNvGrpSpPr>
          <p:nvPr/>
        </p:nvGrpSpPr>
        <p:grpSpPr>
          <a:xfrm>
            <a:off x="5741682" y="2290020"/>
            <a:ext cx="600712" cy="600712"/>
            <a:chOff x="129992" y="0"/>
            <a:chExt cx="901065" cy="901065"/>
          </a:xfrm>
        </p:grpSpPr>
        <p:sp>
          <p:nvSpPr>
            <p:cNvPr id="23" name="Freeform 23"/>
            <p:cNvSpPr/>
            <p:nvPr/>
          </p:nvSpPr>
          <p:spPr>
            <a:xfrm>
              <a:off x="129992" y="0"/>
              <a:ext cx="901065" cy="901065"/>
            </a:xfrm>
            <a:custGeom>
              <a:avLst/>
              <a:gdLst/>
              <a:ahLst/>
              <a:cxnLst/>
              <a:rect l="l" t="t" r="r" b="b"/>
              <a:pathLst>
                <a:path w="901065" h="901065">
                  <a:moveTo>
                    <a:pt x="0" y="901065"/>
                  </a:moveTo>
                  <a:lnTo>
                    <a:pt x="901065" y="901065"/>
                  </a:lnTo>
                  <a:lnTo>
                    <a:pt x="901065" y="0"/>
                  </a:lnTo>
                  <a:lnTo>
                    <a:pt x="0" y="0"/>
                  </a:lnTo>
                  <a:close/>
                </a:path>
              </a:pathLst>
            </a:custGeom>
            <a:solidFill>
              <a:srgbClr val="000000">
                <a:alpha val="0"/>
              </a:srgbClr>
            </a:solid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sp>
        <p:nvSpPr>
          <p:cNvPr id="24" name="Freeform 24"/>
          <p:cNvSpPr/>
          <p:nvPr/>
        </p:nvSpPr>
        <p:spPr>
          <a:xfrm>
            <a:off x="406629" y="6617754"/>
            <a:ext cx="11522209" cy="91015"/>
          </a:xfrm>
          <a:custGeom>
            <a:avLst/>
            <a:gdLst/>
            <a:ahLst/>
            <a:cxnLst/>
            <a:rect l="l" t="t" r="r" b="b"/>
            <a:pathLst>
              <a:path w="17283313" h="136522">
                <a:moveTo>
                  <a:pt x="0" y="0"/>
                </a:moveTo>
                <a:lnTo>
                  <a:pt x="17283312" y="0"/>
                </a:lnTo>
                <a:lnTo>
                  <a:pt x="17283312" y="136522"/>
                </a:lnTo>
                <a:lnTo>
                  <a:pt x="0" y="1365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nvGrpSpPr>
          <p:cNvPr id="25" name="Group 25"/>
          <p:cNvGrpSpPr>
            <a:grpSpLocks noChangeAspect="1"/>
          </p:cNvGrpSpPr>
          <p:nvPr/>
        </p:nvGrpSpPr>
        <p:grpSpPr>
          <a:xfrm>
            <a:off x="9347987" y="2104333"/>
            <a:ext cx="650316" cy="600729"/>
            <a:chOff x="0" y="0"/>
            <a:chExt cx="975474" cy="901090"/>
          </a:xfrm>
        </p:grpSpPr>
        <p:sp>
          <p:nvSpPr>
            <p:cNvPr id="26" name="Freeform 26"/>
            <p:cNvSpPr/>
            <p:nvPr/>
          </p:nvSpPr>
          <p:spPr>
            <a:xfrm>
              <a:off x="0" y="0"/>
              <a:ext cx="975487" cy="901065"/>
            </a:xfrm>
            <a:custGeom>
              <a:avLst/>
              <a:gdLst/>
              <a:ahLst/>
              <a:cxnLst/>
              <a:rect l="l" t="t" r="r" b="b"/>
              <a:pathLst>
                <a:path w="975487" h="901065">
                  <a:moveTo>
                    <a:pt x="0" y="901065"/>
                  </a:moveTo>
                  <a:lnTo>
                    <a:pt x="975487" y="901065"/>
                  </a:lnTo>
                  <a:lnTo>
                    <a:pt x="975487" y="0"/>
                  </a:lnTo>
                  <a:lnTo>
                    <a:pt x="0" y="0"/>
                  </a:lnTo>
                  <a:close/>
                </a:path>
              </a:pathLst>
            </a:custGeom>
            <a:solidFill>
              <a:srgbClr val="000000">
                <a:alpha val="0"/>
              </a:srgbClr>
            </a:solidFill>
          </p:spPr>
          <p:txBody>
            <a:bodyPr/>
            <a:lstStyle/>
            <a:p>
              <a:pPr defTabSz="609630"/>
              <a:endParaRPr lang="en-US" sz="1200">
                <a:solidFill>
                  <a:prstClr val="black"/>
                </a:solidFill>
                <a:latin typeface="Times New Roman" panose="02020603050405020304" pitchFamily="18" charset="0"/>
                <a:cs typeface="Times New Roman" panose="02020603050405020304" pitchFamily="18" charset="0"/>
              </a:endParaRPr>
            </a:p>
          </p:txBody>
        </p:sp>
      </p:grpSp>
      <p:sp>
        <p:nvSpPr>
          <p:cNvPr id="27" name="TextBox 27"/>
          <p:cNvSpPr txBox="1"/>
          <p:nvPr/>
        </p:nvSpPr>
        <p:spPr>
          <a:xfrm>
            <a:off x="197390" y="1229278"/>
            <a:ext cx="1314145" cy="244811"/>
          </a:xfrm>
          <a:prstGeom prst="rect">
            <a:avLst/>
          </a:prstGeom>
        </p:spPr>
        <p:txBody>
          <a:bodyPr lIns="0" tIns="0" rIns="0" bIns="0" rtlCol="0" anchor="t">
            <a:spAutoFit/>
          </a:bodyPr>
          <a:lstStyle/>
          <a:p>
            <a:pPr defTabSz="609630">
              <a:lnSpc>
                <a:spcPts val="2053"/>
              </a:lnSpc>
            </a:pPr>
            <a:r>
              <a:rPr lang="en-US" sz="1466" b="1" dirty="0">
                <a:solidFill>
                  <a:srgbClr val="FFFFFF"/>
                </a:solidFill>
                <a:latin typeface="Times New Roman" panose="02020603050405020304" pitchFamily="18" charset="0"/>
                <a:ea typeface="Public Sans Bold"/>
                <a:cs typeface="Times New Roman" panose="02020603050405020304" pitchFamily="18" charset="0"/>
                <a:sym typeface="Public Sans Bold"/>
              </a:rPr>
              <a:t>Goals in 2030</a:t>
            </a:r>
          </a:p>
        </p:txBody>
      </p:sp>
      <p:sp>
        <p:nvSpPr>
          <p:cNvPr id="28" name="TextBox 28"/>
          <p:cNvSpPr txBox="1"/>
          <p:nvPr/>
        </p:nvSpPr>
        <p:spPr>
          <a:xfrm>
            <a:off x="9191295" y="1229278"/>
            <a:ext cx="1318235" cy="244811"/>
          </a:xfrm>
          <a:prstGeom prst="rect">
            <a:avLst/>
          </a:prstGeom>
        </p:spPr>
        <p:txBody>
          <a:bodyPr lIns="0" tIns="0" rIns="0" bIns="0" rtlCol="0" anchor="t">
            <a:spAutoFit/>
          </a:bodyPr>
          <a:lstStyle/>
          <a:p>
            <a:pPr defTabSz="609630">
              <a:lnSpc>
                <a:spcPts val="2053"/>
              </a:lnSpc>
            </a:pPr>
            <a:r>
              <a:rPr lang="en-US" sz="1466" b="1" dirty="0">
                <a:solidFill>
                  <a:srgbClr val="FFFFFF"/>
                </a:solidFill>
                <a:latin typeface="Times New Roman" panose="02020603050405020304" pitchFamily="18" charset="0"/>
                <a:ea typeface="Public Sans Bold"/>
                <a:cs typeface="Times New Roman" panose="02020603050405020304" pitchFamily="18" charset="0"/>
                <a:sym typeface="Public Sans Bold"/>
              </a:rPr>
              <a:t>Goals in 2045</a:t>
            </a:r>
          </a:p>
        </p:txBody>
      </p:sp>
      <p:sp>
        <p:nvSpPr>
          <p:cNvPr id="29" name="TextBox 29"/>
          <p:cNvSpPr txBox="1"/>
          <p:nvPr/>
        </p:nvSpPr>
        <p:spPr>
          <a:xfrm>
            <a:off x="531896" y="1764610"/>
            <a:ext cx="2731881" cy="466410"/>
          </a:xfrm>
          <a:prstGeom prst="rect">
            <a:avLst/>
          </a:prstGeom>
        </p:spPr>
        <p:txBody>
          <a:bodyPr wrap="square" lIns="0" tIns="0" rIns="0" bIns="0" rtlCol="0" anchor="t">
            <a:spAutoFit/>
          </a:bodyPr>
          <a:lstStyle/>
          <a:p>
            <a:pPr defTabSz="609630">
              <a:lnSpc>
                <a:spcPts val="1934"/>
              </a:lnSpc>
            </a:pPr>
            <a:r>
              <a:rPr lang="en-US" sz="1333" dirty="0">
                <a:solidFill>
                  <a:srgbClr val="2551B7"/>
                </a:solidFill>
                <a:latin typeface="Times New Roman" panose="02020603050405020304" pitchFamily="18" charset="0"/>
                <a:ea typeface="Public Sans"/>
                <a:cs typeface="Times New Roman" panose="02020603050405020304" pitchFamily="18" charset="0"/>
                <a:sym typeface="Public Sans"/>
              </a:rPr>
              <a:t>Science, technology, and innovation capacity &amp; capabilities</a:t>
            </a:r>
          </a:p>
        </p:txBody>
      </p:sp>
      <p:sp>
        <p:nvSpPr>
          <p:cNvPr id="30" name="TextBox 30"/>
          <p:cNvSpPr txBox="1"/>
          <p:nvPr/>
        </p:nvSpPr>
        <p:spPr>
          <a:xfrm>
            <a:off x="531896" y="2251380"/>
            <a:ext cx="2588914" cy="1928348"/>
          </a:xfrm>
          <a:prstGeom prst="rect">
            <a:avLst/>
          </a:prstGeom>
        </p:spPr>
        <p:txBody>
          <a:bodyPr wrap="square" lIns="0" tIns="0" rIns="0" bIns="0" rtlCol="0" anchor="t">
            <a:spAutoFit/>
          </a:bodyPr>
          <a:lstStyle/>
          <a:p>
            <a:pPr marL="285750" indent="-285750" defTabSz="609630">
              <a:lnSpc>
                <a:spcPts val="1934"/>
              </a:lnSpc>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Science and technology levels have reached advanced standards in many fields</a:t>
            </a:r>
          </a:p>
          <a:p>
            <a:pPr marL="285750" indent="-285750" defTabSz="609630">
              <a:lnSpc>
                <a:spcPts val="1934"/>
              </a:lnSpc>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Vietnamese enterprises have achieved above-global-average technological capabilities</a:t>
            </a:r>
          </a:p>
          <a:p>
            <a:pPr marL="285750" indent="-285750" defTabSz="609630">
              <a:lnSpc>
                <a:spcPts val="1934"/>
              </a:lnSpc>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Several industries have reached international standards</a:t>
            </a:r>
          </a:p>
        </p:txBody>
      </p:sp>
      <p:sp>
        <p:nvSpPr>
          <p:cNvPr id="31" name="TextBox 31"/>
          <p:cNvSpPr txBox="1"/>
          <p:nvPr/>
        </p:nvSpPr>
        <p:spPr>
          <a:xfrm>
            <a:off x="466122" y="4582834"/>
            <a:ext cx="2981404" cy="232371"/>
          </a:xfrm>
          <a:prstGeom prst="rect">
            <a:avLst/>
          </a:prstGeom>
        </p:spPr>
        <p:txBody>
          <a:bodyPr wrap="square" lIns="0" tIns="0" rIns="0" bIns="0" rtlCol="0" anchor="t">
            <a:spAutoFit/>
          </a:bodyPr>
          <a:lstStyle/>
          <a:p>
            <a:pPr defTabSz="609630">
              <a:lnSpc>
                <a:spcPts val="2019"/>
              </a:lnSpc>
            </a:pPr>
            <a:r>
              <a:rPr lang="en-US" sz="1333" dirty="0">
                <a:solidFill>
                  <a:srgbClr val="2551B7"/>
                </a:solidFill>
                <a:latin typeface="Times New Roman" panose="02020603050405020304" pitchFamily="18" charset="0"/>
                <a:ea typeface="Public Sans Bold"/>
                <a:cs typeface="Times New Roman" panose="02020603050405020304" pitchFamily="18" charset="0"/>
                <a:sym typeface="Public Sans Bold"/>
              </a:rPr>
              <a:t>Investment in science and technology</a:t>
            </a:r>
          </a:p>
        </p:txBody>
      </p:sp>
      <p:sp>
        <p:nvSpPr>
          <p:cNvPr id="32" name="TextBox 32"/>
          <p:cNvSpPr txBox="1"/>
          <p:nvPr/>
        </p:nvSpPr>
        <p:spPr>
          <a:xfrm>
            <a:off x="521208" y="4898131"/>
            <a:ext cx="2585093" cy="1514774"/>
          </a:xfrm>
          <a:prstGeom prst="rect">
            <a:avLst/>
          </a:prstGeom>
        </p:spPr>
        <p:txBody>
          <a:bodyPr wrap="square" lIns="0" tIns="0" rIns="0" bIns="0" rtlCol="0" anchor="t">
            <a:spAutoFit/>
          </a:bodyPr>
          <a:lstStyle/>
          <a:p>
            <a:pPr defTabSz="609630">
              <a:lnSpc>
                <a:spcPts val="2019"/>
              </a:lnSpc>
            </a:pPr>
            <a:r>
              <a:rPr lang="en-US" sz="1333" dirty="0">
                <a:latin typeface="Times New Roman" panose="02020603050405020304" pitchFamily="18" charset="0"/>
                <a:ea typeface="Public Sans"/>
                <a:cs typeface="Times New Roman" panose="02020603050405020304" pitchFamily="18" charset="0"/>
                <a:sym typeface="Public Sans"/>
              </a:rPr>
              <a:t>R&amp;D spending reaches 2% of GDP; socialized funding accounts for over 60%</a:t>
            </a:r>
          </a:p>
          <a:p>
            <a:pPr defTabSz="609630">
              <a:lnSpc>
                <a:spcPts val="2019"/>
              </a:lnSpc>
            </a:pPr>
            <a:r>
              <a:rPr lang="en-US" sz="1333" dirty="0">
                <a:latin typeface="Times New Roman" panose="02020603050405020304" pitchFamily="18" charset="0"/>
                <a:ea typeface="Public Sans"/>
                <a:cs typeface="Times New Roman" panose="02020603050405020304" pitchFamily="18" charset="0"/>
                <a:sym typeface="Public Sans"/>
              </a:rPr>
              <a:t>At least 3% of the annual state budget is allocated to science and technology and digital transformation</a:t>
            </a:r>
          </a:p>
        </p:txBody>
      </p:sp>
      <p:sp>
        <p:nvSpPr>
          <p:cNvPr id="33" name="TextBox 33"/>
          <p:cNvSpPr txBox="1"/>
          <p:nvPr/>
        </p:nvSpPr>
        <p:spPr>
          <a:xfrm>
            <a:off x="3640995" y="1743557"/>
            <a:ext cx="1693031" cy="222753"/>
          </a:xfrm>
          <a:prstGeom prst="rect">
            <a:avLst/>
          </a:prstGeom>
        </p:spPr>
        <p:txBody>
          <a:bodyPr wrap="square" lIns="0" tIns="0" rIns="0" bIns="0" rtlCol="0" anchor="t">
            <a:spAutoFit/>
          </a:bodyPr>
          <a:lstStyle/>
          <a:p>
            <a:pPr defTabSz="609630">
              <a:lnSpc>
                <a:spcPts val="1871"/>
              </a:lnSpc>
            </a:pPr>
            <a:r>
              <a:rPr lang="en-US" sz="1333" dirty="0">
                <a:solidFill>
                  <a:srgbClr val="2551B7"/>
                </a:solidFill>
                <a:latin typeface="Times New Roman" panose="02020603050405020304" pitchFamily="18" charset="0"/>
                <a:ea typeface="Public Sans"/>
                <a:cs typeface="Times New Roman" panose="02020603050405020304" pitchFamily="18" charset="0"/>
                <a:sym typeface="Public Sans"/>
              </a:rPr>
              <a:t>International standing</a:t>
            </a:r>
          </a:p>
        </p:txBody>
      </p:sp>
      <p:sp>
        <p:nvSpPr>
          <p:cNvPr id="34" name="TextBox 34"/>
          <p:cNvSpPr txBox="1"/>
          <p:nvPr/>
        </p:nvSpPr>
        <p:spPr>
          <a:xfrm>
            <a:off x="3640995" y="2006104"/>
            <a:ext cx="2432695" cy="1928348"/>
          </a:xfrm>
          <a:prstGeom prst="rect">
            <a:avLst/>
          </a:prstGeom>
        </p:spPr>
        <p:txBody>
          <a:bodyPr wrap="square" lIns="0" tIns="0" rIns="0" bIns="0" rtlCol="0" anchor="t">
            <a:spAutoFit/>
          </a:bodyPr>
          <a:lstStyle/>
          <a:p>
            <a:pPr marL="285750" indent="-285750" defTabSz="609630">
              <a:lnSpc>
                <a:spcPts val="1871"/>
              </a:lnSpc>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Among the top 3 in Southeast Asia in AI and e-government</a:t>
            </a:r>
          </a:p>
          <a:p>
            <a:pPr marL="285750" indent="-285750" defTabSz="609630">
              <a:lnSpc>
                <a:spcPts val="1871"/>
              </a:lnSpc>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Ranked in the top 50 globally in digital competitiveness and e-government</a:t>
            </a:r>
          </a:p>
          <a:p>
            <a:pPr marL="285750" indent="-285750" defTabSz="609630">
              <a:lnSpc>
                <a:spcPts val="1871"/>
              </a:lnSpc>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At least five digital technology companies operating at an international level</a:t>
            </a:r>
          </a:p>
        </p:txBody>
      </p:sp>
      <p:sp>
        <p:nvSpPr>
          <p:cNvPr id="35" name="TextBox 35"/>
          <p:cNvSpPr txBox="1"/>
          <p:nvPr/>
        </p:nvSpPr>
        <p:spPr>
          <a:xfrm>
            <a:off x="3638954" y="4557749"/>
            <a:ext cx="2197404" cy="222753"/>
          </a:xfrm>
          <a:prstGeom prst="rect">
            <a:avLst/>
          </a:prstGeom>
        </p:spPr>
        <p:txBody>
          <a:bodyPr wrap="square" lIns="0" tIns="0" rIns="0" bIns="0" rtlCol="0" anchor="t">
            <a:spAutoFit/>
          </a:bodyPr>
          <a:lstStyle/>
          <a:p>
            <a:pPr defTabSz="609630">
              <a:lnSpc>
                <a:spcPts val="1871"/>
              </a:lnSpc>
            </a:pPr>
            <a:r>
              <a:rPr lang="en-US" sz="1333" dirty="0">
                <a:solidFill>
                  <a:srgbClr val="2551B7"/>
                </a:solidFill>
                <a:latin typeface="Times New Roman" panose="02020603050405020304" pitchFamily="18" charset="0"/>
                <a:ea typeface="Public Sans"/>
                <a:cs typeface="Times New Roman" panose="02020603050405020304" pitchFamily="18" charset="0"/>
                <a:sym typeface="Public Sans"/>
              </a:rPr>
              <a:t>Human resources &amp; institutions</a:t>
            </a:r>
          </a:p>
        </p:txBody>
      </p:sp>
      <p:sp>
        <p:nvSpPr>
          <p:cNvPr id="36" name="TextBox 36"/>
          <p:cNvSpPr txBox="1"/>
          <p:nvPr/>
        </p:nvSpPr>
        <p:spPr>
          <a:xfrm>
            <a:off x="3492810" y="4843224"/>
            <a:ext cx="2462303" cy="1640962"/>
          </a:xfrm>
          <a:prstGeom prst="rect">
            <a:avLst/>
          </a:prstGeom>
        </p:spPr>
        <p:txBody>
          <a:bodyPr wrap="square" lIns="0" tIns="0" rIns="0" bIns="0" rtlCol="0" anchor="t">
            <a:spAutoFit/>
          </a:bodyPr>
          <a:lstStyle/>
          <a:p>
            <a:pPr marL="285750" indent="-285750" defTabSz="609630">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At least 12 researchers per 10,000 people</a:t>
            </a:r>
          </a:p>
          <a:p>
            <a:pPr marL="285750" indent="-285750" defTabSz="609630">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40–50 science and technology organizations ranked at regional or international levels</a:t>
            </a:r>
          </a:p>
          <a:p>
            <a:pPr marL="285750" indent="-285750" defTabSz="609630">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Patents: growth of 16–18% per year; commercialization rate: 8–10%</a:t>
            </a:r>
          </a:p>
        </p:txBody>
      </p:sp>
      <p:sp>
        <p:nvSpPr>
          <p:cNvPr id="37" name="TextBox 37"/>
          <p:cNvSpPr txBox="1"/>
          <p:nvPr/>
        </p:nvSpPr>
        <p:spPr>
          <a:xfrm>
            <a:off x="6214223" y="1694765"/>
            <a:ext cx="1678527" cy="222753"/>
          </a:xfrm>
          <a:prstGeom prst="rect">
            <a:avLst/>
          </a:prstGeom>
        </p:spPr>
        <p:txBody>
          <a:bodyPr lIns="0" tIns="0" rIns="0" bIns="0" rtlCol="0" anchor="t">
            <a:spAutoFit/>
          </a:bodyPr>
          <a:lstStyle/>
          <a:p>
            <a:pPr defTabSz="609630">
              <a:lnSpc>
                <a:spcPts val="1854"/>
              </a:lnSpc>
            </a:pPr>
            <a:r>
              <a:rPr lang="en-US" sz="1333" dirty="0">
                <a:solidFill>
                  <a:srgbClr val="2551B7"/>
                </a:solidFill>
                <a:latin typeface="Times New Roman" panose="02020603050405020304" pitchFamily="18" charset="0"/>
                <a:ea typeface="Public Sans"/>
                <a:cs typeface="Times New Roman" panose="02020603050405020304" pitchFamily="18" charset="0"/>
                <a:sym typeface="Public Sans"/>
              </a:rPr>
              <a:t>Development indicators</a:t>
            </a:r>
          </a:p>
        </p:txBody>
      </p:sp>
      <p:sp>
        <p:nvSpPr>
          <p:cNvPr id="38" name="TextBox 38"/>
          <p:cNvSpPr txBox="1"/>
          <p:nvPr/>
        </p:nvSpPr>
        <p:spPr>
          <a:xfrm>
            <a:off x="6179329" y="2017498"/>
            <a:ext cx="3157037" cy="2461443"/>
          </a:xfrm>
          <a:prstGeom prst="rect">
            <a:avLst/>
          </a:prstGeom>
        </p:spPr>
        <p:txBody>
          <a:bodyPr wrap="square" lIns="0" tIns="0" rIns="0" bIns="0" rtlCol="0" anchor="t">
            <a:spAutoFit/>
          </a:bodyPr>
          <a:lstStyle/>
          <a:p>
            <a:pPr marL="285750" indent="-285750" defTabSz="609630">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Total Factor Productivity (TFP) contributes over 55% of economic growth</a:t>
            </a:r>
          </a:p>
          <a:p>
            <a:pPr marL="285750" indent="-285750" defTabSz="609630">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The digital economy accounts for at least 30% of GDP; high-tech exports reach at least 50%</a:t>
            </a:r>
          </a:p>
          <a:p>
            <a:pPr marL="285750" indent="-285750" defTabSz="609630">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Online public services account for at least 80%; cashless transactions reach at least 80%</a:t>
            </a:r>
          </a:p>
          <a:p>
            <a:pPr marL="285750" indent="-285750" defTabSz="609630">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At least 40% of enterprises engage in innovation activities</a:t>
            </a:r>
          </a:p>
          <a:p>
            <a:pPr marL="285750" indent="-285750" defTabSz="609630">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The Human Development Index (HDI) is maintained at ≥ 0.7</a:t>
            </a:r>
          </a:p>
        </p:txBody>
      </p:sp>
      <p:sp>
        <p:nvSpPr>
          <p:cNvPr id="39" name="TextBox 39"/>
          <p:cNvSpPr txBox="1"/>
          <p:nvPr/>
        </p:nvSpPr>
        <p:spPr>
          <a:xfrm>
            <a:off x="6179329" y="4541193"/>
            <a:ext cx="3141501" cy="466474"/>
          </a:xfrm>
          <a:prstGeom prst="rect">
            <a:avLst/>
          </a:prstGeom>
        </p:spPr>
        <p:txBody>
          <a:bodyPr wrap="square" lIns="0" tIns="0" rIns="0" bIns="0" rtlCol="0" anchor="t">
            <a:spAutoFit/>
          </a:bodyPr>
          <a:lstStyle/>
          <a:p>
            <a:pPr defTabSz="609630">
              <a:lnSpc>
                <a:spcPts val="1854"/>
              </a:lnSpc>
            </a:pPr>
            <a:r>
              <a:rPr lang="en-US" sz="1333" dirty="0">
                <a:solidFill>
                  <a:srgbClr val="2551B7"/>
                </a:solidFill>
                <a:latin typeface="Times New Roman" panose="02020603050405020304" pitchFamily="18" charset="0"/>
                <a:ea typeface="Public Sans"/>
                <a:cs typeface="Times New Roman" panose="02020603050405020304" pitchFamily="18" charset="0"/>
                <a:sym typeface="Public Sans"/>
              </a:rPr>
              <a:t>The political system operates in a digitalized manner.</a:t>
            </a:r>
          </a:p>
        </p:txBody>
      </p:sp>
      <p:sp>
        <p:nvSpPr>
          <p:cNvPr id="40" name="TextBox 40"/>
          <p:cNvSpPr txBox="1"/>
          <p:nvPr/>
        </p:nvSpPr>
        <p:spPr>
          <a:xfrm>
            <a:off x="6198931" y="5007667"/>
            <a:ext cx="3291858" cy="1435842"/>
          </a:xfrm>
          <a:prstGeom prst="rect">
            <a:avLst/>
          </a:prstGeom>
        </p:spPr>
        <p:txBody>
          <a:bodyPr wrap="square" lIns="0" tIns="0" rIns="0" bIns="0" rtlCol="0" anchor="t">
            <a:spAutoFit/>
          </a:bodyPr>
          <a:lstStyle/>
          <a:p>
            <a:pPr marL="285750" indent="-285750" defTabSz="609630">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Ensure full connectivity and sharing of national and sectoral databases</a:t>
            </a:r>
          </a:p>
          <a:p>
            <a:pPr marL="285750" indent="-285750" defTabSz="609630">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Establish data exchange platforms and promote fair digital governance</a:t>
            </a:r>
          </a:p>
          <a:p>
            <a:pPr marL="285750" indent="-285750" defTabSz="609630">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Position Viet Nam among the leading countries in cybersecurity and data governance</a:t>
            </a:r>
          </a:p>
        </p:txBody>
      </p:sp>
      <p:sp>
        <p:nvSpPr>
          <p:cNvPr id="41" name="TextBox 41"/>
          <p:cNvSpPr txBox="1"/>
          <p:nvPr/>
        </p:nvSpPr>
        <p:spPr>
          <a:xfrm>
            <a:off x="9478306" y="1619117"/>
            <a:ext cx="1929054" cy="268600"/>
          </a:xfrm>
          <a:prstGeom prst="rect">
            <a:avLst/>
          </a:prstGeom>
        </p:spPr>
        <p:txBody>
          <a:bodyPr lIns="0" tIns="0" rIns="0" bIns="0" rtlCol="0" anchor="t">
            <a:spAutoFit/>
          </a:bodyPr>
          <a:lstStyle/>
          <a:p>
            <a:pPr defTabSz="609630">
              <a:lnSpc>
                <a:spcPts val="2327"/>
              </a:lnSpc>
            </a:pPr>
            <a:r>
              <a:rPr lang="en-US" sz="1333" dirty="0">
                <a:solidFill>
                  <a:srgbClr val="2551B7"/>
                </a:solidFill>
                <a:latin typeface="Times New Roman" panose="02020603050405020304" pitchFamily="18" charset="0"/>
                <a:ea typeface="Public Sans"/>
                <a:cs typeface="Times New Roman" panose="02020603050405020304" pitchFamily="18" charset="0"/>
                <a:sym typeface="Public Sans"/>
              </a:rPr>
              <a:t>Vision to 2045</a:t>
            </a:r>
          </a:p>
        </p:txBody>
      </p:sp>
      <p:sp>
        <p:nvSpPr>
          <p:cNvPr id="42" name="TextBox 42"/>
          <p:cNvSpPr txBox="1"/>
          <p:nvPr/>
        </p:nvSpPr>
        <p:spPr>
          <a:xfrm>
            <a:off x="9478306" y="1870327"/>
            <a:ext cx="2561564" cy="4685513"/>
          </a:xfrm>
          <a:prstGeom prst="rect">
            <a:avLst/>
          </a:prstGeom>
        </p:spPr>
        <p:txBody>
          <a:bodyPr wrap="square" lIns="0" tIns="0" rIns="0" bIns="0" rtlCol="0" anchor="t">
            <a:spAutoFit/>
          </a:bodyPr>
          <a:lstStyle/>
          <a:p>
            <a:pPr marL="285750" indent="-285750" defTabSz="609630">
              <a:lnSpc>
                <a:spcPts val="2327"/>
              </a:lnSpc>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Viet Nam becomes a developed, high-income country</a:t>
            </a:r>
          </a:p>
          <a:p>
            <a:pPr marL="285750" indent="-285750" defTabSz="609630">
              <a:lnSpc>
                <a:spcPts val="2327"/>
              </a:lnSpc>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The digital economy accounts for at least 50% of GDP</a:t>
            </a:r>
          </a:p>
          <a:p>
            <a:pPr marL="285750" indent="-285750" defTabSz="609630">
              <a:lnSpc>
                <a:spcPts val="2327"/>
              </a:lnSpc>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Becomes a regional and global hub for the digital technology industry</a:t>
            </a:r>
          </a:p>
          <a:p>
            <a:pPr marL="285750" indent="-285750" defTabSz="609630">
              <a:lnSpc>
                <a:spcPts val="2327"/>
              </a:lnSpc>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Ranks among the top 30 globally in innovation and digital transformation</a:t>
            </a:r>
          </a:p>
          <a:p>
            <a:pPr marL="285750" indent="-285750" defTabSz="609630">
              <a:lnSpc>
                <a:spcPts val="2327"/>
              </a:lnSpc>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At least 10 digital technology companies operate at an international level</a:t>
            </a:r>
          </a:p>
          <a:p>
            <a:pPr marL="285750" indent="-285750" defTabSz="609630">
              <a:lnSpc>
                <a:spcPts val="2327"/>
              </a:lnSpc>
              <a:buFont typeface="Arial" panose="020B0604020202020204" pitchFamily="34" charset="0"/>
              <a:buChar char="•"/>
            </a:pPr>
            <a:r>
              <a:rPr lang="en-US" sz="1333" dirty="0">
                <a:solidFill>
                  <a:srgbClr val="171516"/>
                </a:solidFill>
                <a:latin typeface="Times New Roman" panose="02020603050405020304" pitchFamily="18" charset="0"/>
                <a:ea typeface="Public Sans"/>
                <a:cs typeface="Times New Roman" panose="02020603050405020304" pitchFamily="18" charset="0"/>
                <a:sym typeface="Public Sans"/>
              </a:rPr>
              <a:t>Attracts at least five major global technology corporations to invest in Viet Nam</a:t>
            </a:r>
          </a:p>
        </p:txBody>
      </p:sp>
      <p:sp>
        <p:nvSpPr>
          <p:cNvPr id="43" name="TextBox 43"/>
          <p:cNvSpPr txBox="1"/>
          <p:nvPr/>
        </p:nvSpPr>
        <p:spPr>
          <a:xfrm>
            <a:off x="2839409" y="85852"/>
            <a:ext cx="4581201" cy="435953"/>
          </a:xfrm>
          <a:prstGeom prst="rect">
            <a:avLst/>
          </a:prstGeom>
        </p:spPr>
        <p:txBody>
          <a:bodyPr lIns="0" tIns="0" rIns="0" bIns="0" rtlCol="0" anchor="t">
            <a:spAutoFit/>
          </a:bodyPr>
          <a:lstStyle/>
          <a:p>
            <a:pPr defTabSz="609630">
              <a:lnSpc>
                <a:spcPts val="3733"/>
              </a:lnSpc>
            </a:pPr>
            <a:r>
              <a:rPr lang="en-US" sz="2666" b="1" spc="261" dirty="0">
                <a:solidFill>
                  <a:srgbClr val="2551B7"/>
                </a:solidFill>
                <a:latin typeface="Times New Roman" panose="02020603050405020304" pitchFamily="18" charset="0"/>
                <a:ea typeface="Open Sans Bold"/>
                <a:cs typeface="Times New Roman" panose="02020603050405020304" pitchFamily="18" charset="0"/>
                <a:sym typeface="Open Sans Bold"/>
              </a:rPr>
              <a:t>Resolution No. 57 NQ/TW</a:t>
            </a:r>
          </a:p>
        </p:txBody>
      </p:sp>
      <p:sp>
        <p:nvSpPr>
          <p:cNvPr id="44" name="TextBox 44"/>
          <p:cNvSpPr txBox="1"/>
          <p:nvPr/>
        </p:nvSpPr>
        <p:spPr>
          <a:xfrm>
            <a:off x="194665" y="6540297"/>
            <a:ext cx="190360" cy="198581"/>
          </a:xfrm>
          <a:prstGeom prst="rect">
            <a:avLst/>
          </a:prstGeom>
        </p:spPr>
        <p:txBody>
          <a:bodyPr lIns="0" tIns="0" rIns="0" bIns="0" rtlCol="0" anchor="t">
            <a:spAutoFit/>
          </a:bodyPr>
          <a:lstStyle/>
          <a:p>
            <a:pPr defTabSz="609630">
              <a:lnSpc>
                <a:spcPts val="1680"/>
              </a:lnSpc>
            </a:pPr>
            <a:r>
              <a:rPr lang="en-US" sz="1200" b="1">
                <a:solidFill>
                  <a:srgbClr val="0D0A1E"/>
                </a:solidFill>
                <a:latin typeface="Times New Roman" panose="02020603050405020304" pitchFamily="18" charset="0"/>
                <a:ea typeface="Canva Sans Bold"/>
                <a:cs typeface="Times New Roman" panose="02020603050405020304" pitchFamily="18" charset="0"/>
                <a:sym typeface="Canva Sans Bold"/>
              </a:rPr>
              <a:t>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a:extLst>
              <a:ext uri="{FF2B5EF4-FFF2-40B4-BE49-F238E27FC236}">
                <a16:creationId xmlns:a16="http://schemas.microsoft.com/office/drawing/2014/main" id="{5D264C73-D4D8-16CF-DAB6-AB45AFA02B55}"/>
              </a:ext>
            </a:extLst>
          </p:cNvPr>
          <p:cNvSpPr txBox="1"/>
          <p:nvPr/>
        </p:nvSpPr>
        <p:spPr>
          <a:xfrm>
            <a:off x="1809409" y="314534"/>
            <a:ext cx="7385141" cy="1201226"/>
          </a:xfrm>
          <a:prstGeom prst="rect">
            <a:avLst/>
          </a:prstGeom>
        </p:spPr>
        <p:txBody>
          <a:bodyPr wrap="square" lIns="0" tIns="0" rIns="0" bIns="0" rtlCol="0" anchor="t">
            <a:spAutoFit/>
          </a:bodyPr>
          <a:lstStyle/>
          <a:p>
            <a:pPr algn="ctr" defTabSz="609630">
              <a:lnSpc>
                <a:spcPts val="4853"/>
              </a:lnSpc>
            </a:pPr>
            <a:r>
              <a:rPr lang="en-US" sz="3000" b="1" dirty="0">
                <a:solidFill>
                  <a:srgbClr val="023E8A"/>
                </a:solidFill>
                <a:latin typeface="Montserrat Bold"/>
                <a:ea typeface="Montserrat Bold"/>
                <a:cs typeface="Montserrat Bold"/>
                <a:sym typeface="Montserrat Bold"/>
              </a:rPr>
              <a:t>2.5 MANSON – INFRASTRUCTURE</a:t>
            </a:r>
          </a:p>
          <a:p>
            <a:pPr algn="ctr" defTabSz="609630">
              <a:lnSpc>
                <a:spcPts val="4853"/>
              </a:lnSpc>
            </a:pPr>
            <a:endParaRPr lang="en-US" sz="3000" b="1" dirty="0">
              <a:solidFill>
                <a:srgbClr val="023E8A"/>
              </a:solidFill>
              <a:latin typeface="Montserrat Bold"/>
              <a:ea typeface="Montserrat Bold"/>
              <a:cs typeface="Montserrat Bold"/>
              <a:sym typeface="Montserrat Bold"/>
            </a:endParaRPr>
          </a:p>
        </p:txBody>
      </p:sp>
      <p:cxnSp>
        <p:nvCxnSpPr>
          <p:cNvPr id="3" name="Straight Connector 2">
            <a:extLst>
              <a:ext uri="{FF2B5EF4-FFF2-40B4-BE49-F238E27FC236}">
                <a16:creationId xmlns:a16="http://schemas.microsoft.com/office/drawing/2014/main" id="{9213FF1F-BB1B-8827-8691-1B1FA30EE640}"/>
              </a:ext>
            </a:extLst>
          </p:cNvPr>
          <p:cNvCxnSpPr/>
          <p:nvPr/>
        </p:nvCxnSpPr>
        <p:spPr>
          <a:xfrm>
            <a:off x="2666023" y="944094"/>
            <a:ext cx="5514392" cy="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12" name="Diagram 11">
            <a:extLst>
              <a:ext uri="{FF2B5EF4-FFF2-40B4-BE49-F238E27FC236}">
                <a16:creationId xmlns:a16="http://schemas.microsoft.com/office/drawing/2014/main" id="{AA417689-C9A9-484E-B412-5846D3D7AF32}"/>
              </a:ext>
            </a:extLst>
          </p:cNvPr>
          <p:cNvGraphicFramePr/>
          <p:nvPr>
            <p:extLst>
              <p:ext uri="{D42A27DB-BD31-4B8C-83A1-F6EECF244321}">
                <p14:modId xmlns:p14="http://schemas.microsoft.com/office/powerpoint/2010/main" val="2821432628"/>
              </p:ext>
            </p:extLst>
          </p:nvPr>
        </p:nvGraphicFramePr>
        <p:xfrm>
          <a:off x="-484096" y="924520"/>
          <a:ext cx="11972153" cy="5672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5045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425B51-1491-11D9-296A-70F12E2C6DFF}"/>
              </a:ext>
            </a:extLst>
          </p:cNvPr>
          <p:cNvSpPr>
            <a:spLocks noChangeArrowheads="1"/>
          </p:cNvSpPr>
          <p:nvPr/>
        </p:nvSpPr>
        <p:spPr bwMode="auto">
          <a:xfrm>
            <a:off x="3120533" y="694556"/>
            <a:ext cx="3081179"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defRPr/>
            </a:pPr>
            <a:r>
              <a:rPr lang="vi-VN" altLang="vi-VN" sz="1400" b="1" dirty="0">
                <a:solidFill>
                  <a:prstClr val="black"/>
                </a:solidFill>
                <a:latin typeface="Times New Roman" panose="02020603050405020304" pitchFamily="18" charset="0"/>
              </a:rPr>
              <a:t>1. Cát Lái Port (HCM city)</a:t>
            </a:r>
          </a:p>
          <a:p>
            <a:pPr marL="285750" lvl="0" indent="-285750" algn="just" eaLnBrk="0" fontAlgn="base" hangingPunct="0">
              <a:spcBef>
                <a:spcPct val="0"/>
              </a:spcBef>
              <a:spcAft>
                <a:spcPct val="0"/>
              </a:spcAft>
              <a:buFont typeface="Arial" panose="020B0604020202020204" pitchFamily="34" charset="0"/>
              <a:buChar char="•"/>
              <a:defRPr/>
            </a:pPr>
            <a:r>
              <a:rPr lang="vi-VN" altLang="vi-VN" sz="1400" dirty="0">
                <a:solidFill>
                  <a:prstClr val="black"/>
                </a:solidFill>
                <a:latin typeface="Times New Roman" panose="02020603050405020304" pitchFamily="18" charset="0"/>
              </a:rPr>
              <a:t>Close to major industrial zones and export processing zones (Cát Lái II Industrial Zone, Saigon Industrial Zone, etc.) </a:t>
            </a:r>
          </a:p>
          <a:p>
            <a:pPr marL="285750" lvl="0" indent="-285750" algn="just" eaLnBrk="0" fontAlgn="base" hangingPunct="0">
              <a:spcBef>
                <a:spcPct val="0"/>
              </a:spcBef>
              <a:spcAft>
                <a:spcPct val="0"/>
              </a:spcAft>
              <a:buFont typeface="Arial" panose="020B0604020202020204" pitchFamily="34" charset="0"/>
              <a:buChar char="•"/>
              <a:defRPr/>
            </a:pPr>
            <a:r>
              <a:rPr lang="vi-VN" altLang="vi-VN" sz="1400" dirty="0">
                <a:solidFill>
                  <a:prstClr val="black"/>
                </a:solidFill>
                <a:latin typeface="Times New Roman" panose="02020603050405020304" pitchFamily="18" charset="0"/>
              </a:rPr>
              <a:t>Can accommodate vessels up to 3,000 TEU and ships with a tonnage of over 20,000 DWT.</a:t>
            </a:r>
          </a:p>
        </p:txBody>
      </p:sp>
      <p:sp>
        <p:nvSpPr>
          <p:cNvPr id="4" name="Rectangle 3">
            <a:extLst>
              <a:ext uri="{FF2B5EF4-FFF2-40B4-BE49-F238E27FC236}">
                <a16:creationId xmlns:a16="http://schemas.microsoft.com/office/drawing/2014/main" id="{A79ABDE1-E6E8-1DED-1D61-F3B0584BCB97}"/>
              </a:ext>
            </a:extLst>
          </p:cNvPr>
          <p:cNvSpPr>
            <a:spLocks noChangeArrowheads="1"/>
          </p:cNvSpPr>
          <p:nvPr/>
        </p:nvSpPr>
        <p:spPr bwMode="auto">
          <a:xfrm>
            <a:off x="3155927" y="2784142"/>
            <a:ext cx="3081179"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defRPr/>
            </a:pPr>
            <a:r>
              <a:rPr lang="vi-VN" altLang="vi-VN" sz="1400" b="1" dirty="0">
                <a:solidFill>
                  <a:prstClr val="black"/>
                </a:solidFill>
                <a:latin typeface="Times New Roman" panose="02020603050405020304" pitchFamily="18" charset="0"/>
              </a:rPr>
              <a:t>2. Hải Phòng Port (Hải Phòng City)</a:t>
            </a:r>
          </a:p>
          <a:p>
            <a:pPr marL="285750" lvl="0" indent="-285750" algn="just" eaLnBrk="0" fontAlgn="base" hangingPunct="0">
              <a:spcBef>
                <a:spcPct val="0"/>
              </a:spcBef>
              <a:spcAft>
                <a:spcPct val="0"/>
              </a:spcAft>
              <a:buFont typeface="Arial" panose="020B0604020202020204" pitchFamily="34" charset="0"/>
              <a:buChar char="•"/>
              <a:defRPr/>
            </a:pPr>
            <a:r>
              <a:rPr lang="vi-VN" altLang="vi-VN" sz="1400" dirty="0">
                <a:solidFill>
                  <a:prstClr val="black"/>
                </a:solidFill>
                <a:latin typeface="Times New Roman" panose="02020603050405020304" pitchFamily="18" charset="0"/>
              </a:rPr>
              <a:t>The main import-export gateway of the Northern region. </a:t>
            </a:r>
          </a:p>
          <a:p>
            <a:pPr marL="285750" lvl="0" indent="-285750" algn="just" eaLnBrk="0" fontAlgn="base" hangingPunct="0">
              <a:spcBef>
                <a:spcPct val="0"/>
              </a:spcBef>
              <a:spcAft>
                <a:spcPct val="0"/>
              </a:spcAft>
              <a:buFont typeface="Arial" panose="020B0604020202020204" pitchFamily="34" charset="0"/>
              <a:buChar char="•"/>
              <a:defRPr/>
            </a:pPr>
            <a:r>
              <a:rPr lang="vi-VN" altLang="vi-VN" sz="1400" dirty="0">
                <a:solidFill>
                  <a:prstClr val="black"/>
                </a:solidFill>
                <a:latin typeface="Times New Roman" panose="02020603050405020304" pitchFamily="18" charset="0"/>
              </a:rPr>
              <a:t>Lạch Huyện Port (part of Hải Phòng Port) is the first deep-water port in the North, capable of accommodating large vessels up to 100,000 DWT</a:t>
            </a:r>
          </a:p>
        </p:txBody>
      </p:sp>
      <p:sp>
        <p:nvSpPr>
          <p:cNvPr id="6" name="Rectangle 5">
            <a:extLst>
              <a:ext uri="{FF2B5EF4-FFF2-40B4-BE49-F238E27FC236}">
                <a16:creationId xmlns:a16="http://schemas.microsoft.com/office/drawing/2014/main" id="{C009F2BB-B245-284A-00E9-6D0292C03D3F}"/>
              </a:ext>
            </a:extLst>
          </p:cNvPr>
          <p:cNvSpPr>
            <a:spLocks noChangeArrowheads="1"/>
          </p:cNvSpPr>
          <p:nvPr/>
        </p:nvSpPr>
        <p:spPr bwMode="auto">
          <a:xfrm>
            <a:off x="3155927" y="4805086"/>
            <a:ext cx="3081179"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defRPr/>
            </a:pPr>
            <a:r>
              <a:rPr lang="vi-VN" altLang="vi-VN" sz="1400" b="1" dirty="0">
                <a:solidFill>
                  <a:prstClr val="black"/>
                </a:solidFill>
                <a:latin typeface="Times New Roman" panose="02020603050405020304" pitchFamily="18" charset="0"/>
              </a:rPr>
              <a:t>3. Cái Mép – Thị Vải Port (Bà Rịa – Vũng Tàu)</a:t>
            </a:r>
          </a:p>
          <a:p>
            <a:pPr marL="285750" lvl="0" indent="-285750" algn="just" eaLnBrk="0" fontAlgn="base" hangingPunct="0">
              <a:spcBef>
                <a:spcPct val="0"/>
              </a:spcBef>
              <a:spcAft>
                <a:spcPct val="0"/>
              </a:spcAft>
              <a:buFont typeface="Arial" panose="020B0604020202020204" pitchFamily="34" charset="0"/>
              <a:buChar char="•"/>
              <a:defRPr/>
            </a:pPr>
            <a:r>
              <a:rPr lang="vi-VN" altLang="vi-VN" sz="1400" dirty="0">
                <a:solidFill>
                  <a:prstClr val="black"/>
                </a:solidFill>
                <a:latin typeface="Times New Roman" panose="02020603050405020304" pitchFamily="18" charset="0"/>
              </a:rPr>
              <a:t>An international deep-water port, capable of accommodating ultra-large container vessels over 200,000 DWT. </a:t>
            </a:r>
          </a:p>
          <a:p>
            <a:pPr marL="285750" lvl="0" indent="-285750" algn="just" eaLnBrk="0" fontAlgn="base" hangingPunct="0">
              <a:spcBef>
                <a:spcPct val="0"/>
              </a:spcBef>
              <a:spcAft>
                <a:spcPct val="0"/>
              </a:spcAft>
              <a:buFont typeface="Arial" panose="020B0604020202020204" pitchFamily="34" charset="0"/>
              <a:buChar char="•"/>
              <a:defRPr/>
            </a:pPr>
            <a:r>
              <a:rPr lang="vi-VN" altLang="vi-VN" sz="1400" dirty="0">
                <a:solidFill>
                  <a:prstClr val="black"/>
                </a:solidFill>
                <a:latin typeface="Times New Roman" panose="02020603050405020304" pitchFamily="18" charset="0"/>
              </a:rPr>
              <a:t>The only port in Viet</a:t>
            </a:r>
            <a:r>
              <a:rPr lang="en-US" altLang="vi-VN" sz="1400" dirty="0">
                <a:solidFill>
                  <a:prstClr val="black"/>
                </a:solidFill>
                <a:latin typeface="Times New Roman" panose="02020603050405020304" pitchFamily="18" charset="0"/>
              </a:rPr>
              <a:t> N</a:t>
            </a:r>
            <a:r>
              <a:rPr lang="vi-VN" altLang="vi-VN" sz="1400" dirty="0">
                <a:solidFill>
                  <a:prstClr val="black"/>
                </a:solidFill>
                <a:latin typeface="Times New Roman" panose="02020603050405020304" pitchFamily="18" charset="0"/>
              </a:rPr>
              <a:t>am with direct shipping routes to Europe and the America</a:t>
            </a:r>
          </a:p>
        </p:txBody>
      </p:sp>
      <p:sp>
        <p:nvSpPr>
          <p:cNvPr id="8" name="Rectangle 7">
            <a:extLst>
              <a:ext uri="{FF2B5EF4-FFF2-40B4-BE49-F238E27FC236}">
                <a16:creationId xmlns:a16="http://schemas.microsoft.com/office/drawing/2014/main" id="{57D6D74B-F9F5-085C-CFC4-4CBBDEC6C836}"/>
              </a:ext>
            </a:extLst>
          </p:cNvPr>
          <p:cNvSpPr>
            <a:spLocks noChangeArrowheads="1"/>
          </p:cNvSpPr>
          <p:nvPr/>
        </p:nvSpPr>
        <p:spPr bwMode="auto">
          <a:xfrm>
            <a:off x="9108334" y="586835"/>
            <a:ext cx="3083666"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defRPr/>
            </a:pPr>
            <a:r>
              <a:rPr lang="vi-VN" altLang="vi-VN" sz="1400" b="1" dirty="0">
                <a:solidFill>
                  <a:prstClr val="black"/>
                </a:solidFill>
                <a:latin typeface="Times New Roman" panose="02020603050405020304" pitchFamily="18" charset="0"/>
              </a:rPr>
              <a:t>4. Đà Nẵng Port (Central Viet</a:t>
            </a:r>
            <a:r>
              <a:rPr lang="en-US" altLang="vi-VN" sz="1400" b="1" dirty="0">
                <a:solidFill>
                  <a:prstClr val="black"/>
                </a:solidFill>
                <a:latin typeface="Times New Roman" panose="02020603050405020304" pitchFamily="18" charset="0"/>
              </a:rPr>
              <a:t> N</a:t>
            </a:r>
            <a:r>
              <a:rPr lang="vi-VN" altLang="vi-VN" sz="1400" b="1" dirty="0">
                <a:solidFill>
                  <a:prstClr val="black"/>
                </a:solidFill>
                <a:latin typeface="Times New Roman" panose="02020603050405020304" pitchFamily="18" charset="0"/>
              </a:rPr>
              <a:t>am)</a:t>
            </a:r>
          </a:p>
          <a:p>
            <a:pPr marL="285750" lvl="0" indent="-285750" algn="just" eaLnBrk="0" fontAlgn="base" hangingPunct="0">
              <a:spcBef>
                <a:spcPct val="0"/>
              </a:spcBef>
              <a:spcAft>
                <a:spcPct val="0"/>
              </a:spcAft>
              <a:buFont typeface="Arial" panose="020B0604020202020204" pitchFamily="34" charset="0"/>
              <a:buChar char="•"/>
              <a:defRPr/>
            </a:pPr>
            <a:r>
              <a:rPr lang="vi-VN" altLang="vi-VN" sz="1400" dirty="0">
                <a:solidFill>
                  <a:prstClr val="black"/>
                </a:solidFill>
                <a:latin typeface="Times New Roman" panose="02020603050405020304" pitchFamily="18" charset="0"/>
              </a:rPr>
              <a:t>Transshipment hub for goods from the Central Highlands, Laos, and Cambodia via the East–West Economic Corridor. </a:t>
            </a:r>
          </a:p>
          <a:p>
            <a:pPr marL="285750" lvl="0" indent="-285750" algn="just" eaLnBrk="0" fontAlgn="base" hangingPunct="0">
              <a:spcBef>
                <a:spcPct val="0"/>
              </a:spcBef>
              <a:spcAft>
                <a:spcPct val="0"/>
              </a:spcAft>
              <a:buFont typeface="Arial" panose="020B0604020202020204" pitchFamily="34" charset="0"/>
              <a:buChar char="•"/>
              <a:defRPr/>
            </a:pPr>
            <a:r>
              <a:rPr lang="vi-VN" altLang="vi-VN" sz="1400" dirty="0">
                <a:solidFill>
                  <a:prstClr val="black"/>
                </a:solidFill>
                <a:latin typeface="Times New Roman" panose="02020603050405020304" pitchFamily="18" charset="0"/>
              </a:rPr>
              <a:t>Can accommodate container ships of 50,000 DWT, general cargo ships of 70,000 DWT, and passenger ships of 170,000 GT</a:t>
            </a:r>
          </a:p>
        </p:txBody>
      </p:sp>
      <p:sp>
        <p:nvSpPr>
          <p:cNvPr id="10" name="Rectangle 9">
            <a:extLst>
              <a:ext uri="{FF2B5EF4-FFF2-40B4-BE49-F238E27FC236}">
                <a16:creationId xmlns:a16="http://schemas.microsoft.com/office/drawing/2014/main" id="{234D9C48-9373-2A43-4586-8A8B6AFBAD31}"/>
              </a:ext>
            </a:extLst>
          </p:cNvPr>
          <p:cNvSpPr>
            <a:spLocks noChangeArrowheads="1"/>
          </p:cNvSpPr>
          <p:nvPr/>
        </p:nvSpPr>
        <p:spPr bwMode="auto">
          <a:xfrm>
            <a:off x="9108334" y="2813696"/>
            <a:ext cx="2865163"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defRPr/>
            </a:pPr>
            <a:r>
              <a:rPr lang="vi-VN" altLang="vi-VN" sz="1400" b="1" dirty="0">
                <a:solidFill>
                  <a:prstClr val="black"/>
                </a:solidFill>
                <a:latin typeface="Times New Roman" panose="02020603050405020304" pitchFamily="18" charset="0"/>
              </a:rPr>
              <a:t>5. Quy Nhơn Port (Bình Định</a:t>
            </a:r>
            <a:r>
              <a:rPr lang="vi-VN" altLang="vi-VN" sz="1600" b="1" dirty="0">
                <a:solidFill>
                  <a:prstClr val="black"/>
                </a:solidFill>
                <a:latin typeface="Times New Roman" panose="02020603050405020304" pitchFamily="18" charset="0"/>
              </a:rPr>
              <a:t>)</a:t>
            </a:r>
          </a:p>
          <a:p>
            <a:pPr marL="285750" lvl="0" indent="-285750" algn="just" eaLnBrk="0" fontAlgn="base" hangingPunct="0">
              <a:spcBef>
                <a:spcPct val="0"/>
              </a:spcBef>
              <a:spcAft>
                <a:spcPct val="0"/>
              </a:spcAft>
              <a:buFont typeface="Arial" panose="020B0604020202020204" pitchFamily="34" charset="0"/>
              <a:buChar char="•"/>
              <a:defRPr/>
            </a:pPr>
            <a:r>
              <a:rPr lang="vi-VN" altLang="vi-VN" sz="1400" dirty="0">
                <a:solidFill>
                  <a:prstClr val="black"/>
                </a:solidFill>
                <a:latin typeface="Times New Roman" panose="02020603050405020304" pitchFamily="18" charset="0"/>
              </a:rPr>
              <a:t>An international general cargo port, the largest in the South Central Coast region. </a:t>
            </a:r>
          </a:p>
          <a:p>
            <a:pPr marL="285750" lvl="0" indent="-285750" algn="just" eaLnBrk="0" fontAlgn="base" hangingPunct="0">
              <a:spcBef>
                <a:spcPct val="0"/>
              </a:spcBef>
              <a:spcAft>
                <a:spcPct val="0"/>
              </a:spcAft>
              <a:buFont typeface="Arial" panose="020B0604020202020204" pitchFamily="34" charset="0"/>
              <a:buChar char="•"/>
              <a:defRPr/>
            </a:pPr>
            <a:r>
              <a:rPr lang="vi-VN" altLang="vi-VN" sz="1400" dirty="0">
                <a:solidFill>
                  <a:prstClr val="black"/>
                </a:solidFill>
                <a:latin typeface="Times New Roman" panose="02020603050405020304" pitchFamily="18" charset="0"/>
              </a:rPr>
              <a:t>Can normally accommodate vessels up to 30,000 DWT; vessels of 50,000 DWT can enter with reduced load.</a:t>
            </a:r>
          </a:p>
        </p:txBody>
      </p:sp>
      <p:sp>
        <p:nvSpPr>
          <p:cNvPr id="12" name="Rectangle 11">
            <a:extLst>
              <a:ext uri="{FF2B5EF4-FFF2-40B4-BE49-F238E27FC236}">
                <a16:creationId xmlns:a16="http://schemas.microsoft.com/office/drawing/2014/main" id="{39034E9A-0F31-0882-6E1B-9031F55D1B89}"/>
              </a:ext>
            </a:extLst>
          </p:cNvPr>
          <p:cNvSpPr>
            <a:spLocks noChangeArrowheads="1"/>
          </p:cNvSpPr>
          <p:nvPr/>
        </p:nvSpPr>
        <p:spPr bwMode="auto">
          <a:xfrm>
            <a:off x="9249658" y="4989400"/>
            <a:ext cx="2865163"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vi-VN" sz="1400" b="1" dirty="0">
                <a:latin typeface="Times New Roman" panose="02020603050405020304" pitchFamily="18" charset="0"/>
                <a:cs typeface="Times New Roman" panose="02020603050405020304" pitchFamily="18" charset="0"/>
              </a:rPr>
              <a:t>6. Vũng Áng – Sơn Dương Port (Hà Tĩnh)</a:t>
            </a:r>
            <a:endParaRPr lang="vi-VN" sz="1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vi-VN" sz="1400" dirty="0">
                <a:latin typeface="Times New Roman" panose="02020603050405020304" pitchFamily="18" charset="0"/>
                <a:cs typeface="Times New Roman" panose="02020603050405020304" pitchFamily="18" charset="0"/>
              </a:rPr>
              <a:t>A deep-water seaport serving the North Central region and heavy industries.</a:t>
            </a:r>
          </a:p>
          <a:p>
            <a:pPr marL="285750" indent="-285750">
              <a:buFont typeface="Arial" panose="020B0604020202020204" pitchFamily="34" charset="0"/>
              <a:buChar char="•"/>
            </a:pPr>
            <a:r>
              <a:rPr lang="vi-VN" sz="1400" dirty="0">
                <a:latin typeface="Times New Roman" panose="02020603050405020304" pitchFamily="18" charset="0"/>
                <a:cs typeface="Times New Roman" panose="02020603050405020304" pitchFamily="18" charset="0"/>
              </a:rPr>
              <a:t>Can accommodate container vessels of up to 4,000 TEU.</a:t>
            </a:r>
          </a:p>
        </p:txBody>
      </p:sp>
      <p:sp>
        <p:nvSpPr>
          <p:cNvPr id="3" name="TextBox 5">
            <a:extLst>
              <a:ext uri="{FF2B5EF4-FFF2-40B4-BE49-F238E27FC236}">
                <a16:creationId xmlns:a16="http://schemas.microsoft.com/office/drawing/2014/main" id="{00000387-9D07-34EC-DDF7-8DECB83EF0CB}"/>
              </a:ext>
            </a:extLst>
          </p:cNvPr>
          <p:cNvSpPr txBox="1"/>
          <p:nvPr/>
        </p:nvSpPr>
        <p:spPr>
          <a:xfrm>
            <a:off x="2942342" y="-17132"/>
            <a:ext cx="6307316" cy="552908"/>
          </a:xfrm>
          <a:prstGeom prst="rect">
            <a:avLst/>
          </a:prstGeom>
        </p:spPr>
        <p:txBody>
          <a:bodyPr wrap="square" lIns="0" tIns="0" rIns="0" bIns="0" rtlCol="0" anchor="t">
            <a:spAutoFit/>
          </a:bodyPr>
          <a:lstStyle/>
          <a:p>
            <a:pPr lvl="0" algn="ctr" defTabSz="609630">
              <a:lnSpc>
                <a:spcPts val="4853"/>
              </a:lnSpc>
              <a:defRPr/>
            </a:pPr>
            <a:r>
              <a:rPr lang="en-US" sz="2800" b="1" dirty="0">
                <a:solidFill>
                  <a:srgbClr val="023E8A"/>
                </a:solidFill>
                <a:latin typeface="Cambria" panose="02040503050406030204" pitchFamily="18" charset="0"/>
                <a:ea typeface="Cambria" panose="02040503050406030204" pitchFamily="18" charset="0"/>
                <a:cs typeface="Montserrat Bold"/>
                <a:sym typeface="Montserrat Bold"/>
              </a:rPr>
              <a:t>Some major port systems</a:t>
            </a:r>
            <a:endParaRPr kumimoji="0" lang="en-US" sz="2800" b="1" i="0" u="none" strike="noStrike" kern="1200" cap="none" spc="0" normalizeH="0" baseline="0" noProof="0" dirty="0">
              <a:ln>
                <a:noFill/>
              </a:ln>
              <a:solidFill>
                <a:srgbClr val="023E8A"/>
              </a:solidFill>
              <a:effectLst/>
              <a:uLnTx/>
              <a:uFillTx/>
              <a:latin typeface="Cambria" panose="02040503050406030204" pitchFamily="18" charset="0"/>
              <a:ea typeface="Cambria" panose="02040503050406030204" pitchFamily="18" charset="0"/>
              <a:cs typeface="Montserrat Bold"/>
              <a:sym typeface="Montserrat Bold"/>
            </a:endParaRPr>
          </a:p>
        </p:txBody>
      </p:sp>
      <p:pic>
        <p:nvPicPr>
          <p:cNvPr id="7" name="Picture 6" descr="A long shot of a port&#10;&#10;AI-generated content may be incorrect.">
            <a:extLst>
              <a:ext uri="{FF2B5EF4-FFF2-40B4-BE49-F238E27FC236}">
                <a16:creationId xmlns:a16="http://schemas.microsoft.com/office/drawing/2014/main" id="{B8EC52A2-4677-6E48-115A-FF5797B2EF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4699" y="726634"/>
            <a:ext cx="2786588" cy="1758016"/>
          </a:xfrm>
          <a:prstGeom prst="rect">
            <a:avLst/>
          </a:prstGeom>
          <a:ln>
            <a:noFill/>
          </a:ln>
          <a:effectLst>
            <a:outerShdw blurRad="292100" dist="139700" dir="2700000" algn="tl" rotWithShape="0">
              <a:srgbClr val="333333">
                <a:alpha val="65000"/>
              </a:srgbClr>
            </a:outerShdw>
          </a:effectLst>
        </p:spPr>
      </p:pic>
      <p:pic>
        <p:nvPicPr>
          <p:cNvPr id="11" name="Picture 10" descr="A large container ship in a harbor&#10;&#10;AI-generated content may be incorrect.">
            <a:extLst>
              <a:ext uri="{FF2B5EF4-FFF2-40B4-BE49-F238E27FC236}">
                <a16:creationId xmlns:a16="http://schemas.microsoft.com/office/drawing/2014/main" id="{38869E72-0D8D-3C69-64E8-3B378EB06CD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4699" y="2829084"/>
            <a:ext cx="2786588" cy="1815882"/>
          </a:xfrm>
          <a:prstGeom prst="rect">
            <a:avLst/>
          </a:prstGeom>
          <a:ln>
            <a:noFill/>
          </a:ln>
          <a:effectLst>
            <a:outerShdw blurRad="292100" dist="139700" dir="2700000" algn="tl" rotWithShape="0">
              <a:srgbClr val="333333">
                <a:alpha val="65000"/>
              </a:srgbClr>
            </a:outerShdw>
          </a:effectLst>
        </p:spPr>
      </p:pic>
      <p:pic>
        <p:nvPicPr>
          <p:cNvPr id="14" name="Picture 13" descr="A large container ship in a port&#10;&#10;AI-generated content may be incorrect.">
            <a:extLst>
              <a:ext uri="{FF2B5EF4-FFF2-40B4-BE49-F238E27FC236}">
                <a16:creationId xmlns:a16="http://schemas.microsoft.com/office/drawing/2014/main" id="{1FA55FB3-EEB6-4639-B03C-34079D16E77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9323" y="4989400"/>
            <a:ext cx="2786588" cy="1815882"/>
          </a:xfrm>
          <a:prstGeom prst="rect">
            <a:avLst/>
          </a:prstGeom>
          <a:ln>
            <a:noFill/>
          </a:ln>
          <a:effectLst>
            <a:outerShdw blurRad="292100" dist="139700" dir="2700000" algn="tl" rotWithShape="0">
              <a:srgbClr val="333333">
                <a:alpha val="65000"/>
              </a:srgbClr>
            </a:outerShdw>
          </a:effectLst>
        </p:spPr>
      </p:pic>
      <p:pic>
        <p:nvPicPr>
          <p:cNvPr id="16" name="Picture 15" descr="A container ship in a port&#10;&#10;AI-generated content may be incorrect.">
            <a:extLst>
              <a:ext uri="{FF2B5EF4-FFF2-40B4-BE49-F238E27FC236}">
                <a16:creationId xmlns:a16="http://schemas.microsoft.com/office/drawing/2014/main" id="{60FC9779-AD60-BAF2-341F-05D506B91D6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21746" y="746404"/>
            <a:ext cx="2786588" cy="1738246"/>
          </a:xfrm>
          <a:prstGeom prst="rect">
            <a:avLst/>
          </a:prstGeom>
          <a:ln>
            <a:noFill/>
          </a:ln>
          <a:effectLst>
            <a:outerShdw blurRad="292100" dist="139700" dir="2700000" algn="tl" rotWithShape="0">
              <a:srgbClr val="333333">
                <a:alpha val="65000"/>
              </a:srgbClr>
            </a:outerShdw>
          </a:effectLst>
        </p:spPr>
      </p:pic>
      <p:pic>
        <p:nvPicPr>
          <p:cNvPr id="18" name="Picture 17" descr="A large ship in a harbor&#10;&#10;AI-generated content may be incorrect.">
            <a:extLst>
              <a:ext uri="{FF2B5EF4-FFF2-40B4-BE49-F238E27FC236}">
                <a16:creationId xmlns:a16="http://schemas.microsoft.com/office/drawing/2014/main" id="{909F4051-9AE2-1786-32BA-E87E2E7308D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321746" y="2882945"/>
            <a:ext cx="2786588" cy="1815882"/>
          </a:xfrm>
          <a:prstGeom prst="rect">
            <a:avLst/>
          </a:prstGeom>
          <a:ln>
            <a:noFill/>
          </a:ln>
          <a:effectLst>
            <a:outerShdw blurRad="292100" dist="139700" dir="2700000" algn="tl" rotWithShape="0">
              <a:srgbClr val="333333">
                <a:alpha val="65000"/>
              </a:srgbClr>
            </a:outerShdw>
          </a:effectLst>
        </p:spPr>
      </p:pic>
      <p:pic>
        <p:nvPicPr>
          <p:cNvPr id="20" name="Picture 19" descr="Aerial view of a port and a body of water&#10;&#10;AI-generated content may be incorrect.">
            <a:extLst>
              <a:ext uri="{FF2B5EF4-FFF2-40B4-BE49-F238E27FC236}">
                <a16:creationId xmlns:a16="http://schemas.microsoft.com/office/drawing/2014/main" id="{01740DA6-770E-B0EC-AA31-7379A1E446C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321747" y="5017472"/>
            <a:ext cx="2786588" cy="17878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89265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17238" y="6562260"/>
            <a:ext cx="11161669" cy="0"/>
          </a:xfrm>
          <a:custGeom>
            <a:avLst/>
            <a:gdLst/>
            <a:ahLst/>
            <a:cxnLst/>
            <a:rect l="l" t="t" r="r" b="b"/>
            <a:pathLst>
              <a:path w="12308840">
                <a:moveTo>
                  <a:pt x="0" y="0"/>
                </a:moveTo>
                <a:lnTo>
                  <a:pt x="12308713" y="0"/>
                </a:lnTo>
              </a:path>
            </a:pathLst>
          </a:custGeom>
          <a:ln w="4445">
            <a:solidFill>
              <a:srgbClr val="929292"/>
            </a:solidFill>
          </a:ln>
        </p:spPr>
        <p:txBody>
          <a:bodyPr wrap="square" lIns="0" tIns="0" rIns="0" bIns="0" rtlCol="0"/>
          <a:lstStyle/>
          <a:p>
            <a:endParaRPr sz="1632"/>
          </a:p>
        </p:txBody>
      </p:sp>
      <p:sp>
        <p:nvSpPr>
          <p:cNvPr id="4" name="object 4"/>
          <p:cNvSpPr/>
          <p:nvPr/>
        </p:nvSpPr>
        <p:spPr>
          <a:xfrm>
            <a:off x="514878" y="868310"/>
            <a:ext cx="11162244" cy="0"/>
          </a:xfrm>
          <a:custGeom>
            <a:avLst/>
            <a:gdLst/>
            <a:ahLst/>
            <a:cxnLst/>
            <a:rect l="l" t="t" r="r" b="b"/>
            <a:pathLst>
              <a:path w="12309475">
                <a:moveTo>
                  <a:pt x="0" y="0"/>
                </a:moveTo>
                <a:lnTo>
                  <a:pt x="12309348" y="0"/>
                </a:lnTo>
              </a:path>
            </a:pathLst>
          </a:custGeom>
          <a:ln w="7620">
            <a:solidFill>
              <a:srgbClr val="003A83"/>
            </a:solidFill>
          </a:ln>
        </p:spPr>
        <p:txBody>
          <a:bodyPr wrap="square" lIns="0" tIns="0" rIns="0" bIns="0" rtlCol="0"/>
          <a:lstStyle/>
          <a:p>
            <a:endParaRPr sz="1632"/>
          </a:p>
        </p:txBody>
      </p:sp>
      <p:sp>
        <p:nvSpPr>
          <p:cNvPr id="6" name="object 6"/>
          <p:cNvSpPr txBox="1"/>
          <p:nvPr/>
        </p:nvSpPr>
        <p:spPr>
          <a:xfrm>
            <a:off x="1710401" y="91975"/>
            <a:ext cx="8763797" cy="688737"/>
          </a:xfrm>
          <a:prstGeom prst="rect">
            <a:avLst/>
          </a:prstGeom>
        </p:spPr>
        <p:txBody>
          <a:bodyPr vert="horz" wrap="square" lIns="0" tIns="11516" rIns="0" bIns="0" rtlCol="0">
            <a:spAutoFit/>
          </a:bodyPr>
          <a:lstStyle/>
          <a:p>
            <a:pPr marL="11516" algn="ctr">
              <a:spcBef>
                <a:spcPts val="91"/>
              </a:spcBef>
            </a:pPr>
            <a:r>
              <a:rPr lang="vi-VN" sz="2200" b="1" spc="18" dirty="0">
                <a:solidFill>
                  <a:srgbClr val="1C355E"/>
                </a:solidFill>
                <a:latin typeface="Cambria" panose="02040503050406030204" pitchFamily="18" charset="0"/>
                <a:ea typeface="Cambria" panose="02040503050406030204" pitchFamily="18" charset="0"/>
                <a:cs typeface="Times New Roman" panose="02020603050405020304" pitchFamily="18" charset="0"/>
              </a:rPr>
              <a:t>Viet</a:t>
            </a:r>
            <a:r>
              <a:rPr lang="en-US" sz="2200" b="1" spc="18" dirty="0">
                <a:solidFill>
                  <a:srgbClr val="1C355E"/>
                </a:solidFill>
                <a:latin typeface="Cambria" panose="02040503050406030204" pitchFamily="18" charset="0"/>
                <a:ea typeface="Cambria" panose="02040503050406030204" pitchFamily="18" charset="0"/>
                <a:cs typeface="Times New Roman" panose="02020603050405020304" pitchFamily="18" charset="0"/>
              </a:rPr>
              <a:t> N</a:t>
            </a:r>
            <a:r>
              <a:rPr lang="vi-VN" sz="2200" b="1" spc="18" dirty="0">
                <a:solidFill>
                  <a:srgbClr val="1C355E"/>
                </a:solidFill>
                <a:latin typeface="Cambria" panose="02040503050406030204" pitchFamily="18" charset="0"/>
                <a:ea typeface="Cambria" panose="02040503050406030204" pitchFamily="18" charset="0"/>
                <a:cs typeface="Times New Roman" panose="02020603050405020304" pitchFamily="18" charset="0"/>
              </a:rPr>
              <a:t>am is also an attractive investment destination for the manufacturing sector among ASEAN countries.</a:t>
            </a:r>
            <a:endParaRPr lang="vi-VN" sz="2200" b="1" dirty="0">
              <a:solidFill>
                <a:srgbClr val="1C355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9" name="object 9"/>
          <p:cNvSpPr/>
          <p:nvPr/>
        </p:nvSpPr>
        <p:spPr>
          <a:xfrm>
            <a:off x="553860" y="1915936"/>
            <a:ext cx="3606928" cy="4615539"/>
          </a:xfrm>
          <a:custGeom>
            <a:avLst/>
            <a:gdLst/>
            <a:ahLst/>
            <a:cxnLst/>
            <a:rect l="l" t="t" r="r" b="b"/>
            <a:pathLst>
              <a:path w="3977640" h="4584700">
                <a:moveTo>
                  <a:pt x="0" y="4584192"/>
                </a:moveTo>
                <a:lnTo>
                  <a:pt x="3977640" y="4584192"/>
                </a:lnTo>
                <a:lnTo>
                  <a:pt x="3977640" y="0"/>
                </a:lnTo>
                <a:lnTo>
                  <a:pt x="0" y="0"/>
                </a:lnTo>
                <a:lnTo>
                  <a:pt x="0" y="4584192"/>
                </a:lnTo>
                <a:close/>
              </a:path>
            </a:pathLst>
          </a:custGeom>
          <a:ln w="12700">
            <a:solidFill>
              <a:srgbClr val="003A83"/>
            </a:solidFill>
          </a:ln>
        </p:spPr>
        <p:txBody>
          <a:bodyPr wrap="square" lIns="0" tIns="0" rIns="0" bIns="0" rtlCol="0"/>
          <a:lstStyle/>
          <a:p>
            <a:endParaRPr sz="1632"/>
          </a:p>
        </p:txBody>
      </p:sp>
      <p:sp>
        <p:nvSpPr>
          <p:cNvPr id="13" name="object 13"/>
          <p:cNvSpPr/>
          <p:nvPr/>
        </p:nvSpPr>
        <p:spPr>
          <a:xfrm>
            <a:off x="4298985" y="1915935"/>
            <a:ext cx="3608655" cy="4615545"/>
          </a:xfrm>
          <a:custGeom>
            <a:avLst/>
            <a:gdLst/>
            <a:ahLst/>
            <a:cxnLst/>
            <a:rect l="l" t="t" r="r" b="b"/>
            <a:pathLst>
              <a:path w="3979545" h="4584700">
                <a:moveTo>
                  <a:pt x="0" y="4584192"/>
                </a:moveTo>
                <a:lnTo>
                  <a:pt x="3979164" y="4584192"/>
                </a:lnTo>
                <a:lnTo>
                  <a:pt x="3979164" y="0"/>
                </a:lnTo>
                <a:lnTo>
                  <a:pt x="0" y="0"/>
                </a:lnTo>
                <a:lnTo>
                  <a:pt x="0" y="4584192"/>
                </a:lnTo>
                <a:close/>
              </a:path>
            </a:pathLst>
          </a:custGeom>
          <a:ln w="12700">
            <a:solidFill>
              <a:srgbClr val="003A83"/>
            </a:solidFill>
          </a:ln>
        </p:spPr>
        <p:txBody>
          <a:bodyPr wrap="square" lIns="0" tIns="0" rIns="0" bIns="0" rtlCol="0"/>
          <a:lstStyle/>
          <a:p>
            <a:endParaRPr sz="1632"/>
          </a:p>
        </p:txBody>
      </p:sp>
      <p:sp>
        <p:nvSpPr>
          <p:cNvPr id="16" name="object 16"/>
          <p:cNvSpPr/>
          <p:nvPr/>
        </p:nvSpPr>
        <p:spPr>
          <a:xfrm>
            <a:off x="8045492" y="1915936"/>
            <a:ext cx="3606928" cy="4615546"/>
          </a:xfrm>
          <a:custGeom>
            <a:avLst/>
            <a:gdLst/>
            <a:ahLst/>
            <a:cxnLst/>
            <a:rect l="l" t="t" r="r" b="b"/>
            <a:pathLst>
              <a:path w="3977640" h="4584700">
                <a:moveTo>
                  <a:pt x="0" y="4584192"/>
                </a:moveTo>
                <a:lnTo>
                  <a:pt x="3977640" y="4584192"/>
                </a:lnTo>
                <a:lnTo>
                  <a:pt x="3977640" y="0"/>
                </a:lnTo>
                <a:lnTo>
                  <a:pt x="0" y="0"/>
                </a:lnTo>
                <a:lnTo>
                  <a:pt x="0" y="4584192"/>
                </a:lnTo>
                <a:close/>
              </a:path>
            </a:pathLst>
          </a:custGeom>
          <a:ln w="12700">
            <a:solidFill>
              <a:srgbClr val="003A83"/>
            </a:solidFill>
          </a:ln>
        </p:spPr>
        <p:txBody>
          <a:bodyPr wrap="square" lIns="0" tIns="0" rIns="0" bIns="0" rtlCol="0"/>
          <a:lstStyle/>
          <a:p>
            <a:endParaRPr sz="1632"/>
          </a:p>
        </p:txBody>
      </p:sp>
      <p:grpSp>
        <p:nvGrpSpPr>
          <p:cNvPr id="21" name="object 21"/>
          <p:cNvGrpSpPr/>
          <p:nvPr/>
        </p:nvGrpSpPr>
        <p:grpSpPr>
          <a:xfrm>
            <a:off x="1888120" y="3830633"/>
            <a:ext cx="1990605" cy="1862197"/>
            <a:chOff x="2066353" y="4224337"/>
            <a:chExt cx="2195195" cy="2053589"/>
          </a:xfrm>
        </p:grpSpPr>
        <p:sp>
          <p:nvSpPr>
            <p:cNvPr id="22" name="object 22"/>
            <p:cNvSpPr/>
            <p:nvPr/>
          </p:nvSpPr>
          <p:spPr>
            <a:xfrm>
              <a:off x="2799588" y="4229100"/>
              <a:ext cx="1457325" cy="2044064"/>
            </a:xfrm>
            <a:custGeom>
              <a:avLst/>
              <a:gdLst/>
              <a:ahLst/>
              <a:cxnLst/>
              <a:rect l="l" t="t" r="r" b="b"/>
              <a:pathLst>
                <a:path w="1457325" h="2044064">
                  <a:moveTo>
                    <a:pt x="0" y="1085088"/>
                  </a:moveTo>
                  <a:lnTo>
                    <a:pt x="0" y="2043683"/>
                  </a:lnTo>
                </a:path>
                <a:path w="1457325" h="2044064">
                  <a:moveTo>
                    <a:pt x="0" y="858012"/>
                  </a:moveTo>
                  <a:lnTo>
                    <a:pt x="0" y="958595"/>
                  </a:lnTo>
                </a:path>
                <a:path w="1457325" h="2044064">
                  <a:moveTo>
                    <a:pt x="0" y="630935"/>
                  </a:moveTo>
                  <a:lnTo>
                    <a:pt x="0" y="731519"/>
                  </a:lnTo>
                </a:path>
                <a:path w="1457325" h="2044064">
                  <a:moveTo>
                    <a:pt x="0" y="403859"/>
                  </a:moveTo>
                  <a:lnTo>
                    <a:pt x="0" y="504444"/>
                  </a:lnTo>
                </a:path>
                <a:path w="1457325" h="2044064">
                  <a:moveTo>
                    <a:pt x="0" y="176783"/>
                  </a:moveTo>
                  <a:lnTo>
                    <a:pt x="0" y="277367"/>
                  </a:lnTo>
                </a:path>
                <a:path w="1457325" h="2044064">
                  <a:moveTo>
                    <a:pt x="0" y="0"/>
                  </a:moveTo>
                  <a:lnTo>
                    <a:pt x="0" y="50291"/>
                  </a:lnTo>
                </a:path>
                <a:path w="1457325" h="2044064">
                  <a:moveTo>
                    <a:pt x="728472" y="0"/>
                  </a:moveTo>
                  <a:lnTo>
                    <a:pt x="728472" y="2043683"/>
                  </a:lnTo>
                </a:path>
                <a:path w="1457325" h="2044064">
                  <a:moveTo>
                    <a:pt x="1456944" y="0"/>
                  </a:moveTo>
                  <a:lnTo>
                    <a:pt x="1456944" y="2043683"/>
                  </a:lnTo>
                </a:path>
              </a:pathLst>
            </a:custGeom>
            <a:ln w="9525">
              <a:solidFill>
                <a:srgbClr val="D9D9D9"/>
              </a:solidFill>
            </a:ln>
          </p:spPr>
          <p:txBody>
            <a:bodyPr wrap="square" lIns="0" tIns="0" rIns="0" bIns="0" rtlCol="0"/>
            <a:lstStyle/>
            <a:p>
              <a:endParaRPr sz="1632"/>
            </a:p>
          </p:txBody>
        </p:sp>
        <p:sp>
          <p:nvSpPr>
            <p:cNvPr id="23" name="object 23"/>
            <p:cNvSpPr/>
            <p:nvPr/>
          </p:nvSpPr>
          <p:spPr>
            <a:xfrm>
              <a:off x="2071116" y="5414772"/>
              <a:ext cx="699770" cy="127000"/>
            </a:xfrm>
            <a:custGeom>
              <a:avLst/>
              <a:gdLst/>
              <a:ahLst/>
              <a:cxnLst/>
              <a:rect l="l" t="t" r="r" b="b"/>
              <a:pathLst>
                <a:path w="699769" h="127000">
                  <a:moveTo>
                    <a:pt x="699516" y="0"/>
                  </a:moveTo>
                  <a:lnTo>
                    <a:pt x="0" y="0"/>
                  </a:lnTo>
                  <a:lnTo>
                    <a:pt x="0" y="126492"/>
                  </a:lnTo>
                  <a:lnTo>
                    <a:pt x="699516" y="126492"/>
                  </a:lnTo>
                  <a:lnTo>
                    <a:pt x="699516" y="0"/>
                  </a:lnTo>
                  <a:close/>
                </a:path>
              </a:pathLst>
            </a:custGeom>
            <a:solidFill>
              <a:srgbClr val="C00000"/>
            </a:solidFill>
          </p:spPr>
          <p:txBody>
            <a:bodyPr wrap="square" lIns="0" tIns="0" rIns="0" bIns="0" rtlCol="0"/>
            <a:lstStyle/>
            <a:p>
              <a:endParaRPr sz="1632"/>
            </a:p>
          </p:txBody>
        </p:sp>
        <p:sp>
          <p:nvSpPr>
            <p:cNvPr id="24" name="object 24"/>
            <p:cNvSpPr/>
            <p:nvPr/>
          </p:nvSpPr>
          <p:spPr>
            <a:xfrm>
              <a:off x="2071116" y="4279391"/>
              <a:ext cx="1399540" cy="1943100"/>
            </a:xfrm>
            <a:custGeom>
              <a:avLst/>
              <a:gdLst/>
              <a:ahLst/>
              <a:cxnLst/>
              <a:rect l="l" t="t" r="r" b="b"/>
              <a:pathLst>
                <a:path w="1399539" h="1943100">
                  <a:moveTo>
                    <a:pt x="374904" y="1818132"/>
                  </a:moveTo>
                  <a:lnTo>
                    <a:pt x="0" y="1818132"/>
                  </a:lnTo>
                  <a:lnTo>
                    <a:pt x="0" y="1943100"/>
                  </a:lnTo>
                  <a:lnTo>
                    <a:pt x="374904" y="1943100"/>
                  </a:lnTo>
                  <a:lnTo>
                    <a:pt x="374904" y="1818132"/>
                  </a:lnTo>
                  <a:close/>
                </a:path>
                <a:path w="1399539" h="1943100">
                  <a:moveTo>
                    <a:pt x="437388" y="1591056"/>
                  </a:moveTo>
                  <a:lnTo>
                    <a:pt x="0" y="1591056"/>
                  </a:lnTo>
                  <a:lnTo>
                    <a:pt x="0" y="1716024"/>
                  </a:lnTo>
                  <a:lnTo>
                    <a:pt x="437388" y="1716024"/>
                  </a:lnTo>
                  <a:lnTo>
                    <a:pt x="437388" y="1591056"/>
                  </a:lnTo>
                  <a:close/>
                </a:path>
                <a:path w="1399539" h="1943100">
                  <a:moveTo>
                    <a:pt x="691896" y="1362456"/>
                  </a:moveTo>
                  <a:lnTo>
                    <a:pt x="0" y="1362456"/>
                  </a:lnTo>
                  <a:lnTo>
                    <a:pt x="0" y="1488948"/>
                  </a:lnTo>
                  <a:lnTo>
                    <a:pt x="691896" y="1488948"/>
                  </a:lnTo>
                  <a:lnTo>
                    <a:pt x="691896" y="1362456"/>
                  </a:lnTo>
                  <a:close/>
                </a:path>
                <a:path w="1399539" h="1943100">
                  <a:moveTo>
                    <a:pt x="1082040" y="908304"/>
                  </a:moveTo>
                  <a:lnTo>
                    <a:pt x="0" y="908304"/>
                  </a:lnTo>
                  <a:lnTo>
                    <a:pt x="0" y="1034796"/>
                  </a:lnTo>
                  <a:lnTo>
                    <a:pt x="1082040" y="1034796"/>
                  </a:lnTo>
                  <a:lnTo>
                    <a:pt x="1082040" y="908304"/>
                  </a:lnTo>
                  <a:close/>
                </a:path>
                <a:path w="1399539" h="1943100">
                  <a:moveTo>
                    <a:pt x="1082040" y="681228"/>
                  </a:moveTo>
                  <a:lnTo>
                    <a:pt x="0" y="681228"/>
                  </a:lnTo>
                  <a:lnTo>
                    <a:pt x="0" y="807720"/>
                  </a:lnTo>
                  <a:lnTo>
                    <a:pt x="1082040" y="807720"/>
                  </a:lnTo>
                  <a:lnTo>
                    <a:pt x="1082040" y="681228"/>
                  </a:lnTo>
                  <a:close/>
                </a:path>
                <a:path w="1399539" h="1943100">
                  <a:moveTo>
                    <a:pt x="1205484" y="454152"/>
                  </a:moveTo>
                  <a:lnTo>
                    <a:pt x="0" y="454152"/>
                  </a:lnTo>
                  <a:lnTo>
                    <a:pt x="0" y="580644"/>
                  </a:lnTo>
                  <a:lnTo>
                    <a:pt x="1205484" y="580644"/>
                  </a:lnTo>
                  <a:lnTo>
                    <a:pt x="1205484" y="454152"/>
                  </a:lnTo>
                  <a:close/>
                </a:path>
                <a:path w="1399539" h="1943100">
                  <a:moveTo>
                    <a:pt x="1220724" y="227076"/>
                  </a:moveTo>
                  <a:lnTo>
                    <a:pt x="0" y="227076"/>
                  </a:lnTo>
                  <a:lnTo>
                    <a:pt x="0" y="353568"/>
                  </a:lnTo>
                  <a:lnTo>
                    <a:pt x="1220724" y="353568"/>
                  </a:lnTo>
                  <a:lnTo>
                    <a:pt x="1220724" y="227076"/>
                  </a:lnTo>
                  <a:close/>
                </a:path>
                <a:path w="1399539" h="1943100">
                  <a:moveTo>
                    <a:pt x="1399032" y="0"/>
                  </a:moveTo>
                  <a:lnTo>
                    <a:pt x="0" y="0"/>
                  </a:lnTo>
                  <a:lnTo>
                    <a:pt x="0" y="126492"/>
                  </a:lnTo>
                  <a:lnTo>
                    <a:pt x="1399032" y="126492"/>
                  </a:lnTo>
                  <a:lnTo>
                    <a:pt x="1399032" y="0"/>
                  </a:lnTo>
                  <a:close/>
                </a:path>
              </a:pathLst>
            </a:custGeom>
            <a:solidFill>
              <a:srgbClr val="3B82F5"/>
            </a:solidFill>
          </p:spPr>
          <p:txBody>
            <a:bodyPr wrap="square" lIns="0" tIns="0" rIns="0" bIns="0" rtlCol="0"/>
            <a:lstStyle/>
            <a:p>
              <a:endParaRPr sz="1632"/>
            </a:p>
          </p:txBody>
        </p:sp>
        <p:sp>
          <p:nvSpPr>
            <p:cNvPr id="25" name="object 25"/>
            <p:cNvSpPr/>
            <p:nvPr/>
          </p:nvSpPr>
          <p:spPr>
            <a:xfrm>
              <a:off x="2071116" y="4229100"/>
              <a:ext cx="0" cy="2044064"/>
            </a:xfrm>
            <a:custGeom>
              <a:avLst/>
              <a:gdLst/>
              <a:ahLst/>
              <a:cxnLst/>
              <a:rect l="l" t="t" r="r" b="b"/>
              <a:pathLst>
                <a:path h="2044064">
                  <a:moveTo>
                    <a:pt x="0" y="2043683"/>
                  </a:moveTo>
                  <a:lnTo>
                    <a:pt x="0" y="0"/>
                  </a:lnTo>
                </a:path>
              </a:pathLst>
            </a:custGeom>
            <a:ln w="9525">
              <a:solidFill>
                <a:srgbClr val="D9D9D9"/>
              </a:solidFill>
            </a:ln>
          </p:spPr>
          <p:txBody>
            <a:bodyPr wrap="square" lIns="0" tIns="0" rIns="0" bIns="0" rtlCol="0"/>
            <a:lstStyle/>
            <a:p>
              <a:endParaRPr sz="1632"/>
            </a:p>
          </p:txBody>
        </p:sp>
      </p:grpSp>
      <p:sp>
        <p:nvSpPr>
          <p:cNvPr id="26" name="object 26"/>
          <p:cNvSpPr txBox="1"/>
          <p:nvPr/>
        </p:nvSpPr>
        <p:spPr>
          <a:xfrm>
            <a:off x="2931991" y="3801646"/>
            <a:ext cx="535511" cy="1038086"/>
          </a:xfrm>
          <a:prstGeom prst="rect">
            <a:avLst/>
          </a:prstGeom>
        </p:spPr>
        <p:txBody>
          <a:bodyPr vert="horz" wrap="square" lIns="0" tIns="65068" rIns="0" bIns="0" rtlCol="0">
            <a:spAutoFit/>
          </a:bodyPr>
          <a:lstStyle/>
          <a:p>
            <a:pPr marL="287333">
              <a:spcBef>
                <a:spcPts val="512"/>
              </a:spcBef>
            </a:pPr>
            <a:r>
              <a:rPr sz="997" spc="63">
                <a:solidFill>
                  <a:srgbClr val="404040"/>
                </a:solidFill>
                <a:latin typeface="Noto Sans CJK JP Regular"/>
                <a:cs typeface="Noto Sans CJK JP Regular"/>
              </a:rPr>
              <a:t>384</a:t>
            </a:r>
            <a:endParaRPr sz="997">
              <a:latin typeface="Noto Sans CJK JP Regular"/>
              <a:cs typeface="Noto Sans CJK JP Regular"/>
            </a:endParaRPr>
          </a:p>
          <a:p>
            <a:pPr marL="125528">
              <a:spcBef>
                <a:spcPts val="426"/>
              </a:spcBef>
            </a:pPr>
            <a:r>
              <a:rPr sz="997" spc="63">
                <a:solidFill>
                  <a:srgbClr val="404040"/>
                </a:solidFill>
                <a:latin typeface="Noto Sans CJK JP Regular"/>
                <a:cs typeface="Noto Sans CJK JP Regular"/>
              </a:rPr>
              <a:t>335</a:t>
            </a:r>
            <a:endParaRPr sz="997">
              <a:latin typeface="Noto Sans CJK JP Regular"/>
              <a:cs typeface="Noto Sans CJK JP Regular"/>
            </a:endParaRPr>
          </a:p>
          <a:p>
            <a:pPr marL="112285">
              <a:spcBef>
                <a:spcPts val="422"/>
              </a:spcBef>
            </a:pPr>
            <a:r>
              <a:rPr sz="997" spc="63">
                <a:solidFill>
                  <a:srgbClr val="404040"/>
                </a:solidFill>
                <a:latin typeface="Noto Sans CJK JP Regular"/>
                <a:cs typeface="Noto Sans CJK JP Regular"/>
              </a:rPr>
              <a:t>331</a:t>
            </a:r>
            <a:endParaRPr sz="997">
              <a:latin typeface="Noto Sans CJK JP Regular"/>
              <a:cs typeface="Noto Sans CJK JP Regular"/>
            </a:endParaRPr>
          </a:p>
          <a:p>
            <a:pPr>
              <a:spcBef>
                <a:spcPts val="426"/>
              </a:spcBef>
            </a:pPr>
            <a:r>
              <a:rPr sz="997" spc="63">
                <a:solidFill>
                  <a:srgbClr val="404040"/>
                </a:solidFill>
                <a:latin typeface="Noto Sans CJK JP Regular"/>
                <a:cs typeface="Noto Sans CJK JP Regular"/>
              </a:rPr>
              <a:t>297</a:t>
            </a:r>
            <a:endParaRPr sz="997">
              <a:latin typeface="Noto Sans CJK JP Regular"/>
              <a:cs typeface="Noto Sans CJK JP Regular"/>
            </a:endParaRPr>
          </a:p>
          <a:p>
            <a:pPr>
              <a:spcBef>
                <a:spcPts val="426"/>
              </a:spcBef>
            </a:pPr>
            <a:r>
              <a:rPr sz="997" spc="63">
                <a:solidFill>
                  <a:srgbClr val="404040"/>
                </a:solidFill>
                <a:latin typeface="Noto Sans CJK JP Regular"/>
                <a:cs typeface="Noto Sans CJK JP Regular"/>
              </a:rPr>
              <a:t>297</a:t>
            </a:r>
            <a:endParaRPr sz="997">
              <a:latin typeface="Noto Sans CJK JP Regular"/>
              <a:cs typeface="Noto Sans CJK JP Regular"/>
            </a:endParaRPr>
          </a:p>
        </p:txBody>
      </p:sp>
      <p:sp>
        <p:nvSpPr>
          <p:cNvPr id="27" name="object 27"/>
          <p:cNvSpPr txBox="1"/>
          <p:nvPr/>
        </p:nvSpPr>
        <p:spPr>
          <a:xfrm>
            <a:off x="1842427" y="5775047"/>
            <a:ext cx="90979" cy="165068"/>
          </a:xfrm>
          <a:prstGeom prst="rect">
            <a:avLst/>
          </a:prstGeom>
        </p:spPr>
        <p:txBody>
          <a:bodyPr vert="horz" wrap="square" lIns="0" tIns="11516" rIns="0" bIns="0" rtlCol="0">
            <a:spAutoFit/>
          </a:bodyPr>
          <a:lstStyle/>
          <a:p>
            <a:pPr>
              <a:spcBef>
                <a:spcPts val="91"/>
              </a:spcBef>
            </a:pPr>
            <a:r>
              <a:rPr sz="997" spc="68">
                <a:solidFill>
                  <a:srgbClr val="585858"/>
                </a:solidFill>
                <a:latin typeface="Noto Sans CJK JP Regular"/>
                <a:cs typeface="Noto Sans CJK JP Regular"/>
              </a:rPr>
              <a:t>0</a:t>
            </a:r>
            <a:endParaRPr sz="997">
              <a:latin typeface="Noto Sans CJK JP Regular"/>
              <a:cs typeface="Noto Sans CJK JP Regular"/>
            </a:endParaRPr>
          </a:p>
        </p:txBody>
      </p:sp>
      <p:sp>
        <p:nvSpPr>
          <p:cNvPr id="28" name="object 28"/>
          <p:cNvSpPr txBox="1"/>
          <p:nvPr/>
        </p:nvSpPr>
        <p:spPr>
          <a:xfrm>
            <a:off x="2290991" y="4831440"/>
            <a:ext cx="542421" cy="1102206"/>
          </a:xfrm>
          <a:prstGeom prst="rect">
            <a:avLst/>
          </a:prstGeom>
        </p:spPr>
        <p:txBody>
          <a:bodyPr vert="horz" wrap="square" lIns="0" tIns="65068" rIns="0" bIns="0" rtlCol="0">
            <a:spAutoFit/>
          </a:bodyPr>
          <a:lstStyle/>
          <a:p>
            <a:pPr marL="293667">
              <a:spcBef>
                <a:spcPts val="512"/>
              </a:spcBef>
            </a:pPr>
            <a:r>
              <a:rPr sz="997" spc="63" dirty="0">
                <a:solidFill>
                  <a:srgbClr val="404040"/>
                </a:solidFill>
                <a:latin typeface="Noto Sans CJK JP Regular"/>
                <a:cs typeface="Noto Sans CJK JP Regular"/>
              </a:rPr>
              <a:t>192</a:t>
            </a:r>
            <a:endParaRPr sz="997" dirty="0">
              <a:latin typeface="Noto Sans CJK JP Regular"/>
              <a:cs typeface="Noto Sans CJK JP Regular"/>
            </a:endParaRPr>
          </a:p>
          <a:p>
            <a:pPr marL="287333">
              <a:spcBef>
                <a:spcPts val="426"/>
              </a:spcBef>
            </a:pPr>
            <a:r>
              <a:rPr sz="997" spc="63" dirty="0">
                <a:solidFill>
                  <a:srgbClr val="404040"/>
                </a:solidFill>
                <a:latin typeface="Noto Sans CJK JP Regular"/>
                <a:cs typeface="Noto Sans CJK JP Regular"/>
              </a:rPr>
              <a:t>190</a:t>
            </a:r>
            <a:endParaRPr sz="997" dirty="0">
              <a:latin typeface="Noto Sans CJK JP Regular"/>
              <a:cs typeface="Noto Sans CJK JP Regular"/>
            </a:endParaRPr>
          </a:p>
          <a:p>
            <a:pPr marL="55853">
              <a:spcBef>
                <a:spcPts val="422"/>
              </a:spcBef>
            </a:pPr>
            <a:r>
              <a:rPr sz="997" spc="63" dirty="0">
                <a:solidFill>
                  <a:srgbClr val="404040"/>
                </a:solidFill>
                <a:latin typeface="Noto Sans CJK JP Regular"/>
                <a:cs typeface="Noto Sans CJK JP Regular"/>
              </a:rPr>
              <a:t>120</a:t>
            </a:r>
            <a:endParaRPr sz="997" dirty="0">
              <a:latin typeface="Noto Sans CJK JP Regular"/>
              <a:cs typeface="Noto Sans CJK JP Regular"/>
            </a:endParaRPr>
          </a:p>
          <a:p>
            <a:pPr>
              <a:spcBef>
                <a:spcPts val="426"/>
              </a:spcBef>
            </a:pPr>
            <a:r>
              <a:rPr sz="997" spc="63" dirty="0">
                <a:solidFill>
                  <a:srgbClr val="404040"/>
                </a:solidFill>
                <a:latin typeface="Noto Sans CJK JP Regular"/>
                <a:cs typeface="Noto Sans CJK JP Regular"/>
              </a:rPr>
              <a:t>103</a:t>
            </a:r>
            <a:endParaRPr sz="997" dirty="0">
              <a:latin typeface="Noto Sans CJK JP Regular"/>
              <a:cs typeface="Noto Sans CJK JP Regular"/>
            </a:endParaRPr>
          </a:p>
          <a:p>
            <a:pPr marL="133014">
              <a:spcBef>
                <a:spcPts val="948"/>
              </a:spcBef>
            </a:pPr>
            <a:r>
              <a:rPr sz="997" spc="63" dirty="0">
                <a:solidFill>
                  <a:srgbClr val="585858"/>
                </a:solidFill>
                <a:latin typeface="Noto Sans CJK JP Regular"/>
                <a:cs typeface="Noto Sans CJK JP Regular"/>
              </a:rPr>
              <a:t>200</a:t>
            </a:r>
            <a:endParaRPr sz="997" dirty="0">
              <a:latin typeface="Noto Sans CJK JP Regular"/>
              <a:cs typeface="Noto Sans CJK JP Regular"/>
            </a:endParaRPr>
          </a:p>
        </p:txBody>
      </p:sp>
      <p:sp>
        <p:nvSpPr>
          <p:cNvPr id="29" name="object 29"/>
          <p:cNvSpPr txBox="1"/>
          <p:nvPr/>
        </p:nvSpPr>
        <p:spPr>
          <a:xfrm>
            <a:off x="3085389" y="5775047"/>
            <a:ext cx="908642" cy="165068"/>
          </a:xfrm>
          <a:prstGeom prst="rect">
            <a:avLst/>
          </a:prstGeom>
        </p:spPr>
        <p:txBody>
          <a:bodyPr vert="horz" wrap="square" lIns="0" tIns="11516" rIns="0" bIns="0" rtlCol="0">
            <a:spAutoFit/>
          </a:bodyPr>
          <a:lstStyle/>
          <a:p>
            <a:pPr>
              <a:spcBef>
                <a:spcPts val="91"/>
              </a:spcBef>
              <a:tabLst>
                <a:tab pos="660463" algn="l"/>
              </a:tabLst>
            </a:pPr>
            <a:r>
              <a:rPr sz="997" spc="63">
                <a:solidFill>
                  <a:srgbClr val="585858"/>
                </a:solidFill>
                <a:latin typeface="Noto Sans CJK JP Regular"/>
                <a:cs typeface="Noto Sans CJK JP Regular"/>
              </a:rPr>
              <a:t>40</a:t>
            </a:r>
            <a:r>
              <a:rPr sz="997" spc="68">
                <a:solidFill>
                  <a:srgbClr val="585858"/>
                </a:solidFill>
                <a:latin typeface="Noto Sans CJK JP Regular"/>
                <a:cs typeface="Noto Sans CJK JP Regular"/>
              </a:rPr>
              <a:t>0</a:t>
            </a:r>
            <a:r>
              <a:rPr sz="997">
                <a:solidFill>
                  <a:srgbClr val="585858"/>
                </a:solidFill>
                <a:latin typeface="Noto Sans CJK JP Regular"/>
                <a:cs typeface="Noto Sans CJK JP Regular"/>
              </a:rPr>
              <a:t>	</a:t>
            </a:r>
            <a:r>
              <a:rPr sz="997" spc="63">
                <a:solidFill>
                  <a:srgbClr val="585858"/>
                </a:solidFill>
                <a:latin typeface="Noto Sans CJK JP Regular"/>
                <a:cs typeface="Noto Sans CJK JP Regular"/>
              </a:rPr>
              <a:t>600</a:t>
            </a:r>
            <a:endParaRPr sz="997">
              <a:latin typeface="Noto Sans CJK JP Regular"/>
              <a:cs typeface="Noto Sans CJK JP Regular"/>
            </a:endParaRPr>
          </a:p>
        </p:txBody>
      </p:sp>
      <p:sp>
        <p:nvSpPr>
          <p:cNvPr id="30" name="object 30"/>
          <p:cNvSpPr txBox="1"/>
          <p:nvPr/>
        </p:nvSpPr>
        <p:spPr>
          <a:xfrm>
            <a:off x="1178279" y="3851962"/>
            <a:ext cx="579849" cy="1826843"/>
          </a:xfrm>
          <a:prstGeom prst="rect">
            <a:avLst/>
          </a:prstGeom>
        </p:spPr>
        <p:txBody>
          <a:bodyPr vert="horz" wrap="square" lIns="0" tIns="8061" rIns="0" bIns="0" rtlCol="0">
            <a:spAutoFit/>
          </a:bodyPr>
          <a:lstStyle/>
          <a:p>
            <a:pPr algn="r">
              <a:spcBef>
                <a:spcPts val="63"/>
              </a:spcBef>
            </a:pPr>
            <a:r>
              <a:rPr sz="997">
                <a:solidFill>
                  <a:srgbClr val="585858"/>
                </a:solidFill>
                <a:latin typeface="Noto Sans CJK JP Regular"/>
                <a:cs typeface="Noto Sans CJK JP Regular"/>
              </a:rPr>
              <a:t>中国</a:t>
            </a:r>
            <a:endParaRPr sz="997">
              <a:latin typeface="Noto Sans CJK JP Regular"/>
              <a:cs typeface="Noto Sans CJK JP Regular"/>
            </a:endParaRPr>
          </a:p>
          <a:p>
            <a:pPr marL="84645" indent="312669" algn="just">
              <a:lnSpc>
                <a:spcPct val="135500"/>
              </a:lnSpc>
            </a:pPr>
            <a:r>
              <a:rPr sz="997" spc="-218">
                <a:solidFill>
                  <a:srgbClr val="585858"/>
                </a:solidFill>
                <a:latin typeface="Noto Sans CJK JP Regular"/>
                <a:cs typeface="Noto Sans CJK JP Regular"/>
              </a:rPr>
              <a:t>タイ </a:t>
            </a:r>
            <a:r>
              <a:rPr sz="997" spc="-336">
                <a:solidFill>
                  <a:srgbClr val="585858"/>
                </a:solidFill>
                <a:latin typeface="Noto Sans CJK JP Regular"/>
                <a:cs typeface="Noto Sans CJK JP Regular"/>
              </a:rPr>
              <a:t>フィリピン </a:t>
            </a:r>
            <a:r>
              <a:rPr sz="997" spc="-254">
                <a:solidFill>
                  <a:srgbClr val="585858"/>
                </a:solidFill>
                <a:latin typeface="Noto Sans CJK JP Regular"/>
                <a:cs typeface="Noto Sans CJK JP Regular"/>
              </a:rPr>
              <a:t>マレ</a:t>
            </a:r>
            <a:r>
              <a:rPr sz="997" spc="-185">
                <a:solidFill>
                  <a:srgbClr val="585858"/>
                </a:solidFill>
                <a:latin typeface="Noto Sans CJK JP Regular"/>
                <a:cs typeface="Noto Sans CJK JP Regular"/>
              </a:rPr>
              <a:t>ー</a:t>
            </a:r>
            <a:r>
              <a:rPr sz="997" spc="-190">
                <a:solidFill>
                  <a:srgbClr val="585858"/>
                </a:solidFill>
                <a:latin typeface="Noto Sans CJK JP Regular"/>
                <a:cs typeface="Noto Sans CJK JP Regular"/>
              </a:rPr>
              <a:t>シ</a:t>
            </a:r>
            <a:r>
              <a:rPr sz="997" spc="-245">
                <a:solidFill>
                  <a:srgbClr val="585858"/>
                </a:solidFill>
                <a:latin typeface="Noto Sans CJK JP Regular"/>
                <a:cs typeface="Noto Sans CJK JP Regular"/>
              </a:rPr>
              <a:t>ア</a:t>
            </a:r>
            <a:endParaRPr sz="997">
              <a:latin typeface="Noto Sans CJK JP Regular"/>
              <a:cs typeface="Noto Sans CJK JP Regular"/>
            </a:endParaRPr>
          </a:p>
          <a:p>
            <a:pPr algn="r">
              <a:spcBef>
                <a:spcPts val="426"/>
              </a:spcBef>
            </a:pPr>
            <a:r>
              <a:rPr sz="997" spc="-286">
                <a:solidFill>
                  <a:srgbClr val="585858"/>
                </a:solidFill>
                <a:latin typeface="Noto Sans CJK JP Regular"/>
                <a:cs typeface="Noto Sans CJK JP Regular"/>
              </a:rPr>
              <a:t>イ</a:t>
            </a:r>
            <a:r>
              <a:rPr sz="997" spc="-254">
                <a:solidFill>
                  <a:srgbClr val="585858"/>
                </a:solidFill>
                <a:latin typeface="Noto Sans CJK JP Regular"/>
                <a:cs typeface="Noto Sans CJK JP Regular"/>
              </a:rPr>
              <a:t>ン</a:t>
            </a:r>
            <a:r>
              <a:rPr sz="997" spc="-227">
                <a:solidFill>
                  <a:srgbClr val="585858"/>
                </a:solidFill>
                <a:latin typeface="Noto Sans CJK JP Regular"/>
                <a:cs typeface="Noto Sans CJK JP Regular"/>
              </a:rPr>
              <a:t>ドネシア</a:t>
            </a:r>
            <a:endParaRPr sz="997">
              <a:latin typeface="Noto Sans CJK JP Regular"/>
              <a:cs typeface="Noto Sans CJK JP Regular"/>
            </a:endParaRPr>
          </a:p>
          <a:p>
            <a:pPr marL="86949" indent="92707" algn="r">
              <a:lnSpc>
                <a:spcPct val="135500"/>
              </a:lnSpc>
            </a:pPr>
            <a:r>
              <a:rPr sz="997" spc="-185" err="1">
                <a:solidFill>
                  <a:srgbClr val="585858"/>
                </a:solidFill>
                <a:latin typeface="Noto Sans CJK JP Regular"/>
                <a:cs typeface="Noto Sans CJK JP Regular"/>
              </a:rPr>
              <a:t>ベトナム</a:t>
            </a:r>
            <a:r>
              <a:rPr sz="997" spc="-185">
                <a:solidFill>
                  <a:srgbClr val="585858"/>
                </a:solidFill>
                <a:latin typeface="Noto Sans CJK JP Regular"/>
                <a:cs typeface="Noto Sans CJK JP Regular"/>
              </a:rPr>
              <a:t> </a:t>
            </a:r>
            <a:r>
              <a:rPr sz="997" spc="-268" err="1">
                <a:solidFill>
                  <a:srgbClr val="585858"/>
                </a:solidFill>
                <a:latin typeface="Noto Sans CJK JP Regular"/>
                <a:cs typeface="Noto Sans CJK JP Regular"/>
              </a:rPr>
              <a:t>カ</a:t>
            </a:r>
            <a:r>
              <a:rPr sz="997" spc="-263" err="1">
                <a:solidFill>
                  <a:srgbClr val="585858"/>
                </a:solidFill>
                <a:latin typeface="Noto Sans CJK JP Regular"/>
                <a:cs typeface="Noto Sans CJK JP Regular"/>
              </a:rPr>
              <a:t>ン</a:t>
            </a:r>
            <a:r>
              <a:rPr sz="997" spc="-181" err="1">
                <a:solidFill>
                  <a:srgbClr val="585858"/>
                </a:solidFill>
                <a:latin typeface="Noto Sans CJK JP Regular"/>
                <a:cs typeface="Noto Sans CJK JP Regular"/>
              </a:rPr>
              <a:t>ボ</a:t>
            </a:r>
            <a:r>
              <a:rPr sz="997" spc="-177" err="1">
                <a:solidFill>
                  <a:srgbClr val="585858"/>
                </a:solidFill>
                <a:latin typeface="Noto Sans CJK JP Regular"/>
                <a:cs typeface="Noto Sans CJK JP Regular"/>
              </a:rPr>
              <a:t>ジ</a:t>
            </a:r>
            <a:r>
              <a:rPr sz="997" spc="-245" err="1">
                <a:solidFill>
                  <a:srgbClr val="585858"/>
                </a:solidFill>
                <a:latin typeface="Noto Sans CJK JP Regular"/>
                <a:cs typeface="Noto Sans CJK JP Regular"/>
              </a:rPr>
              <a:t>ア</a:t>
            </a:r>
            <a:endParaRPr sz="997">
              <a:latin typeface="Noto Sans CJK JP Regular"/>
              <a:cs typeface="Noto Sans CJK JP Regular"/>
            </a:endParaRPr>
          </a:p>
        </p:txBody>
      </p:sp>
      <p:graphicFrame>
        <p:nvGraphicFramePr>
          <p:cNvPr id="32" name="object 32"/>
          <p:cNvGraphicFramePr>
            <a:graphicFrameLocks noGrp="1"/>
          </p:cNvGraphicFramePr>
          <p:nvPr/>
        </p:nvGraphicFramePr>
        <p:xfrm>
          <a:off x="8737452" y="3429000"/>
          <a:ext cx="2096803" cy="2660391"/>
        </p:xfrm>
        <a:graphic>
          <a:graphicData uri="http://schemas.openxmlformats.org/drawingml/2006/table">
            <a:tbl>
              <a:tblPr firstRow="1" bandRow="1">
                <a:tableStyleId>{2D5ABB26-0587-4C30-8999-92F81FD0307C}</a:tableStyleId>
              </a:tblPr>
              <a:tblGrid>
                <a:gridCol w="1257079">
                  <a:extLst>
                    <a:ext uri="{9D8B030D-6E8A-4147-A177-3AD203B41FA5}">
                      <a16:colId xmlns:a16="http://schemas.microsoft.com/office/drawing/2014/main" val="20000"/>
                    </a:ext>
                  </a:extLst>
                </a:gridCol>
                <a:gridCol w="839724">
                  <a:extLst>
                    <a:ext uri="{9D8B030D-6E8A-4147-A177-3AD203B41FA5}">
                      <a16:colId xmlns:a16="http://schemas.microsoft.com/office/drawing/2014/main" val="20001"/>
                    </a:ext>
                  </a:extLst>
                </a:gridCol>
              </a:tblGrid>
              <a:tr h="204656">
                <a:tc>
                  <a:txBody>
                    <a:bodyPr/>
                    <a:lstStyle/>
                    <a:p>
                      <a:pPr marL="92075">
                        <a:lnSpc>
                          <a:spcPct val="100000"/>
                        </a:lnSpc>
                        <a:spcBef>
                          <a:spcPts val="300"/>
                        </a:spcBef>
                      </a:pPr>
                      <a:r>
                        <a:rPr sz="800" spc="40">
                          <a:latin typeface="Noto Sans CJK JP Regular"/>
                          <a:cs typeface="Noto Sans CJK JP Regular"/>
                        </a:rPr>
                        <a:t>AFTA</a:t>
                      </a:r>
                      <a:endParaRPr sz="800">
                        <a:latin typeface="Noto Sans CJK JP Regular"/>
                        <a:cs typeface="Noto Sans CJK JP Regular"/>
                      </a:endParaRPr>
                    </a:p>
                  </a:txBody>
                  <a:tcPr marL="0" marR="0" marT="34549"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FFEEC5"/>
                    </a:solidFill>
                  </a:tcPr>
                </a:tc>
                <a:tc>
                  <a:txBody>
                    <a:bodyPr/>
                    <a:lstStyle/>
                    <a:p>
                      <a:pPr marL="3175" algn="ctr">
                        <a:lnSpc>
                          <a:spcPct val="100000"/>
                        </a:lnSpc>
                        <a:spcBef>
                          <a:spcPts val="300"/>
                        </a:spcBef>
                      </a:pPr>
                      <a:r>
                        <a:rPr sz="800" spc="65" dirty="0">
                          <a:latin typeface="Noto Sans CJK JP Regular"/>
                          <a:cs typeface="Noto Sans CJK JP Regular"/>
                        </a:rPr>
                        <a:t>11</a:t>
                      </a:r>
                      <a:r>
                        <a:rPr lang="vi-VN" sz="800" spc="65" dirty="0">
                          <a:latin typeface="Noto Sans CJK JP Regular"/>
                          <a:cs typeface="Noto Sans CJK JP Regular"/>
                        </a:rPr>
                        <a:t>,</a:t>
                      </a:r>
                      <a:r>
                        <a:rPr sz="800" spc="65" dirty="0">
                          <a:latin typeface="Noto Sans CJK JP Regular"/>
                          <a:cs typeface="Noto Sans CJK JP Regular"/>
                        </a:rPr>
                        <a:t>1%</a:t>
                      </a:r>
                      <a:endParaRPr sz="800" dirty="0">
                        <a:latin typeface="Noto Sans CJK JP Regular"/>
                        <a:cs typeface="Noto Sans CJK JP Regular"/>
                      </a:endParaRPr>
                    </a:p>
                  </a:txBody>
                  <a:tcPr marL="0" marR="0" marT="34549"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tcPr>
                </a:tc>
                <a:extLst>
                  <a:ext uri="{0D108BD9-81ED-4DB2-BD59-A6C34878D82A}">
                    <a16:rowId xmlns:a16="http://schemas.microsoft.com/office/drawing/2014/main" val="10000"/>
                  </a:ext>
                </a:extLst>
              </a:tr>
              <a:tr h="204657">
                <a:tc>
                  <a:txBody>
                    <a:bodyPr/>
                    <a:lstStyle/>
                    <a:p>
                      <a:pPr marL="92075">
                        <a:lnSpc>
                          <a:spcPct val="100000"/>
                        </a:lnSpc>
                        <a:spcBef>
                          <a:spcPts val="300"/>
                        </a:spcBef>
                      </a:pPr>
                      <a:r>
                        <a:rPr sz="800" spc="35">
                          <a:latin typeface="Noto Sans CJK JP Regular"/>
                          <a:cs typeface="Noto Sans CJK JP Regular"/>
                        </a:rPr>
                        <a:t>ACFTA</a:t>
                      </a:r>
                      <a:endParaRPr sz="800">
                        <a:latin typeface="Noto Sans CJK JP Regular"/>
                        <a:cs typeface="Noto Sans CJK JP Regular"/>
                      </a:endParaRPr>
                    </a:p>
                  </a:txBody>
                  <a:tcPr marL="0" marR="0" marT="34549"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FFEEC5"/>
                    </a:solidFill>
                  </a:tcPr>
                </a:tc>
                <a:tc>
                  <a:txBody>
                    <a:bodyPr/>
                    <a:lstStyle/>
                    <a:p>
                      <a:pPr marL="3175" algn="ctr">
                        <a:lnSpc>
                          <a:spcPct val="100000"/>
                        </a:lnSpc>
                        <a:spcBef>
                          <a:spcPts val="300"/>
                        </a:spcBef>
                      </a:pPr>
                      <a:r>
                        <a:rPr sz="800" spc="65" dirty="0">
                          <a:latin typeface="Noto Sans CJK JP Regular"/>
                          <a:cs typeface="Noto Sans CJK JP Regular"/>
                        </a:rPr>
                        <a:t>22</a:t>
                      </a:r>
                      <a:r>
                        <a:rPr lang="vi-VN" sz="800" spc="65" dirty="0">
                          <a:latin typeface="Noto Sans CJK JP Regular"/>
                          <a:cs typeface="Noto Sans CJK JP Regular"/>
                        </a:rPr>
                        <a:t>,</a:t>
                      </a:r>
                      <a:r>
                        <a:rPr sz="800" spc="65" dirty="0">
                          <a:latin typeface="Noto Sans CJK JP Regular"/>
                          <a:cs typeface="Noto Sans CJK JP Regular"/>
                        </a:rPr>
                        <a:t>6%</a:t>
                      </a:r>
                      <a:endParaRPr sz="800" dirty="0">
                        <a:latin typeface="Noto Sans CJK JP Regular"/>
                        <a:cs typeface="Noto Sans CJK JP Regular"/>
                      </a:endParaRPr>
                    </a:p>
                  </a:txBody>
                  <a:tcPr marL="0" marR="0" marT="34549"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tcPr>
                </a:tc>
                <a:extLst>
                  <a:ext uri="{0D108BD9-81ED-4DB2-BD59-A6C34878D82A}">
                    <a16:rowId xmlns:a16="http://schemas.microsoft.com/office/drawing/2014/main" val="10001"/>
                  </a:ext>
                </a:extLst>
              </a:tr>
              <a:tr h="204657">
                <a:tc>
                  <a:txBody>
                    <a:bodyPr/>
                    <a:lstStyle/>
                    <a:p>
                      <a:pPr marL="92075">
                        <a:lnSpc>
                          <a:spcPct val="100000"/>
                        </a:lnSpc>
                        <a:spcBef>
                          <a:spcPts val="300"/>
                        </a:spcBef>
                      </a:pPr>
                      <a:r>
                        <a:rPr sz="800" spc="35">
                          <a:latin typeface="Noto Sans CJK JP Regular"/>
                          <a:cs typeface="Noto Sans CJK JP Regular"/>
                        </a:rPr>
                        <a:t>AKFTA</a:t>
                      </a:r>
                      <a:endParaRPr sz="800">
                        <a:latin typeface="Noto Sans CJK JP Regular"/>
                        <a:cs typeface="Noto Sans CJK JP Regular"/>
                      </a:endParaRPr>
                    </a:p>
                  </a:txBody>
                  <a:tcPr marL="0" marR="0" marT="34549"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FFEEC5"/>
                    </a:solidFill>
                  </a:tcPr>
                </a:tc>
                <a:tc>
                  <a:txBody>
                    <a:bodyPr/>
                    <a:lstStyle/>
                    <a:p>
                      <a:pPr marL="3810" algn="ctr">
                        <a:lnSpc>
                          <a:spcPct val="100000"/>
                        </a:lnSpc>
                        <a:spcBef>
                          <a:spcPts val="300"/>
                        </a:spcBef>
                      </a:pPr>
                      <a:r>
                        <a:rPr sz="800" spc="65" dirty="0">
                          <a:latin typeface="Noto Sans CJK JP Regular"/>
                          <a:cs typeface="Noto Sans CJK JP Regular"/>
                        </a:rPr>
                        <a:t>12</a:t>
                      </a:r>
                      <a:r>
                        <a:rPr lang="vi-VN" sz="800" spc="65" dirty="0">
                          <a:latin typeface="Noto Sans CJK JP Regular"/>
                          <a:cs typeface="Noto Sans CJK JP Regular"/>
                        </a:rPr>
                        <a:t>,</a:t>
                      </a:r>
                      <a:r>
                        <a:rPr sz="800" spc="65" dirty="0">
                          <a:latin typeface="Noto Sans CJK JP Regular"/>
                          <a:cs typeface="Noto Sans CJK JP Regular"/>
                        </a:rPr>
                        <a:t>9%</a:t>
                      </a:r>
                      <a:endParaRPr sz="800" dirty="0">
                        <a:latin typeface="Noto Sans CJK JP Regular"/>
                        <a:cs typeface="Noto Sans CJK JP Regular"/>
                      </a:endParaRPr>
                    </a:p>
                  </a:txBody>
                  <a:tcPr marL="0" marR="0" marT="34549"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tcPr>
                </a:tc>
                <a:extLst>
                  <a:ext uri="{0D108BD9-81ED-4DB2-BD59-A6C34878D82A}">
                    <a16:rowId xmlns:a16="http://schemas.microsoft.com/office/drawing/2014/main" val="10002"/>
                  </a:ext>
                </a:extLst>
              </a:tr>
              <a:tr h="204532">
                <a:tc>
                  <a:txBody>
                    <a:bodyPr/>
                    <a:lstStyle/>
                    <a:p>
                      <a:pPr marL="92075">
                        <a:lnSpc>
                          <a:spcPct val="100000"/>
                        </a:lnSpc>
                        <a:spcBef>
                          <a:spcPts val="305"/>
                        </a:spcBef>
                      </a:pPr>
                      <a:r>
                        <a:rPr sz="800" spc="-5">
                          <a:latin typeface="Noto Sans CJK JP Regular"/>
                          <a:cs typeface="Noto Sans CJK JP Regular"/>
                        </a:rPr>
                        <a:t>AJCEP</a:t>
                      </a:r>
                      <a:endParaRPr sz="80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FFEEC5"/>
                    </a:solidFill>
                  </a:tcPr>
                </a:tc>
                <a:tc>
                  <a:txBody>
                    <a:bodyPr/>
                    <a:lstStyle/>
                    <a:p>
                      <a:pPr marL="1905" algn="ctr">
                        <a:lnSpc>
                          <a:spcPct val="100000"/>
                        </a:lnSpc>
                        <a:spcBef>
                          <a:spcPts val="305"/>
                        </a:spcBef>
                      </a:pPr>
                      <a:r>
                        <a:rPr sz="800" spc="65" dirty="0">
                          <a:latin typeface="Noto Sans CJK JP Regular"/>
                          <a:cs typeface="Noto Sans CJK JP Regular"/>
                        </a:rPr>
                        <a:t>7</a:t>
                      </a:r>
                      <a:r>
                        <a:rPr lang="vi-VN" sz="800" spc="65" dirty="0">
                          <a:latin typeface="Noto Sans CJK JP Regular"/>
                          <a:cs typeface="Noto Sans CJK JP Regular"/>
                        </a:rPr>
                        <a:t>,</a:t>
                      </a:r>
                      <a:r>
                        <a:rPr sz="800" spc="65" dirty="0">
                          <a:latin typeface="Noto Sans CJK JP Regular"/>
                          <a:cs typeface="Noto Sans CJK JP Regular"/>
                        </a:rPr>
                        <a:t>7%</a:t>
                      </a:r>
                      <a:endParaRPr sz="800" dirty="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tcPr>
                </a:tc>
                <a:extLst>
                  <a:ext uri="{0D108BD9-81ED-4DB2-BD59-A6C34878D82A}">
                    <a16:rowId xmlns:a16="http://schemas.microsoft.com/office/drawing/2014/main" val="10003"/>
                  </a:ext>
                </a:extLst>
              </a:tr>
              <a:tr h="204657">
                <a:tc>
                  <a:txBody>
                    <a:bodyPr/>
                    <a:lstStyle/>
                    <a:p>
                      <a:pPr marL="92075">
                        <a:lnSpc>
                          <a:spcPct val="100000"/>
                        </a:lnSpc>
                        <a:spcBef>
                          <a:spcPts val="300"/>
                        </a:spcBef>
                      </a:pPr>
                      <a:r>
                        <a:rPr sz="800" spc="10">
                          <a:latin typeface="Noto Sans CJK JP Regular"/>
                          <a:cs typeface="Noto Sans CJK JP Regular"/>
                        </a:rPr>
                        <a:t>V</a:t>
                      </a:r>
                      <a:r>
                        <a:rPr lang="vi-VN" sz="800" spc="10">
                          <a:latin typeface="Noto Sans CJK JP Regular"/>
                          <a:cs typeface="Noto Sans CJK JP Regular"/>
                        </a:rPr>
                        <a:t>J</a:t>
                      </a:r>
                      <a:r>
                        <a:rPr sz="800" spc="10">
                          <a:latin typeface="Noto Sans CJK JP Regular"/>
                          <a:cs typeface="Noto Sans CJK JP Regular"/>
                        </a:rPr>
                        <a:t>EPA</a:t>
                      </a:r>
                      <a:endParaRPr sz="800">
                        <a:latin typeface="Noto Sans CJK JP Regular"/>
                        <a:cs typeface="Noto Sans CJK JP Regular"/>
                      </a:endParaRPr>
                    </a:p>
                  </a:txBody>
                  <a:tcPr marL="0" marR="0" marT="34549"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FFEEC5"/>
                    </a:solidFill>
                  </a:tcPr>
                </a:tc>
                <a:tc>
                  <a:txBody>
                    <a:bodyPr/>
                    <a:lstStyle/>
                    <a:p>
                      <a:pPr marL="1905" algn="ctr">
                        <a:lnSpc>
                          <a:spcPct val="100000"/>
                        </a:lnSpc>
                        <a:spcBef>
                          <a:spcPts val="300"/>
                        </a:spcBef>
                      </a:pPr>
                      <a:r>
                        <a:rPr sz="800" spc="65" dirty="0">
                          <a:latin typeface="Noto Sans CJK JP Regular"/>
                          <a:cs typeface="Noto Sans CJK JP Regular"/>
                        </a:rPr>
                        <a:t>7</a:t>
                      </a:r>
                      <a:r>
                        <a:rPr lang="vi-VN" sz="800" spc="65" dirty="0">
                          <a:latin typeface="Noto Sans CJK JP Regular"/>
                          <a:cs typeface="Noto Sans CJK JP Regular"/>
                        </a:rPr>
                        <a:t>,</a:t>
                      </a:r>
                      <a:r>
                        <a:rPr sz="800" spc="65" dirty="0">
                          <a:latin typeface="Noto Sans CJK JP Regular"/>
                          <a:cs typeface="Noto Sans CJK JP Regular"/>
                        </a:rPr>
                        <a:t>7%</a:t>
                      </a:r>
                      <a:endParaRPr sz="800" dirty="0">
                        <a:latin typeface="Noto Sans CJK JP Regular"/>
                        <a:cs typeface="Noto Sans CJK JP Regular"/>
                      </a:endParaRPr>
                    </a:p>
                  </a:txBody>
                  <a:tcPr marL="0" marR="0" marT="34549"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tcPr>
                </a:tc>
                <a:extLst>
                  <a:ext uri="{0D108BD9-81ED-4DB2-BD59-A6C34878D82A}">
                    <a16:rowId xmlns:a16="http://schemas.microsoft.com/office/drawing/2014/main" val="10004"/>
                  </a:ext>
                </a:extLst>
              </a:tr>
              <a:tr h="204657">
                <a:tc>
                  <a:txBody>
                    <a:bodyPr/>
                    <a:lstStyle/>
                    <a:p>
                      <a:pPr marL="92075">
                        <a:lnSpc>
                          <a:spcPct val="100000"/>
                        </a:lnSpc>
                        <a:spcBef>
                          <a:spcPts val="305"/>
                        </a:spcBef>
                      </a:pPr>
                      <a:r>
                        <a:rPr sz="800" spc="40">
                          <a:latin typeface="Noto Sans CJK JP Regular"/>
                          <a:cs typeface="Noto Sans CJK JP Regular"/>
                        </a:rPr>
                        <a:t>AANZFTA</a:t>
                      </a:r>
                      <a:endParaRPr sz="80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FFEEC5"/>
                    </a:solidFill>
                  </a:tcPr>
                </a:tc>
                <a:tc>
                  <a:txBody>
                    <a:bodyPr/>
                    <a:lstStyle/>
                    <a:p>
                      <a:pPr marL="1905" algn="ctr">
                        <a:lnSpc>
                          <a:spcPct val="100000"/>
                        </a:lnSpc>
                        <a:spcBef>
                          <a:spcPts val="305"/>
                        </a:spcBef>
                      </a:pPr>
                      <a:r>
                        <a:rPr sz="800" spc="65" dirty="0">
                          <a:latin typeface="Noto Sans CJK JP Regular"/>
                          <a:cs typeface="Noto Sans CJK JP Regular"/>
                        </a:rPr>
                        <a:t>1</a:t>
                      </a:r>
                      <a:r>
                        <a:rPr lang="vi-VN" sz="800" spc="65" dirty="0">
                          <a:latin typeface="Noto Sans CJK JP Regular"/>
                          <a:cs typeface="Noto Sans CJK JP Regular"/>
                        </a:rPr>
                        <a:t>,</a:t>
                      </a:r>
                      <a:r>
                        <a:rPr sz="800" spc="65" dirty="0">
                          <a:latin typeface="Noto Sans CJK JP Regular"/>
                          <a:cs typeface="Noto Sans CJK JP Regular"/>
                        </a:rPr>
                        <a:t>8%</a:t>
                      </a:r>
                      <a:endParaRPr sz="800" dirty="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tcPr>
                </a:tc>
                <a:extLst>
                  <a:ext uri="{0D108BD9-81ED-4DB2-BD59-A6C34878D82A}">
                    <a16:rowId xmlns:a16="http://schemas.microsoft.com/office/drawing/2014/main" val="10005"/>
                  </a:ext>
                </a:extLst>
              </a:tr>
              <a:tr h="204657">
                <a:tc>
                  <a:txBody>
                    <a:bodyPr/>
                    <a:lstStyle/>
                    <a:p>
                      <a:pPr marL="92075">
                        <a:lnSpc>
                          <a:spcPct val="100000"/>
                        </a:lnSpc>
                        <a:spcBef>
                          <a:spcPts val="305"/>
                        </a:spcBef>
                      </a:pPr>
                      <a:r>
                        <a:rPr sz="800" spc="55">
                          <a:latin typeface="Noto Sans CJK JP Regular"/>
                          <a:cs typeface="Noto Sans CJK JP Regular"/>
                        </a:rPr>
                        <a:t>AIFTA</a:t>
                      </a:r>
                      <a:endParaRPr sz="80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FFEEC5"/>
                    </a:solidFill>
                  </a:tcPr>
                </a:tc>
                <a:tc>
                  <a:txBody>
                    <a:bodyPr/>
                    <a:lstStyle/>
                    <a:p>
                      <a:pPr marL="1905" algn="ctr">
                        <a:lnSpc>
                          <a:spcPct val="100000"/>
                        </a:lnSpc>
                        <a:spcBef>
                          <a:spcPts val="305"/>
                        </a:spcBef>
                      </a:pPr>
                      <a:r>
                        <a:rPr sz="800" spc="65" dirty="0">
                          <a:latin typeface="Noto Sans CJK JP Regular"/>
                          <a:cs typeface="Noto Sans CJK JP Regular"/>
                        </a:rPr>
                        <a:t>2</a:t>
                      </a:r>
                      <a:r>
                        <a:rPr lang="vi-VN" sz="800" spc="65" dirty="0">
                          <a:latin typeface="Noto Sans CJK JP Regular"/>
                          <a:cs typeface="Noto Sans CJK JP Regular"/>
                        </a:rPr>
                        <a:t>,</a:t>
                      </a:r>
                      <a:r>
                        <a:rPr sz="800" spc="65" dirty="0">
                          <a:latin typeface="Noto Sans CJK JP Regular"/>
                          <a:cs typeface="Noto Sans CJK JP Regular"/>
                        </a:rPr>
                        <a:t>2%</a:t>
                      </a:r>
                      <a:endParaRPr sz="800" dirty="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tcPr>
                </a:tc>
                <a:extLst>
                  <a:ext uri="{0D108BD9-81ED-4DB2-BD59-A6C34878D82A}">
                    <a16:rowId xmlns:a16="http://schemas.microsoft.com/office/drawing/2014/main" val="10006"/>
                  </a:ext>
                </a:extLst>
              </a:tr>
              <a:tr h="204657">
                <a:tc>
                  <a:txBody>
                    <a:bodyPr/>
                    <a:lstStyle/>
                    <a:p>
                      <a:pPr marL="92075">
                        <a:lnSpc>
                          <a:spcPct val="100000"/>
                        </a:lnSpc>
                        <a:spcBef>
                          <a:spcPts val="305"/>
                        </a:spcBef>
                      </a:pPr>
                      <a:r>
                        <a:rPr sz="800" spc="45">
                          <a:latin typeface="Noto Sans CJK JP Regular"/>
                          <a:cs typeface="Noto Sans CJK JP Regular"/>
                        </a:rPr>
                        <a:t>VCFTA</a:t>
                      </a:r>
                      <a:endParaRPr sz="80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FFEEC5"/>
                    </a:solidFill>
                  </a:tcPr>
                </a:tc>
                <a:tc>
                  <a:txBody>
                    <a:bodyPr/>
                    <a:lstStyle/>
                    <a:p>
                      <a:pPr marL="1905" algn="ctr">
                        <a:lnSpc>
                          <a:spcPct val="100000"/>
                        </a:lnSpc>
                        <a:spcBef>
                          <a:spcPts val="305"/>
                        </a:spcBef>
                      </a:pPr>
                      <a:r>
                        <a:rPr sz="800" spc="65" dirty="0">
                          <a:latin typeface="Noto Sans CJK JP Regular"/>
                          <a:cs typeface="Noto Sans CJK JP Regular"/>
                        </a:rPr>
                        <a:t>0</a:t>
                      </a:r>
                      <a:r>
                        <a:rPr lang="vi-VN" sz="800" spc="65" dirty="0">
                          <a:latin typeface="Noto Sans CJK JP Regular"/>
                          <a:cs typeface="Noto Sans CJK JP Regular"/>
                        </a:rPr>
                        <a:t>,</a:t>
                      </a:r>
                      <a:r>
                        <a:rPr sz="800" spc="65" dirty="0">
                          <a:latin typeface="Noto Sans CJK JP Regular"/>
                          <a:cs typeface="Noto Sans CJK JP Regular"/>
                        </a:rPr>
                        <a:t>2%</a:t>
                      </a:r>
                      <a:endParaRPr sz="800" dirty="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tcPr>
                </a:tc>
                <a:extLst>
                  <a:ext uri="{0D108BD9-81ED-4DB2-BD59-A6C34878D82A}">
                    <a16:rowId xmlns:a16="http://schemas.microsoft.com/office/drawing/2014/main" val="10007"/>
                  </a:ext>
                </a:extLst>
              </a:tr>
              <a:tr h="204657">
                <a:tc>
                  <a:txBody>
                    <a:bodyPr/>
                    <a:lstStyle/>
                    <a:p>
                      <a:pPr marL="92075">
                        <a:lnSpc>
                          <a:spcPct val="100000"/>
                        </a:lnSpc>
                        <a:spcBef>
                          <a:spcPts val="305"/>
                        </a:spcBef>
                      </a:pPr>
                      <a:r>
                        <a:rPr sz="800" spc="40" dirty="0">
                          <a:latin typeface="Noto Sans CJK JP Regular"/>
                          <a:cs typeface="Noto Sans CJK JP Regular"/>
                        </a:rPr>
                        <a:t>VKFTA</a:t>
                      </a:r>
                      <a:endParaRPr sz="800" dirty="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FFEEC5"/>
                    </a:solidFill>
                  </a:tcPr>
                </a:tc>
                <a:tc>
                  <a:txBody>
                    <a:bodyPr/>
                    <a:lstStyle/>
                    <a:p>
                      <a:pPr marL="3175" algn="ctr">
                        <a:lnSpc>
                          <a:spcPct val="100000"/>
                        </a:lnSpc>
                        <a:spcBef>
                          <a:spcPts val="305"/>
                        </a:spcBef>
                      </a:pPr>
                      <a:r>
                        <a:rPr sz="800" spc="65" dirty="0">
                          <a:latin typeface="Noto Sans CJK JP Regular"/>
                          <a:cs typeface="Noto Sans CJK JP Regular"/>
                        </a:rPr>
                        <a:t>12</a:t>
                      </a:r>
                      <a:r>
                        <a:rPr lang="vi-VN" sz="800" spc="65" dirty="0">
                          <a:latin typeface="Noto Sans CJK JP Regular"/>
                          <a:cs typeface="Noto Sans CJK JP Regular"/>
                        </a:rPr>
                        <a:t>,</a:t>
                      </a:r>
                      <a:r>
                        <a:rPr sz="800" spc="65" dirty="0">
                          <a:latin typeface="Noto Sans CJK JP Regular"/>
                          <a:cs typeface="Noto Sans CJK JP Regular"/>
                        </a:rPr>
                        <a:t>9%</a:t>
                      </a:r>
                      <a:endParaRPr sz="800" dirty="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tcPr>
                </a:tc>
                <a:extLst>
                  <a:ext uri="{0D108BD9-81ED-4DB2-BD59-A6C34878D82A}">
                    <a16:rowId xmlns:a16="http://schemas.microsoft.com/office/drawing/2014/main" val="10008"/>
                  </a:ext>
                </a:extLst>
              </a:tr>
              <a:tr h="204657">
                <a:tc>
                  <a:txBody>
                    <a:bodyPr/>
                    <a:lstStyle/>
                    <a:p>
                      <a:pPr marL="92075">
                        <a:lnSpc>
                          <a:spcPct val="100000"/>
                        </a:lnSpc>
                        <a:spcBef>
                          <a:spcPts val="305"/>
                        </a:spcBef>
                      </a:pPr>
                      <a:r>
                        <a:rPr sz="800" spc="40">
                          <a:latin typeface="Noto Sans CJK JP Regular"/>
                          <a:cs typeface="Noto Sans CJK JP Regular"/>
                        </a:rPr>
                        <a:t>VN-EAEUFTA</a:t>
                      </a:r>
                      <a:endParaRPr sz="80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FFEEC5"/>
                    </a:solidFill>
                  </a:tcPr>
                </a:tc>
                <a:tc>
                  <a:txBody>
                    <a:bodyPr/>
                    <a:lstStyle/>
                    <a:p>
                      <a:pPr marL="1905" algn="ctr">
                        <a:lnSpc>
                          <a:spcPct val="100000"/>
                        </a:lnSpc>
                        <a:spcBef>
                          <a:spcPts val="305"/>
                        </a:spcBef>
                      </a:pPr>
                      <a:r>
                        <a:rPr sz="800" spc="65" dirty="0">
                          <a:latin typeface="Noto Sans CJK JP Regular"/>
                          <a:cs typeface="Noto Sans CJK JP Regular"/>
                        </a:rPr>
                        <a:t>0</a:t>
                      </a:r>
                      <a:r>
                        <a:rPr lang="vi-VN" sz="800" spc="65" dirty="0">
                          <a:latin typeface="Noto Sans CJK JP Regular"/>
                          <a:cs typeface="Noto Sans CJK JP Regular"/>
                        </a:rPr>
                        <a:t>,</a:t>
                      </a:r>
                      <a:r>
                        <a:rPr sz="800" spc="65" dirty="0">
                          <a:latin typeface="Noto Sans CJK JP Regular"/>
                          <a:cs typeface="Noto Sans CJK JP Regular"/>
                        </a:rPr>
                        <a:t>9%</a:t>
                      </a:r>
                      <a:endParaRPr sz="800" dirty="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tcPr>
                </a:tc>
                <a:extLst>
                  <a:ext uri="{0D108BD9-81ED-4DB2-BD59-A6C34878D82A}">
                    <a16:rowId xmlns:a16="http://schemas.microsoft.com/office/drawing/2014/main" val="10009"/>
                  </a:ext>
                </a:extLst>
              </a:tr>
              <a:tr h="204657">
                <a:tc>
                  <a:txBody>
                    <a:bodyPr/>
                    <a:lstStyle/>
                    <a:p>
                      <a:pPr marL="92075">
                        <a:lnSpc>
                          <a:spcPct val="100000"/>
                        </a:lnSpc>
                        <a:spcBef>
                          <a:spcPts val="305"/>
                        </a:spcBef>
                      </a:pPr>
                      <a:r>
                        <a:rPr sz="800" spc="-10">
                          <a:latin typeface="Noto Sans CJK JP Regular"/>
                          <a:cs typeface="Noto Sans CJK JP Regular"/>
                        </a:rPr>
                        <a:t>CPTPP</a:t>
                      </a:r>
                      <a:endParaRPr sz="80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FFEEC5"/>
                    </a:solidFill>
                  </a:tcPr>
                </a:tc>
                <a:tc>
                  <a:txBody>
                    <a:bodyPr/>
                    <a:lstStyle/>
                    <a:p>
                      <a:pPr marL="3175" algn="ctr">
                        <a:lnSpc>
                          <a:spcPct val="100000"/>
                        </a:lnSpc>
                        <a:spcBef>
                          <a:spcPts val="305"/>
                        </a:spcBef>
                      </a:pPr>
                      <a:r>
                        <a:rPr sz="800" spc="65" dirty="0">
                          <a:latin typeface="Noto Sans CJK JP Regular"/>
                          <a:cs typeface="Noto Sans CJK JP Regular"/>
                        </a:rPr>
                        <a:t>12</a:t>
                      </a:r>
                      <a:r>
                        <a:rPr lang="vi-VN" sz="800" spc="65" dirty="0">
                          <a:latin typeface="Noto Sans CJK JP Regular"/>
                          <a:cs typeface="Noto Sans CJK JP Regular"/>
                        </a:rPr>
                        <a:t>,</a:t>
                      </a:r>
                      <a:r>
                        <a:rPr sz="800" spc="65" dirty="0">
                          <a:latin typeface="Noto Sans CJK JP Regular"/>
                          <a:cs typeface="Noto Sans CJK JP Regular"/>
                        </a:rPr>
                        <a:t>5%</a:t>
                      </a:r>
                      <a:endParaRPr sz="800" dirty="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tcPr>
                </a:tc>
                <a:extLst>
                  <a:ext uri="{0D108BD9-81ED-4DB2-BD59-A6C34878D82A}">
                    <a16:rowId xmlns:a16="http://schemas.microsoft.com/office/drawing/2014/main" val="10010"/>
                  </a:ext>
                </a:extLst>
              </a:tr>
              <a:tr h="204645">
                <a:tc>
                  <a:txBody>
                    <a:bodyPr/>
                    <a:lstStyle/>
                    <a:p>
                      <a:pPr marL="92075">
                        <a:lnSpc>
                          <a:spcPct val="100000"/>
                        </a:lnSpc>
                        <a:spcBef>
                          <a:spcPts val="305"/>
                        </a:spcBef>
                      </a:pPr>
                      <a:r>
                        <a:rPr sz="800" spc="30">
                          <a:latin typeface="Noto Sans CJK JP Regular"/>
                          <a:cs typeface="Noto Sans CJK JP Regular"/>
                        </a:rPr>
                        <a:t>AHKFTA</a:t>
                      </a:r>
                      <a:endParaRPr sz="80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FFEEC5"/>
                    </a:solidFill>
                  </a:tcPr>
                </a:tc>
                <a:tc>
                  <a:txBody>
                    <a:bodyPr/>
                    <a:lstStyle/>
                    <a:p>
                      <a:pPr marL="1905" algn="ctr">
                        <a:lnSpc>
                          <a:spcPct val="100000"/>
                        </a:lnSpc>
                        <a:spcBef>
                          <a:spcPts val="305"/>
                        </a:spcBef>
                      </a:pPr>
                      <a:r>
                        <a:rPr sz="800" spc="65" dirty="0">
                          <a:latin typeface="Noto Sans CJK JP Regular"/>
                          <a:cs typeface="Noto Sans CJK JP Regular"/>
                        </a:rPr>
                        <a:t>1</a:t>
                      </a:r>
                      <a:r>
                        <a:rPr lang="vi-VN" sz="800" spc="65" dirty="0">
                          <a:latin typeface="Noto Sans CJK JP Regular"/>
                          <a:cs typeface="Noto Sans CJK JP Regular"/>
                        </a:rPr>
                        <a:t>,</a:t>
                      </a:r>
                      <a:r>
                        <a:rPr sz="800" spc="65" dirty="0">
                          <a:latin typeface="Noto Sans CJK JP Regular"/>
                          <a:cs typeface="Noto Sans CJK JP Regular"/>
                        </a:rPr>
                        <a:t>6%</a:t>
                      </a:r>
                      <a:endParaRPr sz="800" dirty="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tcPr>
                </a:tc>
                <a:extLst>
                  <a:ext uri="{0D108BD9-81ED-4DB2-BD59-A6C34878D82A}">
                    <a16:rowId xmlns:a16="http://schemas.microsoft.com/office/drawing/2014/main" val="10011"/>
                  </a:ext>
                </a:extLst>
              </a:tr>
              <a:tr h="204645">
                <a:tc>
                  <a:txBody>
                    <a:bodyPr/>
                    <a:lstStyle/>
                    <a:p>
                      <a:pPr marL="92075">
                        <a:lnSpc>
                          <a:spcPct val="100000"/>
                        </a:lnSpc>
                        <a:spcBef>
                          <a:spcPts val="305"/>
                        </a:spcBef>
                      </a:pPr>
                      <a:r>
                        <a:rPr sz="800" spc="40">
                          <a:latin typeface="Noto Sans CJK JP Regular"/>
                          <a:cs typeface="Noto Sans CJK JP Regular"/>
                        </a:rPr>
                        <a:t>EVFTA</a:t>
                      </a:r>
                      <a:endParaRPr sz="800">
                        <a:latin typeface="Noto Sans CJK JP Regular"/>
                        <a:cs typeface="Noto Sans CJK JP Regular"/>
                      </a:endParaRPr>
                    </a:p>
                  </a:txBody>
                  <a:tcPr marL="0" marR="0" marT="3512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FFEEC5"/>
                    </a:solidFill>
                  </a:tcPr>
                </a:tc>
                <a:tc>
                  <a:txBody>
                    <a:bodyPr/>
                    <a:lstStyle/>
                    <a:p>
                      <a:pPr marL="1905" algn="ctr">
                        <a:lnSpc>
                          <a:spcPct val="100000"/>
                        </a:lnSpc>
                        <a:spcBef>
                          <a:spcPts val="295"/>
                        </a:spcBef>
                      </a:pPr>
                      <a:r>
                        <a:rPr sz="800" dirty="0">
                          <a:latin typeface="Noto Sans CJK JP Regular"/>
                          <a:cs typeface="Noto Sans CJK JP Regular"/>
                        </a:rPr>
                        <a:t>－</a:t>
                      </a:r>
                      <a:endParaRPr lang="vi-VN" sz="800" dirty="0">
                        <a:latin typeface="Noto Sans CJK JP Regular"/>
                        <a:cs typeface="Noto Sans CJK JP Regular"/>
                      </a:endParaRPr>
                    </a:p>
                  </a:txBody>
                  <a:tcPr marL="0" marR="0" marT="33973"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tcPr>
                </a:tc>
                <a:extLst>
                  <a:ext uri="{0D108BD9-81ED-4DB2-BD59-A6C34878D82A}">
                    <a16:rowId xmlns:a16="http://schemas.microsoft.com/office/drawing/2014/main" val="10012"/>
                  </a:ext>
                </a:extLst>
              </a:tr>
            </a:tbl>
          </a:graphicData>
        </a:graphic>
      </p:graphicFrame>
      <p:sp>
        <p:nvSpPr>
          <p:cNvPr id="33" name="object 33"/>
          <p:cNvSpPr/>
          <p:nvPr/>
        </p:nvSpPr>
        <p:spPr>
          <a:xfrm>
            <a:off x="716931" y="3811459"/>
            <a:ext cx="1153941" cy="1842620"/>
          </a:xfrm>
          <a:custGeom>
            <a:avLst/>
            <a:gdLst/>
            <a:ahLst/>
            <a:cxnLst/>
            <a:rect l="l" t="t" r="r" b="b"/>
            <a:pathLst>
              <a:path w="1272539" h="2032000">
                <a:moveTo>
                  <a:pt x="1272540" y="0"/>
                </a:moveTo>
                <a:lnTo>
                  <a:pt x="0" y="0"/>
                </a:lnTo>
                <a:lnTo>
                  <a:pt x="0" y="2031492"/>
                </a:lnTo>
                <a:lnTo>
                  <a:pt x="1272540" y="2031492"/>
                </a:lnTo>
                <a:lnTo>
                  <a:pt x="1272540" y="0"/>
                </a:lnTo>
                <a:close/>
              </a:path>
            </a:pathLst>
          </a:custGeom>
          <a:solidFill>
            <a:srgbClr val="FFFFFF"/>
          </a:solidFill>
        </p:spPr>
        <p:txBody>
          <a:bodyPr wrap="square" lIns="0" tIns="0" rIns="0" bIns="0" rtlCol="0"/>
          <a:lstStyle/>
          <a:p>
            <a:endParaRPr sz="1632" dirty="0">
              <a:latin typeface="+mj-lt"/>
            </a:endParaRPr>
          </a:p>
        </p:txBody>
      </p:sp>
      <p:sp>
        <p:nvSpPr>
          <p:cNvPr id="34" name="object 34"/>
          <p:cNvSpPr txBox="1"/>
          <p:nvPr/>
        </p:nvSpPr>
        <p:spPr>
          <a:xfrm>
            <a:off x="517238" y="3837200"/>
            <a:ext cx="1197934" cy="1835273"/>
          </a:xfrm>
          <a:prstGeom prst="rect">
            <a:avLst/>
          </a:prstGeom>
        </p:spPr>
        <p:txBody>
          <a:bodyPr vert="horz" wrap="square" lIns="0" tIns="12092" rIns="0" bIns="0" rtlCol="0">
            <a:spAutoFit/>
          </a:bodyPr>
          <a:lstStyle/>
          <a:p>
            <a:pPr marL="34549" marR="4607" indent="-34549" algn="r">
              <a:spcBef>
                <a:spcPts val="95"/>
              </a:spcBef>
            </a:pPr>
            <a:r>
              <a:rPr lang="en-US" sz="1270" spc="-27" dirty="0">
                <a:latin typeface="Times New Roman" panose="02020603050405020304" pitchFamily="18" charset="0"/>
                <a:cs typeface="Times New Roman" panose="02020603050405020304" pitchFamily="18" charset="0"/>
              </a:rPr>
              <a:t>China</a:t>
            </a:r>
            <a:endParaRPr lang="en-US" sz="1270" spc="-95" dirty="0">
              <a:latin typeface="Times New Roman" panose="02020603050405020304" pitchFamily="18" charset="0"/>
              <a:cs typeface="Times New Roman" panose="02020603050405020304" pitchFamily="18" charset="0"/>
            </a:endParaRPr>
          </a:p>
          <a:p>
            <a:pPr marL="34549" marR="4607" indent="-34549" algn="r">
              <a:spcBef>
                <a:spcPts val="95"/>
              </a:spcBef>
            </a:pPr>
            <a:r>
              <a:rPr lang="en-US" sz="1270" spc="-9" dirty="0">
                <a:latin typeface="Times New Roman" panose="02020603050405020304" pitchFamily="18" charset="0"/>
                <a:cs typeface="Times New Roman" panose="02020603050405020304" pitchFamily="18" charset="0"/>
              </a:rPr>
              <a:t> </a:t>
            </a:r>
            <a:r>
              <a:rPr lang="en-US" sz="1270" spc="-27" dirty="0">
                <a:latin typeface="Times New Roman" panose="02020603050405020304" pitchFamily="18" charset="0"/>
                <a:cs typeface="Times New Roman" panose="02020603050405020304" pitchFamily="18" charset="0"/>
              </a:rPr>
              <a:t> </a:t>
            </a:r>
            <a:r>
              <a:rPr lang="en-US" sz="1270" spc="-36" dirty="0">
                <a:latin typeface="Times New Roman" panose="02020603050405020304" pitchFamily="18" charset="0"/>
                <a:cs typeface="Times New Roman" panose="02020603050405020304" pitchFamily="18" charset="0"/>
              </a:rPr>
              <a:t>Thailand</a:t>
            </a:r>
          </a:p>
          <a:p>
            <a:pPr marL="34549" marR="4607" indent="-34549" algn="r">
              <a:spcBef>
                <a:spcPts val="95"/>
              </a:spcBef>
            </a:pPr>
            <a:r>
              <a:rPr sz="1270" spc="-136" dirty="0" err="1">
                <a:latin typeface="Times New Roman" panose="02020603050405020304" pitchFamily="18" charset="0"/>
                <a:cs typeface="Times New Roman" panose="02020603050405020304" pitchFamily="18" charset="0"/>
              </a:rPr>
              <a:t>P</a:t>
            </a:r>
            <a:r>
              <a:rPr sz="1270" spc="27" dirty="0" err="1">
                <a:latin typeface="Times New Roman" panose="02020603050405020304" pitchFamily="18" charset="0"/>
                <a:cs typeface="Times New Roman" panose="02020603050405020304" pitchFamily="18" charset="0"/>
              </a:rPr>
              <a:t>h</a:t>
            </a:r>
            <a:r>
              <a:rPr sz="1270" dirty="0" err="1">
                <a:latin typeface="Times New Roman" panose="02020603050405020304" pitchFamily="18" charset="0"/>
                <a:cs typeface="Times New Roman" panose="02020603050405020304" pitchFamily="18" charset="0"/>
              </a:rPr>
              <a:t>i</a:t>
            </a:r>
            <a:r>
              <a:rPr sz="1270" spc="18" dirty="0" err="1">
                <a:latin typeface="Times New Roman" panose="02020603050405020304" pitchFamily="18" charset="0"/>
                <a:cs typeface="Times New Roman" panose="02020603050405020304" pitchFamily="18" charset="0"/>
              </a:rPr>
              <a:t>l</a:t>
            </a:r>
            <a:r>
              <a:rPr lang="en-US" sz="1270" spc="18" dirty="0" err="1">
                <a:latin typeface="Times New Roman" panose="02020603050405020304" pitchFamily="18" charset="0"/>
                <a:cs typeface="Times New Roman" panose="02020603050405020304" pitchFamily="18" charset="0"/>
              </a:rPr>
              <a:t>l</a:t>
            </a:r>
            <a:r>
              <a:rPr sz="1270" spc="18" dirty="0" err="1">
                <a:latin typeface="Times New Roman" panose="02020603050405020304" pitchFamily="18" charset="0"/>
                <a:cs typeface="Times New Roman" panose="02020603050405020304" pitchFamily="18" charset="0"/>
              </a:rPr>
              <a:t>i</a:t>
            </a:r>
            <a:r>
              <a:rPr sz="1270" spc="23" dirty="0" err="1">
                <a:latin typeface="Times New Roman" panose="02020603050405020304" pitchFamily="18" charset="0"/>
                <a:cs typeface="Times New Roman" panose="02020603050405020304" pitchFamily="18" charset="0"/>
              </a:rPr>
              <a:t>pin</a:t>
            </a:r>
            <a:r>
              <a:rPr lang="en-US" sz="1270" spc="23" dirty="0" err="1">
                <a:latin typeface="Times New Roman" panose="02020603050405020304" pitchFamily="18" charset="0"/>
                <a:cs typeface="Times New Roman" panose="02020603050405020304" pitchFamily="18" charset="0"/>
              </a:rPr>
              <a:t>es</a:t>
            </a:r>
            <a:r>
              <a:rPr sz="1270" spc="23" dirty="0">
                <a:latin typeface="Times New Roman" panose="02020603050405020304" pitchFamily="18" charset="0"/>
                <a:cs typeface="Times New Roman" panose="02020603050405020304" pitchFamily="18" charset="0"/>
              </a:rPr>
              <a:t>  </a:t>
            </a:r>
            <a:r>
              <a:rPr sz="1270" spc="14" dirty="0">
                <a:latin typeface="Times New Roman" panose="02020603050405020304" pitchFamily="18" charset="0"/>
                <a:cs typeface="Times New Roman" panose="02020603050405020304" pitchFamily="18" charset="0"/>
              </a:rPr>
              <a:t>Ma</a:t>
            </a:r>
            <a:r>
              <a:rPr sz="1270" spc="-23" dirty="0">
                <a:latin typeface="Times New Roman" panose="02020603050405020304" pitchFamily="18" charset="0"/>
                <a:cs typeface="Times New Roman" panose="02020603050405020304" pitchFamily="18" charset="0"/>
              </a:rPr>
              <a:t>lay</a:t>
            </a:r>
            <a:r>
              <a:rPr sz="1270" spc="-95" dirty="0">
                <a:latin typeface="Times New Roman" panose="02020603050405020304" pitchFamily="18" charset="0"/>
                <a:cs typeface="Times New Roman" panose="02020603050405020304" pitchFamily="18" charset="0"/>
              </a:rPr>
              <a:t>s</a:t>
            </a:r>
            <a:r>
              <a:rPr sz="1270" spc="-23" dirty="0">
                <a:latin typeface="Times New Roman" panose="02020603050405020304" pitchFamily="18" charset="0"/>
                <a:cs typeface="Times New Roman" panose="02020603050405020304" pitchFamily="18" charset="0"/>
              </a:rPr>
              <a:t>ia  </a:t>
            </a:r>
            <a:r>
              <a:rPr sz="1270" spc="-14" dirty="0">
                <a:latin typeface="Times New Roman" panose="02020603050405020304" pitchFamily="18" charset="0"/>
                <a:cs typeface="Times New Roman" panose="02020603050405020304" pitchFamily="18" charset="0"/>
              </a:rPr>
              <a:t>Indonesia  </a:t>
            </a:r>
            <a:endParaRPr lang="en-US" sz="1270" spc="-14" dirty="0">
              <a:latin typeface="Times New Roman" panose="02020603050405020304" pitchFamily="18" charset="0"/>
              <a:cs typeface="Times New Roman" panose="02020603050405020304" pitchFamily="18" charset="0"/>
            </a:endParaRPr>
          </a:p>
          <a:p>
            <a:pPr marL="34549" marR="4607" indent="-34549" algn="r">
              <a:spcBef>
                <a:spcPts val="95"/>
              </a:spcBef>
            </a:pPr>
            <a:r>
              <a:rPr lang="en-US" sz="1270" spc="-5" dirty="0">
                <a:latin typeface="Times New Roman" panose="02020603050405020304" pitchFamily="18" charset="0"/>
                <a:cs typeface="Times New Roman" panose="02020603050405020304" pitchFamily="18" charset="0"/>
              </a:rPr>
              <a:t>Viet Nam</a:t>
            </a:r>
          </a:p>
          <a:p>
            <a:pPr marL="34549" marR="4607" indent="-34549" algn="r">
              <a:spcBef>
                <a:spcPts val="95"/>
              </a:spcBef>
            </a:pPr>
            <a:r>
              <a:rPr lang="en-US" sz="1270" spc="-5" dirty="0">
                <a:latin typeface="Times New Roman" panose="02020603050405020304" pitchFamily="18" charset="0"/>
                <a:cs typeface="Times New Roman" panose="02020603050405020304" pitchFamily="18" charset="0"/>
              </a:rPr>
              <a:t>Cambodia</a:t>
            </a:r>
            <a:endParaRPr lang="en-US" sz="1270" spc="-141" dirty="0">
              <a:latin typeface="Times New Roman" panose="02020603050405020304" pitchFamily="18" charset="0"/>
              <a:cs typeface="Times New Roman" panose="02020603050405020304" pitchFamily="18" charset="0"/>
            </a:endParaRPr>
          </a:p>
          <a:p>
            <a:pPr marL="34549" marR="4607" indent="-34549" algn="r">
              <a:spcBef>
                <a:spcPts val="95"/>
              </a:spcBef>
            </a:pPr>
            <a:r>
              <a:rPr lang="en-US" sz="1270" spc="-5" dirty="0">
                <a:latin typeface="Times New Roman" panose="02020603050405020304" pitchFamily="18" charset="0"/>
                <a:cs typeface="Times New Roman" panose="02020603050405020304" pitchFamily="18" charset="0"/>
              </a:rPr>
              <a:t>Laos</a:t>
            </a:r>
            <a:endParaRPr lang="en-US" sz="1270" spc="-141" dirty="0">
              <a:latin typeface="Times New Roman" panose="02020603050405020304" pitchFamily="18" charset="0"/>
              <a:cs typeface="Times New Roman" panose="02020603050405020304" pitchFamily="18" charset="0"/>
            </a:endParaRPr>
          </a:p>
          <a:p>
            <a:pPr marL="34549" marR="4607" indent="-34549" algn="r">
              <a:spcBef>
                <a:spcPts val="95"/>
              </a:spcBef>
            </a:pPr>
            <a:r>
              <a:rPr lang="en-US" sz="1270" spc="-5" dirty="0">
                <a:latin typeface="Times New Roman" panose="02020603050405020304" pitchFamily="18" charset="0"/>
                <a:cs typeface="Times New Roman" panose="02020603050405020304" pitchFamily="18" charset="0"/>
              </a:rPr>
              <a:t>Myanmar</a:t>
            </a:r>
            <a:endParaRPr sz="127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F88E8899-C3A8-4071-92F5-24596E19A8FF}"/>
              </a:ext>
            </a:extLst>
          </p:cNvPr>
          <p:cNvSpPr txBox="1"/>
          <p:nvPr/>
        </p:nvSpPr>
        <p:spPr>
          <a:xfrm>
            <a:off x="965993" y="969435"/>
            <a:ext cx="10280396" cy="769441"/>
          </a:xfrm>
          <a:prstGeom prst="rect">
            <a:avLst/>
          </a:prstGeom>
          <a:noFill/>
        </p:spPr>
        <p:txBody>
          <a:bodyPr wrap="square" rtlCol="0">
            <a:spAutoFit/>
          </a:bodyPr>
          <a:lstStyle/>
          <a:p>
            <a:pPr algn="ctr"/>
            <a:r>
              <a:rPr lang="vi-VN" sz="2200" dirty="0">
                <a:latin typeface="+mj-lt"/>
                <a:cs typeface="Times New Roman" panose="02020603050405020304" pitchFamily="18" charset="0"/>
              </a:rPr>
              <a:t>Besides competitive advantages in labor and the business environment, </a:t>
            </a:r>
            <a:r>
              <a:rPr lang="vi-VN" sz="2200" b="1" dirty="0">
                <a:latin typeface="+mj-lt"/>
                <a:cs typeface="Times New Roman" panose="02020603050405020304" pitchFamily="18" charset="0"/>
              </a:rPr>
              <a:t>geographical location</a:t>
            </a:r>
            <a:r>
              <a:rPr lang="vi-VN" sz="2200" dirty="0">
                <a:latin typeface="+mj-lt"/>
                <a:cs typeface="Times New Roman" panose="02020603050405020304" pitchFamily="18" charset="0"/>
              </a:rPr>
              <a:t> is one of the factors contributing to attracting investment.</a:t>
            </a:r>
          </a:p>
        </p:txBody>
      </p:sp>
      <p:pic>
        <p:nvPicPr>
          <p:cNvPr id="11" name="Picture 10">
            <a:extLst>
              <a:ext uri="{FF2B5EF4-FFF2-40B4-BE49-F238E27FC236}">
                <a16:creationId xmlns:a16="http://schemas.microsoft.com/office/drawing/2014/main" id="{41E6ABA6-4291-417F-91EB-EA2A43320E0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30422" y="4496782"/>
            <a:ext cx="1145779" cy="1145779"/>
          </a:xfrm>
          <a:prstGeom prst="rect">
            <a:avLst/>
          </a:prstGeom>
        </p:spPr>
      </p:pic>
      <p:pic>
        <p:nvPicPr>
          <p:cNvPr id="15" name="Picture 14">
            <a:extLst>
              <a:ext uri="{FF2B5EF4-FFF2-40B4-BE49-F238E27FC236}">
                <a16:creationId xmlns:a16="http://schemas.microsoft.com/office/drawing/2014/main" id="{04438734-EFE3-4F6E-8B00-715358CC71A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4228" y="4232436"/>
            <a:ext cx="1370327" cy="1370327"/>
          </a:xfrm>
          <a:prstGeom prst="rect">
            <a:avLst/>
          </a:prstGeom>
        </p:spPr>
      </p:pic>
      <p:sp>
        <p:nvSpPr>
          <p:cNvPr id="5" name="TextBox 4">
            <a:extLst>
              <a:ext uri="{FF2B5EF4-FFF2-40B4-BE49-F238E27FC236}">
                <a16:creationId xmlns:a16="http://schemas.microsoft.com/office/drawing/2014/main" id="{14FAA638-FA80-1243-F408-A6B908DC90BD}"/>
              </a:ext>
            </a:extLst>
          </p:cNvPr>
          <p:cNvSpPr txBox="1"/>
          <p:nvPr/>
        </p:nvSpPr>
        <p:spPr>
          <a:xfrm>
            <a:off x="4450114" y="2706214"/>
            <a:ext cx="3369732" cy="877163"/>
          </a:xfrm>
          <a:prstGeom prst="rect">
            <a:avLst/>
          </a:prstGeom>
          <a:noFill/>
        </p:spPr>
        <p:txBody>
          <a:bodyPr wrap="square" rtlCol="0">
            <a:spAutoFit/>
          </a:bodyPr>
          <a:lstStyle/>
          <a:p>
            <a:pPr algn="ctr"/>
            <a:r>
              <a:rPr lang="vi-VN" sz="1700" b="1" dirty="0">
                <a:latin typeface="+mj-lt"/>
              </a:rPr>
              <a:t>Advantage of proximity to a major consumer and manufacturing market, Korea</a:t>
            </a:r>
          </a:p>
        </p:txBody>
      </p:sp>
      <p:sp>
        <p:nvSpPr>
          <p:cNvPr id="8" name="TextBox 7">
            <a:extLst>
              <a:ext uri="{FF2B5EF4-FFF2-40B4-BE49-F238E27FC236}">
                <a16:creationId xmlns:a16="http://schemas.microsoft.com/office/drawing/2014/main" id="{1E6E93DB-787B-56B5-BA06-392DDB6F53D9}"/>
              </a:ext>
            </a:extLst>
          </p:cNvPr>
          <p:cNvSpPr txBox="1"/>
          <p:nvPr/>
        </p:nvSpPr>
        <p:spPr>
          <a:xfrm>
            <a:off x="718526" y="2701438"/>
            <a:ext cx="3369732" cy="615553"/>
          </a:xfrm>
          <a:prstGeom prst="rect">
            <a:avLst/>
          </a:prstGeom>
          <a:noFill/>
        </p:spPr>
        <p:txBody>
          <a:bodyPr wrap="square" rtlCol="0">
            <a:spAutoFit/>
          </a:bodyPr>
          <a:lstStyle/>
          <a:p>
            <a:pPr algn="ctr"/>
            <a:r>
              <a:rPr lang="vi-VN" sz="1700" b="1" dirty="0">
                <a:latin typeface="+mj-lt"/>
              </a:rPr>
              <a:t>Labor cost advantages compared to other ASEAN countries</a:t>
            </a:r>
          </a:p>
        </p:txBody>
      </p:sp>
      <p:sp>
        <p:nvSpPr>
          <p:cNvPr id="10" name="TextBox 9">
            <a:extLst>
              <a:ext uri="{FF2B5EF4-FFF2-40B4-BE49-F238E27FC236}">
                <a16:creationId xmlns:a16="http://schemas.microsoft.com/office/drawing/2014/main" id="{AA4DC048-90DB-F135-51E2-F72C570F142E}"/>
              </a:ext>
            </a:extLst>
          </p:cNvPr>
          <p:cNvSpPr txBox="1"/>
          <p:nvPr/>
        </p:nvSpPr>
        <p:spPr>
          <a:xfrm>
            <a:off x="8103742" y="2706214"/>
            <a:ext cx="3369732" cy="615553"/>
          </a:xfrm>
          <a:prstGeom prst="rect">
            <a:avLst/>
          </a:prstGeom>
          <a:noFill/>
        </p:spPr>
        <p:txBody>
          <a:bodyPr wrap="square" rtlCol="0">
            <a:spAutoFit/>
          </a:bodyPr>
          <a:lstStyle/>
          <a:p>
            <a:pPr algn="ctr"/>
            <a:r>
              <a:rPr lang="vi-VN" sz="1700" b="1" dirty="0">
                <a:latin typeface="+mj-lt"/>
              </a:rPr>
              <a:t>Advantage of exporting through FTA/EPA agreements</a:t>
            </a:r>
          </a:p>
        </p:txBody>
      </p:sp>
      <p:sp>
        <p:nvSpPr>
          <p:cNvPr id="17" name="Rectangle 16">
            <a:extLst>
              <a:ext uri="{FF2B5EF4-FFF2-40B4-BE49-F238E27FC236}">
                <a16:creationId xmlns:a16="http://schemas.microsoft.com/office/drawing/2014/main" id="{C99FF88C-11A4-5B5D-CC4F-EE7286DE5F38}"/>
              </a:ext>
            </a:extLst>
          </p:cNvPr>
          <p:cNvSpPr/>
          <p:nvPr/>
        </p:nvSpPr>
        <p:spPr>
          <a:xfrm>
            <a:off x="8048370" y="1918508"/>
            <a:ext cx="3604049" cy="656755"/>
          </a:xfrm>
          <a:prstGeom prst="rect">
            <a:avLst/>
          </a:prstGeom>
          <a:solidFill>
            <a:srgbClr val="105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1900" dirty="0">
                <a:latin typeface="Times New Roman (Body)"/>
              </a:rPr>
              <a:t>Business-friendly environment with smooth export procedures</a:t>
            </a:r>
          </a:p>
        </p:txBody>
      </p:sp>
      <p:sp>
        <p:nvSpPr>
          <p:cNvPr id="20" name="Rectangle 19">
            <a:extLst>
              <a:ext uri="{FF2B5EF4-FFF2-40B4-BE49-F238E27FC236}">
                <a16:creationId xmlns:a16="http://schemas.microsoft.com/office/drawing/2014/main" id="{5791B15D-97A1-B696-05F8-4BDAA0D7CEDC}"/>
              </a:ext>
            </a:extLst>
          </p:cNvPr>
          <p:cNvSpPr/>
          <p:nvPr/>
        </p:nvSpPr>
        <p:spPr>
          <a:xfrm>
            <a:off x="4300712" y="1915002"/>
            <a:ext cx="3606928" cy="656755"/>
          </a:xfrm>
          <a:prstGeom prst="rect">
            <a:avLst/>
          </a:prstGeom>
          <a:solidFill>
            <a:srgbClr val="105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1900" dirty="0">
                <a:latin typeface="Times New Roman (Body)"/>
              </a:rPr>
              <a:t>Location close to Korea</a:t>
            </a:r>
          </a:p>
        </p:txBody>
      </p:sp>
      <p:sp>
        <p:nvSpPr>
          <p:cNvPr id="31" name="Rectangle 30">
            <a:extLst>
              <a:ext uri="{FF2B5EF4-FFF2-40B4-BE49-F238E27FC236}">
                <a16:creationId xmlns:a16="http://schemas.microsoft.com/office/drawing/2014/main" id="{9D762D41-AE6E-A248-2E0D-A3B69DF2C766}"/>
              </a:ext>
            </a:extLst>
          </p:cNvPr>
          <p:cNvSpPr/>
          <p:nvPr/>
        </p:nvSpPr>
        <p:spPr>
          <a:xfrm>
            <a:off x="553860" y="1910848"/>
            <a:ext cx="3606928" cy="656755"/>
          </a:xfrm>
          <a:prstGeom prst="rect">
            <a:avLst/>
          </a:prstGeom>
          <a:solidFill>
            <a:srgbClr val="105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1900" dirty="0">
                <a:latin typeface="Times New Roman (Body)"/>
              </a:rPr>
              <a:t>Low labor costs</a:t>
            </a:r>
          </a:p>
        </p:txBody>
      </p:sp>
      <p:pic>
        <p:nvPicPr>
          <p:cNvPr id="1032" name="Picture 8" descr="Hình ảnh Cờ Hàn Quốc Tung Bay Trên Cột Cờ PNG , Hàn Quốc, Quốc Gia, Biểu  Tượng PNG trong suốt và Vector để tải xuống miễn phí">
            <a:extLst>
              <a:ext uri="{FF2B5EF4-FFF2-40B4-BE49-F238E27FC236}">
                <a16:creationId xmlns:a16="http://schemas.microsoft.com/office/drawing/2014/main" id="{3B72B220-4BC9-6020-C0AE-05766024BA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1185" y="3979326"/>
            <a:ext cx="1894596" cy="1894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910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3"/>
          <p:cNvGrpSpPr/>
          <p:nvPr/>
        </p:nvGrpSpPr>
        <p:grpSpPr>
          <a:xfrm>
            <a:off x="2811446" y="451996"/>
            <a:ext cx="1104801" cy="449141"/>
            <a:chOff x="0" y="0"/>
            <a:chExt cx="1718176" cy="698500"/>
          </a:xfrm>
          <a:solidFill>
            <a:srgbClr val="E30016"/>
          </a:solidFill>
        </p:grpSpPr>
        <p:sp>
          <p:nvSpPr>
            <p:cNvPr id="24" name="Freeform 24"/>
            <p:cNvSpPr/>
            <p:nvPr/>
          </p:nvSpPr>
          <p:spPr>
            <a:xfrm>
              <a:off x="0" y="0"/>
              <a:ext cx="1718176" cy="698500"/>
            </a:xfrm>
            <a:custGeom>
              <a:avLst/>
              <a:gdLst/>
              <a:ahLst/>
              <a:cxnLst/>
              <a:rect l="l" t="t" r="r" b="b"/>
              <a:pathLst>
                <a:path w="1718176" h="698500">
                  <a:moveTo>
                    <a:pt x="1718176" y="349250"/>
                  </a:moveTo>
                  <a:lnTo>
                    <a:pt x="1514976" y="698500"/>
                  </a:lnTo>
                  <a:lnTo>
                    <a:pt x="203200" y="698500"/>
                  </a:lnTo>
                  <a:lnTo>
                    <a:pt x="0" y="349250"/>
                  </a:lnTo>
                  <a:lnTo>
                    <a:pt x="203200" y="0"/>
                  </a:lnTo>
                  <a:lnTo>
                    <a:pt x="1514976" y="0"/>
                  </a:lnTo>
                  <a:lnTo>
                    <a:pt x="1718176" y="349250"/>
                  </a:lnTo>
                  <a:close/>
                </a:path>
              </a:pathLst>
            </a:custGeom>
            <a:grpFill/>
            <a:ln>
              <a:noFill/>
            </a:ln>
          </p:spPr>
          <p:txBody>
            <a:bodyPr/>
            <a:lstStyle/>
            <a:p>
              <a:endParaRPr lang="en-US"/>
            </a:p>
          </p:txBody>
        </p:sp>
        <p:sp>
          <p:nvSpPr>
            <p:cNvPr id="25" name="TextBox 25"/>
            <p:cNvSpPr txBox="1"/>
            <p:nvPr/>
          </p:nvSpPr>
          <p:spPr>
            <a:xfrm>
              <a:off x="114300" y="-38100"/>
              <a:ext cx="584200" cy="736600"/>
            </a:xfrm>
            <a:prstGeom prst="rect">
              <a:avLst/>
            </a:prstGeom>
            <a:grpFill/>
          </p:spPr>
          <p:txBody>
            <a:bodyPr lIns="33867" tIns="33867" rIns="33867" bIns="33867" rtlCol="0" anchor="ctr"/>
            <a:lstStyle/>
            <a:p>
              <a:pPr algn="ctr">
                <a:lnSpc>
                  <a:spcPts val="2239"/>
                </a:lnSpc>
              </a:pPr>
              <a:endParaRPr sz="1200"/>
            </a:p>
          </p:txBody>
        </p:sp>
      </p:grpSp>
      <p:grpSp>
        <p:nvGrpSpPr>
          <p:cNvPr id="20" name="Group 20"/>
          <p:cNvGrpSpPr/>
          <p:nvPr/>
        </p:nvGrpSpPr>
        <p:grpSpPr>
          <a:xfrm>
            <a:off x="8632379" y="515642"/>
            <a:ext cx="1104801" cy="449141"/>
            <a:chOff x="0" y="0"/>
            <a:chExt cx="1718176" cy="698500"/>
          </a:xfrm>
          <a:solidFill>
            <a:srgbClr val="E30016"/>
          </a:solidFill>
        </p:grpSpPr>
        <p:sp>
          <p:nvSpPr>
            <p:cNvPr id="21" name="Freeform 21"/>
            <p:cNvSpPr/>
            <p:nvPr/>
          </p:nvSpPr>
          <p:spPr>
            <a:xfrm>
              <a:off x="0" y="0"/>
              <a:ext cx="1718176" cy="698500"/>
            </a:xfrm>
            <a:custGeom>
              <a:avLst/>
              <a:gdLst/>
              <a:ahLst/>
              <a:cxnLst/>
              <a:rect l="l" t="t" r="r" b="b"/>
              <a:pathLst>
                <a:path w="1718176" h="698500">
                  <a:moveTo>
                    <a:pt x="1718176" y="349250"/>
                  </a:moveTo>
                  <a:lnTo>
                    <a:pt x="1514976" y="698500"/>
                  </a:lnTo>
                  <a:lnTo>
                    <a:pt x="203200" y="698500"/>
                  </a:lnTo>
                  <a:lnTo>
                    <a:pt x="0" y="349250"/>
                  </a:lnTo>
                  <a:lnTo>
                    <a:pt x="203200" y="0"/>
                  </a:lnTo>
                  <a:lnTo>
                    <a:pt x="1514976" y="0"/>
                  </a:lnTo>
                  <a:lnTo>
                    <a:pt x="1718176" y="349250"/>
                  </a:lnTo>
                  <a:close/>
                </a:path>
              </a:pathLst>
            </a:custGeom>
            <a:grpFill/>
            <a:ln>
              <a:noFill/>
            </a:ln>
          </p:spPr>
          <p:txBody>
            <a:bodyPr/>
            <a:lstStyle/>
            <a:p>
              <a:endParaRPr lang="en-US"/>
            </a:p>
          </p:txBody>
        </p:sp>
        <p:sp>
          <p:nvSpPr>
            <p:cNvPr id="22" name="TextBox 22"/>
            <p:cNvSpPr txBox="1"/>
            <p:nvPr/>
          </p:nvSpPr>
          <p:spPr>
            <a:xfrm>
              <a:off x="114300" y="-38100"/>
              <a:ext cx="584200" cy="736600"/>
            </a:xfrm>
            <a:prstGeom prst="rect">
              <a:avLst/>
            </a:prstGeom>
            <a:grpFill/>
          </p:spPr>
          <p:txBody>
            <a:bodyPr lIns="33867" tIns="33867" rIns="33867" bIns="33867" rtlCol="0" anchor="ctr"/>
            <a:lstStyle/>
            <a:p>
              <a:pPr algn="ctr">
                <a:lnSpc>
                  <a:spcPts val="2239"/>
                </a:lnSpc>
              </a:pPr>
              <a:endParaRPr sz="1200"/>
            </a:p>
          </p:txBody>
        </p:sp>
      </p:grpSp>
      <p:sp>
        <p:nvSpPr>
          <p:cNvPr id="18" name="Freeform 18"/>
          <p:cNvSpPr/>
          <p:nvPr/>
        </p:nvSpPr>
        <p:spPr>
          <a:xfrm>
            <a:off x="3516247" y="246383"/>
            <a:ext cx="5372899" cy="987661"/>
          </a:xfrm>
          <a:custGeom>
            <a:avLst/>
            <a:gdLst/>
            <a:ahLst/>
            <a:cxnLst/>
            <a:rect l="l" t="t" r="r" b="b"/>
            <a:pathLst>
              <a:path w="3409269" h="698500">
                <a:moveTo>
                  <a:pt x="3409269" y="349250"/>
                </a:moveTo>
                <a:lnTo>
                  <a:pt x="3206069" y="698500"/>
                </a:lnTo>
                <a:lnTo>
                  <a:pt x="203200" y="698500"/>
                </a:lnTo>
                <a:lnTo>
                  <a:pt x="0" y="349250"/>
                </a:lnTo>
                <a:lnTo>
                  <a:pt x="203200" y="0"/>
                </a:lnTo>
                <a:lnTo>
                  <a:pt x="3206069" y="0"/>
                </a:lnTo>
                <a:lnTo>
                  <a:pt x="3409269" y="349250"/>
                </a:lnTo>
                <a:close/>
              </a:path>
            </a:pathLst>
          </a:custGeom>
          <a:solidFill>
            <a:srgbClr val="00B0F0"/>
          </a:solidFill>
        </p:spPr>
        <p:txBody>
          <a:bodyPr/>
          <a:lstStyle/>
          <a:p>
            <a:endParaRPr lang="en-US"/>
          </a:p>
        </p:txBody>
      </p:sp>
      <p:grpSp>
        <p:nvGrpSpPr>
          <p:cNvPr id="26" name="Group 26"/>
          <p:cNvGrpSpPr/>
          <p:nvPr/>
        </p:nvGrpSpPr>
        <p:grpSpPr>
          <a:xfrm>
            <a:off x="-4647448" y="5140615"/>
            <a:ext cx="6598041" cy="2772487"/>
            <a:chOff x="0" y="0"/>
            <a:chExt cx="1662310" cy="698500"/>
          </a:xfrm>
          <a:solidFill>
            <a:srgbClr val="105BAB"/>
          </a:solidFill>
        </p:grpSpPr>
        <p:sp>
          <p:nvSpPr>
            <p:cNvPr id="27" name="Freeform 27"/>
            <p:cNvSpPr/>
            <p:nvPr/>
          </p:nvSpPr>
          <p:spPr>
            <a:xfrm>
              <a:off x="0" y="0"/>
              <a:ext cx="1662310" cy="698500"/>
            </a:xfrm>
            <a:custGeom>
              <a:avLst/>
              <a:gdLst/>
              <a:ahLst/>
              <a:cxnLst/>
              <a:rect l="l" t="t" r="r" b="b"/>
              <a:pathLst>
                <a:path w="1662310" h="698500">
                  <a:moveTo>
                    <a:pt x="1662310" y="349250"/>
                  </a:moveTo>
                  <a:lnTo>
                    <a:pt x="1459110" y="698500"/>
                  </a:lnTo>
                  <a:lnTo>
                    <a:pt x="203200" y="698500"/>
                  </a:lnTo>
                  <a:lnTo>
                    <a:pt x="0" y="349250"/>
                  </a:lnTo>
                  <a:lnTo>
                    <a:pt x="203200" y="0"/>
                  </a:lnTo>
                  <a:lnTo>
                    <a:pt x="1459110" y="0"/>
                  </a:lnTo>
                  <a:lnTo>
                    <a:pt x="1662310" y="349250"/>
                  </a:lnTo>
                  <a:close/>
                </a:path>
              </a:pathLst>
            </a:custGeom>
            <a:grpFill/>
          </p:spPr>
          <p:txBody>
            <a:bodyPr/>
            <a:lstStyle/>
            <a:p>
              <a:endParaRPr lang="en-US"/>
            </a:p>
          </p:txBody>
        </p:sp>
        <p:sp>
          <p:nvSpPr>
            <p:cNvPr id="28" name="TextBox 28"/>
            <p:cNvSpPr txBox="1"/>
            <p:nvPr/>
          </p:nvSpPr>
          <p:spPr>
            <a:xfrm>
              <a:off x="114300" y="-38100"/>
              <a:ext cx="584200" cy="736600"/>
            </a:xfrm>
            <a:prstGeom prst="rect">
              <a:avLst/>
            </a:prstGeom>
            <a:grpFill/>
          </p:spPr>
          <p:txBody>
            <a:bodyPr lIns="33867" tIns="33867" rIns="33867" bIns="33867" rtlCol="0" anchor="ctr"/>
            <a:lstStyle/>
            <a:p>
              <a:pPr algn="ctr">
                <a:lnSpc>
                  <a:spcPts val="2239"/>
                </a:lnSpc>
              </a:pPr>
              <a:endParaRPr sz="1200"/>
            </a:p>
          </p:txBody>
        </p:sp>
      </p:grpSp>
      <p:grpSp>
        <p:nvGrpSpPr>
          <p:cNvPr id="29" name="Group 29"/>
          <p:cNvGrpSpPr/>
          <p:nvPr/>
        </p:nvGrpSpPr>
        <p:grpSpPr>
          <a:xfrm rot="4150698">
            <a:off x="9510025" y="1190664"/>
            <a:ext cx="6598041" cy="2772487"/>
            <a:chOff x="0" y="0"/>
            <a:chExt cx="1662310" cy="698500"/>
          </a:xfrm>
          <a:solidFill>
            <a:srgbClr val="105BAB"/>
          </a:solidFill>
        </p:grpSpPr>
        <p:sp>
          <p:nvSpPr>
            <p:cNvPr id="30" name="Freeform 30"/>
            <p:cNvSpPr/>
            <p:nvPr/>
          </p:nvSpPr>
          <p:spPr>
            <a:xfrm>
              <a:off x="0" y="0"/>
              <a:ext cx="1662310" cy="698500"/>
            </a:xfrm>
            <a:custGeom>
              <a:avLst/>
              <a:gdLst/>
              <a:ahLst/>
              <a:cxnLst/>
              <a:rect l="l" t="t" r="r" b="b"/>
              <a:pathLst>
                <a:path w="1662310" h="698500">
                  <a:moveTo>
                    <a:pt x="1662310" y="349250"/>
                  </a:moveTo>
                  <a:lnTo>
                    <a:pt x="1459110" y="698500"/>
                  </a:lnTo>
                  <a:lnTo>
                    <a:pt x="203200" y="698500"/>
                  </a:lnTo>
                  <a:lnTo>
                    <a:pt x="0" y="349250"/>
                  </a:lnTo>
                  <a:lnTo>
                    <a:pt x="203200" y="0"/>
                  </a:lnTo>
                  <a:lnTo>
                    <a:pt x="1459110" y="0"/>
                  </a:lnTo>
                  <a:lnTo>
                    <a:pt x="1662310" y="349250"/>
                  </a:lnTo>
                  <a:close/>
                </a:path>
              </a:pathLst>
            </a:custGeom>
            <a:grpFill/>
          </p:spPr>
          <p:txBody>
            <a:bodyPr/>
            <a:lstStyle/>
            <a:p>
              <a:endParaRPr lang="en-US"/>
            </a:p>
          </p:txBody>
        </p:sp>
        <p:sp>
          <p:nvSpPr>
            <p:cNvPr id="31" name="TextBox 31"/>
            <p:cNvSpPr txBox="1"/>
            <p:nvPr/>
          </p:nvSpPr>
          <p:spPr>
            <a:xfrm>
              <a:off x="114300" y="-38100"/>
              <a:ext cx="584200" cy="736600"/>
            </a:xfrm>
            <a:prstGeom prst="rect">
              <a:avLst/>
            </a:prstGeom>
            <a:grpFill/>
          </p:spPr>
          <p:txBody>
            <a:bodyPr lIns="33867" tIns="33867" rIns="33867" bIns="33867" rtlCol="0" anchor="ctr"/>
            <a:lstStyle/>
            <a:p>
              <a:pPr algn="ctr">
                <a:lnSpc>
                  <a:spcPts val="2239"/>
                </a:lnSpc>
              </a:pPr>
              <a:endParaRPr sz="1200"/>
            </a:p>
          </p:txBody>
        </p:sp>
      </p:grpSp>
      <p:sp>
        <p:nvSpPr>
          <p:cNvPr id="33" name="Freeform 33"/>
          <p:cNvSpPr/>
          <p:nvPr/>
        </p:nvSpPr>
        <p:spPr>
          <a:xfrm>
            <a:off x="-1567793" y="3754371"/>
            <a:ext cx="2719275" cy="2772487"/>
          </a:xfrm>
          <a:custGeom>
            <a:avLst/>
            <a:gdLst/>
            <a:ahLst/>
            <a:cxnLst/>
            <a:rect l="l" t="t" r="r" b="b"/>
            <a:pathLst>
              <a:path w="685094" h="698500">
                <a:moveTo>
                  <a:pt x="685094" y="349250"/>
                </a:moveTo>
                <a:lnTo>
                  <a:pt x="481894" y="698500"/>
                </a:lnTo>
                <a:lnTo>
                  <a:pt x="203200" y="698500"/>
                </a:lnTo>
                <a:lnTo>
                  <a:pt x="0" y="349250"/>
                </a:lnTo>
                <a:lnTo>
                  <a:pt x="203200" y="0"/>
                </a:lnTo>
                <a:lnTo>
                  <a:pt x="481894" y="0"/>
                </a:lnTo>
                <a:lnTo>
                  <a:pt x="685094" y="349250"/>
                </a:lnTo>
                <a:close/>
              </a:path>
            </a:pathLst>
          </a:custGeom>
          <a:solidFill>
            <a:srgbClr val="CA1019"/>
          </a:solidFill>
        </p:spPr>
        <p:txBody>
          <a:bodyPr/>
          <a:lstStyle/>
          <a:p>
            <a:endParaRPr lang="en-US"/>
          </a:p>
        </p:txBody>
      </p:sp>
      <p:sp>
        <p:nvSpPr>
          <p:cNvPr id="36" name="Freeform 36"/>
          <p:cNvSpPr/>
          <p:nvPr/>
        </p:nvSpPr>
        <p:spPr>
          <a:xfrm rot="566926">
            <a:off x="10207842" y="-1455395"/>
            <a:ext cx="2719275" cy="2772487"/>
          </a:xfrm>
          <a:custGeom>
            <a:avLst/>
            <a:gdLst/>
            <a:ahLst/>
            <a:cxnLst/>
            <a:rect l="l" t="t" r="r" b="b"/>
            <a:pathLst>
              <a:path w="685094" h="698500">
                <a:moveTo>
                  <a:pt x="685094" y="349250"/>
                </a:moveTo>
                <a:lnTo>
                  <a:pt x="481894" y="698500"/>
                </a:lnTo>
                <a:lnTo>
                  <a:pt x="203200" y="698500"/>
                </a:lnTo>
                <a:lnTo>
                  <a:pt x="0" y="349250"/>
                </a:lnTo>
                <a:lnTo>
                  <a:pt x="203200" y="0"/>
                </a:lnTo>
                <a:lnTo>
                  <a:pt x="481894" y="0"/>
                </a:lnTo>
                <a:lnTo>
                  <a:pt x="685094" y="349250"/>
                </a:lnTo>
                <a:close/>
              </a:path>
            </a:pathLst>
          </a:custGeom>
          <a:solidFill>
            <a:srgbClr val="CA1019"/>
          </a:solidFill>
        </p:spPr>
        <p:txBody>
          <a:bodyPr/>
          <a:lstStyle/>
          <a:p>
            <a:endParaRPr lang="en-US" dirty="0"/>
          </a:p>
        </p:txBody>
      </p:sp>
      <p:sp>
        <p:nvSpPr>
          <p:cNvPr id="43" name="TextBox 43"/>
          <p:cNvSpPr txBox="1"/>
          <p:nvPr/>
        </p:nvSpPr>
        <p:spPr>
          <a:xfrm>
            <a:off x="3819161" y="366974"/>
            <a:ext cx="4961067" cy="795089"/>
          </a:xfrm>
          <a:prstGeom prst="rect">
            <a:avLst/>
          </a:prstGeom>
        </p:spPr>
        <p:txBody>
          <a:bodyPr wrap="square" lIns="0" tIns="0" rIns="0" bIns="0" rtlCol="0" anchor="t">
            <a:spAutoFit/>
          </a:bodyPr>
          <a:lstStyle/>
          <a:p>
            <a:pPr algn="ctr">
              <a:lnSpc>
                <a:spcPts val="3066"/>
              </a:lnSpc>
            </a:pPr>
            <a:r>
              <a:rPr lang="en-US" sz="2800" b="1" dirty="0">
                <a:solidFill>
                  <a:srgbClr val="FFFFFF"/>
                </a:solidFill>
                <a:latin typeface="Times New Roman (Headings)"/>
                <a:ea typeface="Cambria" panose="02040503050406030204" pitchFamily="18" charset="0"/>
              </a:rPr>
              <a:t>STRAGIC GEOGRAPHICAL LOCATION</a:t>
            </a:r>
          </a:p>
        </p:txBody>
      </p:sp>
      <p:sp>
        <p:nvSpPr>
          <p:cNvPr id="57" name="TextBox 23">
            <a:extLst>
              <a:ext uri="{FF2B5EF4-FFF2-40B4-BE49-F238E27FC236}">
                <a16:creationId xmlns:a16="http://schemas.microsoft.com/office/drawing/2014/main" id="{364C7747-D8E4-4A0B-9B1D-A907476A976D}"/>
              </a:ext>
            </a:extLst>
          </p:cNvPr>
          <p:cNvSpPr txBox="1"/>
          <p:nvPr/>
        </p:nvSpPr>
        <p:spPr>
          <a:xfrm rot="20630355" flipV="1">
            <a:off x="11853940" y="-231937"/>
            <a:ext cx="337174" cy="2625105"/>
          </a:xfrm>
          <a:prstGeom prst="rect">
            <a:avLst/>
          </a:prstGeom>
        </p:spPr>
        <p:txBody>
          <a:bodyPr lIns="33867" tIns="33867" rIns="33867" bIns="33867" rtlCol="0" anchor="ctr"/>
          <a:lstStyle/>
          <a:p>
            <a:pPr algn="ctr">
              <a:lnSpc>
                <a:spcPts val="1652"/>
              </a:lnSpc>
            </a:pPr>
            <a:endParaRPr sz="1200">
              <a:solidFill>
                <a:prstClr val="black"/>
              </a:solidFill>
            </a:endParaRPr>
          </a:p>
        </p:txBody>
      </p:sp>
      <p:grpSp>
        <p:nvGrpSpPr>
          <p:cNvPr id="32" name="Group 31">
            <a:extLst>
              <a:ext uri="{FF2B5EF4-FFF2-40B4-BE49-F238E27FC236}">
                <a16:creationId xmlns:a16="http://schemas.microsoft.com/office/drawing/2014/main" id="{C2482B27-882D-4DFB-92F4-066DA529CC5B}"/>
              </a:ext>
            </a:extLst>
          </p:cNvPr>
          <p:cNvGrpSpPr/>
          <p:nvPr/>
        </p:nvGrpSpPr>
        <p:grpSpPr>
          <a:xfrm>
            <a:off x="1928538" y="2701610"/>
            <a:ext cx="9608991" cy="2328131"/>
            <a:chOff x="8455853" y="2582071"/>
            <a:chExt cx="12450501" cy="3895419"/>
          </a:xfrm>
        </p:grpSpPr>
        <p:sp>
          <p:nvSpPr>
            <p:cNvPr id="34" name="TextBox 33">
              <a:extLst>
                <a:ext uri="{FF2B5EF4-FFF2-40B4-BE49-F238E27FC236}">
                  <a16:creationId xmlns:a16="http://schemas.microsoft.com/office/drawing/2014/main" id="{1CF79F09-9F4E-4EF6-9B3A-85D16B3EA65E}"/>
                </a:ext>
              </a:extLst>
            </p:cNvPr>
            <p:cNvSpPr txBox="1"/>
            <p:nvPr/>
          </p:nvSpPr>
          <p:spPr>
            <a:xfrm>
              <a:off x="8455853" y="5293058"/>
              <a:ext cx="3735720" cy="1184432"/>
            </a:xfrm>
            <a:prstGeom prst="rect">
              <a:avLst/>
            </a:prstGeom>
            <a:noFill/>
          </p:spPr>
          <p:txBody>
            <a:bodyPr wrap="square" rtlCol="0">
              <a:spAutoFit/>
            </a:bodyPr>
            <a:lstStyle/>
            <a:p>
              <a:pPr algn="ctr"/>
              <a:r>
                <a:rPr lang="en-US" sz="2000" b="1" dirty="0">
                  <a:solidFill>
                    <a:srgbClr val="E30016"/>
                  </a:solidFill>
                  <a:latin typeface="Times" panose="02020603050405020304" pitchFamily="18" charset="0"/>
                  <a:cs typeface="Times" panose="02020603050405020304" pitchFamily="18" charset="0"/>
                </a:rPr>
                <a:t>To Japan, South Korea, China, Thailand…</a:t>
              </a:r>
            </a:p>
          </p:txBody>
        </p:sp>
        <p:sp>
          <p:nvSpPr>
            <p:cNvPr id="35" name="TextBox 34">
              <a:extLst>
                <a:ext uri="{FF2B5EF4-FFF2-40B4-BE49-F238E27FC236}">
                  <a16:creationId xmlns:a16="http://schemas.microsoft.com/office/drawing/2014/main" id="{AB3C0C2C-2C97-48CB-AAB6-DE064082D1FA}"/>
                </a:ext>
              </a:extLst>
            </p:cNvPr>
            <p:cNvSpPr txBox="1"/>
            <p:nvPr/>
          </p:nvSpPr>
          <p:spPr>
            <a:xfrm>
              <a:off x="17857864" y="2582071"/>
              <a:ext cx="3048490" cy="772456"/>
            </a:xfrm>
            <a:prstGeom prst="rect">
              <a:avLst/>
            </a:prstGeom>
            <a:noFill/>
          </p:spPr>
          <p:txBody>
            <a:bodyPr wrap="square" rtlCol="0">
              <a:spAutoFit/>
            </a:bodyPr>
            <a:lstStyle/>
            <a:p>
              <a:pPr algn="ctr"/>
              <a:r>
                <a:rPr lang="en-US" sz="2400" b="1" dirty="0">
                  <a:solidFill>
                    <a:srgbClr val="E30016"/>
                  </a:solidFill>
                  <a:latin typeface="Montserrat Medium"/>
                </a:rPr>
                <a:t>From 3-5 hours</a:t>
              </a:r>
              <a:endParaRPr lang="en-US" b="1" dirty="0">
                <a:solidFill>
                  <a:srgbClr val="E30016"/>
                </a:solidFill>
                <a:latin typeface="Montserrat Medium"/>
              </a:endParaRPr>
            </a:p>
          </p:txBody>
        </p:sp>
      </p:grpSp>
      <p:sp>
        <p:nvSpPr>
          <p:cNvPr id="37" name="TextBox 36">
            <a:extLst>
              <a:ext uri="{FF2B5EF4-FFF2-40B4-BE49-F238E27FC236}">
                <a16:creationId xmlns:a16="http://schemas.microsoft.com/office/drawing/2014/main" id="{F9F0F7AA-DFB9-4E6A-BB39-EE6EE7743836}"/>
              </a:ext>
            </a:extLst>
          </p:cNvPr>
          <p:cNvSpPr txBox="1"/>
          <p:nvPr/>
        </p:nvSpPr>
        <p:spPr>
          <a:xfrm>
            <a:off x="1851337" y="5715927"/>
            <a:ext cx="9057277" cy="830997"/>
          </a:xfrm>
          <a:prstGeom prst="rect">
            <a:avLst/>
          </a:prstGeom>
          <a:noFill/>
        </p:spPr>
        <p:txBody>
          <a:bodyPr wrap="square" lIns="91440" tIns="45720" rIns="91440" bIns="45720" rtlCol="0" anchor="t">
            <a:spAutoFit/>
          </a:bodyPr>
          <a:lstStyle/>
          <a:p>
            <a:pPr algn="ctr"/>
            <a:r>
              <a:rPr lang="en-US" sz="2400" b="1" dirty="0">
                <a:solidFill>
                  <a:srgbClr val="105BAB"/>
                </a:solidFill>
                <a:latin typeface="Cambria" panose="02040503050406030204" pitchFamily="18" charset="0"/>
                <a:ea typeface="Cambria" panose="02040503050406030204" pitchFamily="18" charset="0"/>
              </a:rPr>
              <a:t>Connectivity hub between the Asia–Pacific region and countries on the western side of the Indochina Peninsula</a:t>
            </a:r>
          </a:p>
        </p:txBody>
      </p:sp>
      <p:sp>
        <p:nvSpPr>
          <p:cNvPr id="38" name="AutoShape 4" descr="Sắp mở lại hai chiều đường bay thương mại với Nhật Bản"/>
          <p:cNvSpPr>
            <a:spLocks noChangeAspect="1" noChangeArrowheads="1"/>
          </p:cNvSpPr>
          <p:nvPr/>
        </p:nvSpPr>
        <p:spPr bwMode="auto">
          <a:xfrm>
            <a:off x="1448437" y="33625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AutoShape 14" descr="China Flag Waving Chinese National Flag: Vector có sẵn (miễn phí bản quyền)  1667257030 | Shutterstock"/>
          <p:cNvSpPr>
            <a:spLocks noChangeAspect="1" noChangeArrowheads="1"/>
          </p:cNvSpPr>
          <p:nvPr/>
        </p:nvSpPr>
        <p:spPr bwMode="auto">
          <a:xfrm>
            <a:off x="1600837" y="48865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TextBox 66"/>
          <p:cNvSpPr txBox="1"/>
          <p:nvPr/>
        </p:nvSpPr>
        <p:spPr>
          <a:xfrm>
            <a:off x="8003480" y="5220391"/>
            <a:ext cx="2905134" cy="461665"/>
          </a:xfrm>
          <a:prstGeom prst="rect">
            <a:avLst/>
          </a:prstGeom>
          <a:noFill/>
        </p:spPr>
        <p:txBody>
          <a:bodyPr wrap="square" rtlCol="0">
            <a:spAutoFit/>
          </a:bodyPr>
          <a:lstStyle/>
          <a:p>
            <a:r>
              <a:rPr lang="en-US" sz="2400" dirty="0">
                <a:latin typeface="Times" panose="02020603050405020304" pitchFamily="18" charset="0"/>
                <a:cs typeface="Times" panose="02020603050405020304" pitchFamily="18" charset="0"/>
              </a:rPr>
              <a:t>Other nations</a:t>
            </a:r>
          </a:p>
        </p:txBody>
      </p:sp>
      <p:grpSp>
        <p:nvGrpSpPr>
          <p:cNvPr id="14" name="Group 13">
            <a:extLst>
              <a:ext uri="{FF2B5EF4-FFF2-40B4-BE49-F238E27FC236}">
                <a16:creationId xmlns:a16="http://schemas.microsoft.com/office/drawing/2014/main" id="{6181C92E-3776-4FA6-8E38-AFFC65DC845E}"/>
              </a:ext>
            </a:extLst>
          </p:cNvPr>
          <p:cNvGrpSpPr/>
          <p:nvPr/>
        </p:nvGrpSpPr>
        <p:grpSpPr>
          <a:xfrm>
            <a:off x="1482013" y="1417883"/>
            <a:ext cx="7690719" cy="4019902"/>
            <a:chOff x="861297" y="1720783"/>
            <a:chExt cx="7690719" cy="4019902"/>
          </a:xfrm>
        </p:grpSpPr>
        <p:cxnSp>
          <p:nvCxnSpPr>
            <p:cNvPr id="39" name="Straight Arrow Connector 38"/>
            <p:cNvCxnSpPr>
              <a:cxnSpLocks/>
            </p:cNvCxnSpPr>
            <p:nvPr/>
          </p:nvCxnSpPr>
          <p:spPr>
            <a:xfrm flipV="1">
              <a:off x="5336548" y="2101432"/>
              <a:ext cx="1848625" cy="615014"/>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Arrow Connector 39"/>
            <p:cNvCxnSpPr>
              <a:cxnSpLocks/>
            </p:cNvCxnSpPr>
            <p:nvPr/>
          </p:nvCxnSpPr>
          <p:spPr>
            <a:xfrm>
              <a:off x="5334913" y="2716446"/>
              <a:ext cx="1850260" cy="299847"/>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Straight Arrow Connector 40"/>
            <p:cNvCxnSpPr>
              <a:cxnSpLocks/>
            </p:cNvCxnSpPr>
            <p:nvPr/>
          </p:nvCxnSpPr>
          <p:spPr>
            <a:xfrm>
              <a:off x="5339507" y="2716446"/>
              <a:ext cx="1845666" cy="1176033"/>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Straight Arrow Connector 41"/>
            <p:cNvCxnSpPr>
              <a:cxnSpLocks/>
            </p:cNvCxnSpPr>
            <p:nvPr/>
          </p:nvCxnSpPr>
          <p:spPr>
            <a:xfrm>
              <a:off x="5340831" y="2721498"/>
              <a:ext cx="1844162" cy="2226524"/>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2" name="Group 1">
              <a:extLst>
                <a:ext uri="{FF2B5EF4-FFF2-40B4-BE49-F238E27FC236}">
                  <a16:creationId xmlns:a16="http://schemas.microsoft.com/office/drawing/2014/main" id="{DAEB0214-C485-BF6B-5BC8-3646A7D72E16}"/>
                </a:ext>
              </a:extLst>
            </p:cNvPr>
            <p:cNvGrpSpPr/>
            <p:nvPr/>
          </p:nvGrpSpPr>
          <p:grpSpPr>
            <a:xfrm>
              <a:off x="7360633" y="1720783"/>
              <a:ext cx="1191383" cy="3660042"/>
              <a:chOff x="5744475" y="1501412"/>
              <a:chExt cx="1191383" cy="3660042"/>
            </a:xfrm>
          </p:grpSpPr>
          <p:pic>
            <p:nvPicPr>
              <p:cNvPr id="53" name="Picture 10" descr="Japan Fla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44476" y="1501412"/>
                <a:ext cx="1191382" cy="761299"/>
              </a:xfrm>
              <a:prstGeom prst="roundRect">
                <a:avLst/>
              </a:prstGeom>
              <a:noFill/>
              <a:extLst>
                <a:ext uri="{909E8E84-426E-40DD-AFC4-6F175D3DCCD1}">
                  <a14:hiddenFill xmlns:a14="http://schemas.microsoft.com/office/drawing/2010/main">
                    <a:solidFill>
                      <a:srgbClr val="FFFFFF"/>
                    </a:solidFill>
                  </a14:hiddenFill>
                </a:ext>
              </a:extLst>
            </p:spPr>
          </p:pic>
          <p:pic>
            <p:nvPicPr>
              <p:cNvPr id="54" name="Picture 12" descr="South Korea Fla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50451" y="2416273"/>
                <a:ext cx="1185406" cy="761299"/>
              </a:xfrm>
              <a:prstGeom prst="roundRect">
                <a:avLst/>
              </a:prstGeom>
              <a:noFill/>
              <a:extLst>
                <a:ext uri="{909E8E84-426E-40DD-AFC4-6F175D3DCCD1}">
                  <a14:hiddenFill xmlns:a14="http://schemas.microsoft.com/office/drawing/2010/main">
                    <a:solidFill>
                      <a:srgbClr val="FFFFFF"/>
                    </a:solidFill>
                  </a14:hiddenFill>
                </a:ext>
              </a:extLst>
            </p:spPr>
          </p:pic>
          <p:pic>
            <p:nvPicPr>
              <p:cNvPr id="56" name="Picture 16" descr="11,527 China Flag Stock Photos, Pictures &amp; Royalty-Free Images - iStock"/>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50451" y="3399386"/>
                <a:ext cx="1185406" cy="761299"/>
              </a:xfrm>
              <a:prstGeom prst="roundRect">
                <a:avLst/>
              </a:prstGeom>
              <a:noFill/>
              <a:extLst>
                <a:ext uri="{909E8E84-426E-40DD-AFC4-6F175D3DCCD1}">
                  <a14:hiddenFill xmlns:a14="http://schemas.microsoft.com/office/drawing/2010/main">
                    <a:solidFill>
                      <a:srgbClr val="FFFFFF"/>
                    </a:solidFill>
                  </a14:hiddenFill>
                </a:ext>
              </a:extLst>
            </p:spPr>
          </p:pic>
          <p:pic>
            <p:nvPicPr>
              <p:cNvPr id="63" name="Picture 18" descr="Thailand Flag Stock Photo - Download Image Now - Thai Flag, Thailand, Flag  - iStock"/>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44475" y="4400155"/>
                <a:ext cx="1185405" cy="761299"/>
              </a:xfrm>
              <a:prstGeom prst="roundRect">
                <a:avLst/>
              </a:prstGeom>
              <a:noFill/>
              <a:extLst>
                <a:ext uri="{909E8E84-426E-40DD-AFC4-6F175D3DCCD1}">
                  <a14:hiddenFill xmlns:a14="http://schemas.microsoft.com/office/drawing/2010/main">
                    <a:solidFill>
                      <a:srgbClr val="FFFFFF"/>
                    </a:solidFill>
                  </a14:hiddenFill>
                </a:ext>
              </a:extLst>
            </p:spPr>
          </p:pic>
        </p:grpSp>
        <p:cxnSp>
          <p:nvCxnSpPr>
            <p:cNvPr id="64" name="Straight Arrow Connector 63"/>
            <p:cNvCxnSpPr>
              <a:cxnSpLocks/>
              <a:endCxn id="67" idx="1"/>
            </p:cNvCxnSpPr>
            <p:nvPr/>
          </p:nvCxnSpPr>
          <p:spPr>
            <a:xfrm>
              <a:off x="5334913" y="2720214"/>
              <a:ext cx="1940444" cy="3020471"/>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Picture 3">
              <a:extLst>
                <a:ext uri="{FF2B5EF4-FFF2-40B4-BE49-F238E27FC236}">
                  <a16:creationId xmlns:a16="http://schemas.microsoft.com/office/drawing/2014/main" id="{DD0D4A03-DFD4-4DD5-AD9D-B145E5EAD5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61297" y="1762176"/>
              <a:ext cx="4259967" cy="2236482"/>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19978671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812292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defTabSz="609630"/>
            <a:endParaRPr lang="vi-VN" sz="1200">
              <a:solidFill>
                <a:prstClr val="black"/>
              </a:solidFill>
              <a:latin typeface="Arial" panose="020B0604020202020204" pitchFamily="34" charset="0"/>
            </a:endParaRPr>
          </a:p>
        </p:txBody>
      </p:sp>
      <p:grpSp>
        <p:nvGrpSpPr>
          <p:cNvPr id="3" name="Group 3"/>
          <p:cNvGrpSpPr/>
          <p:nvPr/>
        </p:nvGrpSpPr>
        <p:grpSpPr>
          <a:xfrm>
            <a:off x="0" y="-296116"/>
            <a:ext cx="12192000" cy="7590996"/>
            <a:chOff x="0" y="0"/>
            <a:chExt cx="4295121" cy="2398164"/>
          </a:xfrm>
        </p:grpSpPr>
        <p:sp>
          <p:nvSpPr>
            <p:cNvPr id="4" name="Freeform 4"/>
            <p:cNvSpPr/>
            <p:nvPr/>
          </p:nvSpPr>
          <p:spPr>
            <a:xfrm>
              <a:off x="0" y="0"/>
              <a:ext cx="4295120" cy="2398164"/>
            </a:xfrm>
            <a:custGeom>
              <a:avLst/>
              <a:gdLst/>
              <a:ahLst/>
              <a:cxnLst/>
              <a:rect l="l" t="t" r="r" b="b"/>
              <a:pathLst>
                <a:path w="4295120" h="2398164">
                  <a:moveTo>
                    <a:pt x="0" y="0"/>
                  </a:moveTo>
                  <a:lnTo>
                    <a:pt x="4295120" y="0"/>
                  </a:lnTo>
                  <a:lnTo>
                    <a:pt x="4295120" y="2398164"/>
                  </a:lnTo>
                  <a:lnTo>
                    <a:pt x="0" y="2398164"/>
                  </a:lnTo>
                  <a:close/>
                </a:path>
              </a:pathLst>
            </a:custGeom>
            <a:solidFill>
              <a:srgbClr val="105BAB">
                <a:alpha val="77000"/>
              </a:srgbClr>
            </a:solidFill>
          </p:spPr>
          <p:txBody>
            <a:bodyPr/>
            <a:lstStyle/>
            <a:p>
              <a:pPr defTabSz="609630"/>
              <a:endParaRPr lang="vi-VN" sz="1200">
                <a:solidFill>
                  <a:prstClr val="black"/>
                </a:solidFill>
                <a:latin typeface="Arial" panose="020B0604020202020204" pitchFamily="34" charset="0"/>
              </a:endParaRPr>
            </a:p>
          </p:txBody>
        </p:sp>
        <p:sp>
          <p:nvSpPr>
            <p:cNvPr id="5" name="TextBox 5"/>
            <p:cNvSpPr txBox="1"/>
            <p:nvPr/>
          </p:nvSpPr>
          <p:spPr>
            <a:xfrm>
              <a:off x="0" y="-19050"/>
              <a:ext cx="4295121" cy="2417214"/>
            </a:xfrm>
            <a:prstGeom prst="rect">
              <a:avLst/>
            </a:prstGeom>
          </p:spPr>
          <p:txBody>
            <a:bodyPr lIns="33867" tIns="33867" rIns="33867" bIns="33867" rtlCol="0" anchor="ctr"/>
            <a:lstStyle/>
            <a:p>
              <a:pPr algn="ctr" defTabSz="609630">
                <a:lnSpc>
                  <a:spcPts val="2080"/>
                </a:lnSpc>
              </a:pPr>
              <a:endParaRPr sz="1200">
                <a:solidFill>
                  <a:prstClr val="black"/>
                </a:solidFill>
                <a:latin typeface="Calibri"/>
              </a:endParaRPr>
            </a:p>
          </p:txBody>
        </p:sp>
      </p:grpSp>
      <p:sp>
        <p:nvSpPr>
          <p:cNvPr id="7" name="TextBox 7"/>
          <p:cNvSpPr txBox="1"/>
          <p:nvPr/>
        </p:nvSpPr>
        <p:spPr>
          <a:xfrm>
            <a:off x="445596" y="56727"/>
            <a:ext cx="11060605" cy="558743"/>
          </a:xfrm>
          <a:prstGeom prst="rect">
            <a:avLst/>
          </a:prstGeom>
        </p:spPr>
        <p:txBody>
          <a:bodyPr lIns="0" tIns="0" rIns="0" bIns="0" rtlCol="0" anchor="t">
            <a:spAutoFit/>
          </a:bodyPr>
          <a:lstStyle/>
          <a:p>
            <a:pPr algn="ctr" defTabSz="609630">
              <a:lnSpc>
                <a:spcPts val="4853"/>
              </a:lnSpc>
            </a:pPr>
            <a:r>
              <a:rPr lang="en-US" sz="3000" b="1" dirty="0">
                <a:solidFill>
                  <a:schemeClr val="bg1"/>
                </a:solidFill>
                <a:latin typeface="Cambria" panose="02040503050406030204" pitchFamily="18" charset="0"/>
                <a:ea typeface="Cambria" panose="02040503050406030204" pitchFamily="18" charset="0"/>
                <a:cs typeface="Montserrat Bold"/>
                <a:sym typeface="Montserrat Bold"/>
              </a:rPr>
              <a:t>2.6 MONETARY</a:t>
            </a:r>
          </a:p>
        </p:txBody>
      </p:sp>
      <p:sp>
        <p:nvSpPr>
          <p:cNvPr id="96" name="TextBox 95">
            <a:extLst>
              <a:ext uri="{FF2B5EF4-FFF2-40B4-BE49-F238E27FC236}">
                <a16:creationId xmlns:a16="http://schemas.microsoft.com/office/drawing/2014/main" id="{958B8356-4135-237A-B470-276459EF9293}"/>
              </a:ext>
            </a:extLst>
          </p:cNvPr>
          <p:cNvSpPr txBox="1"/>
          <p:nvPr/>
        </p:nvSpPr>
        <p:spPr>
          <a:xfrm>
            <a:off x="510440" y="759508"/>
            <a:ext cx="11314852" cy="830997"/>
          </a:xfrm>
          <a:prstGeom prst="rect">
            <a:avLst/>
          </a:prstGeom>
          <a:noFill/>
        </p:spPr>
        <p:txBody>
          <a:bodyPr wrap="square" rtlCol="0">
            <a:spAutoFit/>
          </a:bodyPr>
          <a:lstStyle/>
          <a:p>
            <a:pPr algn="ctr"/>
            <a:r>
              <a:rPr lang="vi-VN" sz="2300" spc="18" dirty="0">
                <a:solidFill>
                  <a:schemeClr val="bg1"/>
                </a:solidFill>
                <a:latin typeface="Times New Roman" panose="02020603050405020304" pitchFamily="18" charset="0"/>
                <a:cs typeface="Times New Roman" panose="02020603050405020304" pitchFamily="18" charset="0"/>
              </a:rPr>
              <a:t>Export share significantly higher than other ASEAN countries, coupled with favorable growth dynamics</a:t>
            </a:r>
          </a:p>
        </p:txBody>
      </p:sp>
      <p:sp>
        <p:nvSpPr>
          <p:cNvPr id="135" name="object 47">
            <a:extLst>
              <a:ext uri="{FF2B5EF4-FFF2-40B4-BE49-F238E27FC236}">
                <a16:creationId xmlns:a16="http://schemas.microsoft.com/office/drawing/2014/main" id="{8C57C660-6A67-BA2E-35D0-34587406F0FF}"/>
              </a:ext>
            </a:extLst>
          </p:cNvPr>
          <p:cNvSpPr txBox="1"/>
          <p:nvPr/>
        </p:nvSpPr>
        <p:spPr>
          <a:xfrm>
            <a:off x="6837609" y="1819295"/>
            <a:ext cx="5328549" cy="258431"/>
          </a:xfrm>
          <a:prstGeom prst="rect">
            <a:avLst/>
          </a:prstGeom>
        </p:spPr>
        <p:txBody>
          <a:bodyPr vert="horz" wrap="square" lIns="0" tIns="12092" rIns="0" bIns="0" rtlCol="0">
            <a:spAutoFit/>
          </a:bodyPr>
          <a:lstStyle/>
          <a:p>
            <a:pPr marL="11516">
              <a:spcBef>
                <a:spcPts val="95"/>
              </a:spcBef>
            </a:pPr>
            <a:endParaRPr lang="vi-VN" sz="1600" dirty="0">
              <a:solidFill>
                <a:schemeClr val="bg1"/>
              </a:solidFill>
              <a:latin typeface="Times New Roman (Headings)"/>
              <a:cs typeface="Arial"/>
            </a:endParaRPr>
          </a:p>
        </p:txBody>
      </p:sp>
      <p:sp>
        <p:nvSpPr>
          <p:cNvPr id="182" name="Rectangle 181">
            <a:extLst>
              <a:ext uri="{FF2B5EF4-FFF2-40B4-BE49-F238E27FC236}">
                <a16:creationId xmlns:a16="http://schemas.microsoft.com/office/drawing/2014/main" id="{0EC9C9D4-E7F0-CB0C-E1AA-72EF8D5F3E79}"/>
              </a:ext>
            </a:extLst>
          </p:cNvPr>
          <p:cNvSpPr/>
          <p:nvPr/>
        </p:nvSpPr>
        <p:spPr>
          <a:xfrm>
            <a:off x="160020" y="1681158"/>
            <a:ext cx="11871960" cy="5840497"/>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a:latin typeface="Times New Roman" panose="02020603050405020304" pitchFamily="18" charset="0"/>
              <a:cs typeface="Times New Roman" panose="02020603050405020304" pitchFamily="18" charset="0"/>
            </a:endParaRPr>
          </a:p>
        </p:txBody>
      </p:sp>
      <p:sp>
        <p:nvSpPr>
          <p:cNvPr id="183" name="object 8">
            <a:extLst>
              <a:ext uri="{FF2B5EF4-FFF2-40B4-BE49-F238E27FC236}">
                <a16:creationId xmlns:a16="http://schemas.microsoft.com/office/drawing/2014/main" id="{DA8CD08B-3E98-70DB-DFD9-B5E7F4DD23CA}"/>
              </a:ext>
            </a:extLst>
          </p:cNvPr>
          <p:cNvSpPr/>
          <p:nvPr/>
        </p:nvSpPr>
        <p:spPr>
          <a:xfrm>
            <a:off x="1258662" y="4879717"/>
            <a:ext cx="4103284" cy="0"/>
          </a:xfrm>
          <a:custGeom>
            <a:avLst/>
            <a:gdLst/>
            <a:ahLst/>
            <a:cxnLst/>
            <a:rect l="l" t="t" r="r" b="b"/>
            <a:pathLst>
              <a:path w="4525010">
                <a:moveTo>
                  <a:pt x="0" y="0"/>
                </a:moveTo>
                <a:lnTo>
                  <a:pt x="4524756" y="0"/>
                </a:lnTo>
              </a:path>
            </a:pathLst>
          </a:custGeom>
          <a:ln w="9525">
            <a:solidFill>
              <a:srgbClr val="D9D9D9"/>
            </a:solidFill>
          </a:ln>
        </p:spPr>
        <p:txBody>
          <a:bodyPr wrap="square" lIns="0" tIns="0" rIns="0" bIns="0" rtlCol="0"/>
          <a:lstStyle/>
          <a:p>
            <a:endParaRPr sz="1632"/>
          </a:p>
        </p:txBody>
      </p:sp>
      <p:grpSp>
        <p:nvGrpSpPr>
          <p:cNvPr id="184" name="object 9">
            <a:extLst>
              <a:ext uri="{FF2B5EF4-FFF2-40B4-BE49-F238E27FC236}">
                <a16:creationId xmlns:a16="http://schemas.microsoft.com/office/drawing/2014/main" id="{45AD0057-0F12-2607-F7E7-A94578B8E50C}"/>
              </a:ext>
            </a:extLst>
          </p:cNvPr>
          <p:cNvGrpSpPr/>
          <p:nvPr/>
        </p:nvGrpSpPr>
        <p:grpSpPr>
          <a:xfrm>
            <a:off x="1258662" y="2698804"/>
            <a:ext cx="4447623" cy="2082160"/>
            <a:chOff x="1383791" y="2976181"/>
            <a:chExt cx="4904740" cy="2296160"/>
          </a:xfrm>
        </p:grpSpPr>
        <p:sp>
          <p:nvSpPr>
            <p:cNvPr id="185" name="object 10">
              <a:extLst>
                <a:ext uri="{FF2B5EF4-FFF2-40B4-BE49-F238E27FC236}">
                  <a16:creationId xmlns:a16="http://schemas.microsoft.com/office/drawing/2014/main" id="{DAAE1F4E-AB21-AE49-0E8F-F91D87E8ACC4}"/>
                </a:ext>
              </a:extLst>
            </p:cNvPr>
            <p:cNvSpPr/>
            <p:nvPr/>
          </p:nvSpPr>
          <p:spPr>
            <a:xfrm>
              <a:off x="1383791" y="3281172"/>
              <a:ext cx="4525010" cy="1801495"/>
            </a:xfrm>
            <a:custGeom>
              <a:avLst/>
              <a:gdLst/>
              <a:ahLst/>
              <a:cxnLst/>
              <a:rect l="l" t="t" r="r" b="b"/>
              <a:pathLst>
                <a:path w="4525010" h="1801495">
                  <a:moveTo>
                    <a:pt x="0" y="1801367"/>
                  </a:moveTo>
                  <a:lnTo>
                    <a:pt x="4524756" y="1801367"/>
                  </a:lnTo>
                </a:path>
                <a:path w="4525010" h="1801495">
                  <a:moveTo>
                    <a:pt x="0" y="1501139"/>
                  </a:moveTo>
                  <a:lnTo>
                    <a:pt x="4524756" y="1501139"/>
                  </a:lnTo>
                </a:path>
                <a:path w="4525010" h="1801495">
                  <a:moveTo>
                    <a:pt x="0" y="1200911"/>
                  </a:moveTo>
                  <a:lnTo>
                    <a:pt x="4524756" y="1200911"/>
                  </a:lnTo>
                </a:path>
                <a:path w="4525010" h="1801495">
                  <a:moveTo>
                    <a:pt x="0" y="900683"/>
                  </a:moveTo>
                  <a:lnTo>
                    <a:pt x="4524756" y="900683"/>
                  </a:lnTo>
                </a:path>
                <a:path w="4525010" h="1801495">
                  <a:moveTo>
                    <a:pt x="0" y="600455"/>
                  </a:moveTo>
                  <a:lnTo>
                    <a:pt x="4524756" y="600455"/>
                  </a:lnTo>
                </a:path>
                <a:path w="4525010" h="1801495">
                  <a:moveTo>
                    <a:pt x="0" y="300227"/>
                  </a:moveTo>
                  <a:lnTo>
                    <a:pt x="4524756" y="300227"/>
                  </a:lnTo>
                </a:path>
                <a:path w="4525010" h="1801495">
                  <a:moveTo>
                    <a:pt x="0" y="0"/>
                  </a:moveTo>
                  <a:lnTo>
                    <a:pt x="4524756" y="0"/>
                  </a:lnTo>
                </a:path>
              </a:pathLst>
            </a:custGeom>
            <a:ln w="9525">
              <a:solidFill>
                <a:srgbClr val="D9D9D9"/>
              </a:solidFill>
            </a:ln>
          </p:spPr>
          <p:txBody>
            <a:bodyPr wrap="square" lIns="0" tIns="0" rIns="0" bIns="0" rtlCol="0"/>
            <a:lstStyle/>
            <a:p>
              <a:endParaRPr sz="1632"/>
            </a:p>
          </p:txBody>
        </p:sp>
        <p:sp>
          <p:nvSpPr>
            <p:cNvPr id="186" name="object 11">
              <a:extLst>
                <a:ext uri="{FF2B5EF4-FFF2-40B4-BE49-F238E27FC236}">
                  <a16:creationId xmlns:a16="http://schemas.microsoft.com/office/drawing/2014/main" id="{D6A4C7DC-2530-1AAA-D163-59C7081F9BB2}"/>
                </a:ext>
              </a:extLst>
            </p:cNvPr>
            <p:cNvSpPr/>
            <p:nvPr/>
          </p:nvSpPr>
          <p:spPr>
            <a:xfrm>
              <a:off x="1524761" y="3096006"/>
              <a:ext cx="4243070" cy="962025"/>
            </a:xfrm>
            <a:custGeom>
              <a:avLst/>
              <a:gdLst/>
              <a:ahLst/>
              <a:cxnLst/>
              <a:rect l="l" t="t" r="r" b="b"/>
              <a:pathLst>
                <a:path w="4243070" h="962025">
                  <a:moveTo>
                    <a:pt x="0" y="673608"/>
                  </a:moveTo>
                  <a:lnTo>
                    <a:pt x="283463" y="554736"/>
                  </a:lnTo>
                  <a:lnTo>
                    <a:pt x="566927" y="452628"/>
                  </a:lnTo>
                  <a:lnTo>
                    <a:pt x="848868" y="475488"/>
                  </a:lnTo>
                  <a:lnTo>
                    <a:pt x="1132332" y="806196"/>
                  </a:lnTo>
                  <a:lnTo>
                    <a:pt x="1414271" y="961644"/>
                  </a:lnTo>
                  <a:lnTo>
                    <a:pt x="1697736" y="749808"/>
                  </a:lnTo>
                  <a:lnTo>
                    <a:pt x="1979676" y="681228"/>
                  </a:lnTo>
                  <a:lnTo>
                    <a:pt x="2263140" y="582168"/>
                  </a:lnTo>
                  <a:lnTo>
                    <a:pt x="2546604" y="512063"/>
                  </a:lnTo>
                  <a:lnTo>
                    <a:pt x="2828543" y="396239"/>
                  </a:lnTo>
                  <a:lnTo>
                    <a:pt x="3112008" y="361188"/>
                  </a:lnTo>
                  <a:lnTo>
                    <a:pt x="3393948" y="132587"/>
                  </a:lnTo>
                  <a:lnTo>
                    <a:pt x="3677412" y="41148"/>
                  </a:lnTo>
                  <a:lnTo>
                    <a:pt x="3959352" y="0"/>
                  </a:lnTo>
                  <a:lnTo>
                    <a:pt x="4242816" y="28956"/>
                  </a:lnTo>
                </a:path>
              </a:pathLst>
            </a:custGeom>
            <a:ln w="38100">
              <a:solidFill>
                <a:srgbClr val="C00000"/>
              </a:solidFill>
            </a:ln>
          </p:spPr>
          <p:txBody>
            <a:bodyPr wrap="square" lIns="0" tIns="0" rIns="0" bIns="0" rtlCol="0"/>
            <a:lstStyle/>
            <a:p>
              <a:endParaRPr sz="1632"/>
            </a:p>
          </p:txBody>
        </p:sp>
        <p:sp>
          <p:nvSpPr>
            <p:cNvPr id="187" name="object 12">
              <a:extLst>
                <a:ext uri="{FF2B5EF4-FFF2-40B4-BE49-F238E27FC236}">
                  <a16:creationId xmlns:a16="http://schemas.microsoft.com/office/drawing/2014/main" id="{1B5B10FF-A3AB-5760-E1B6-5AC1E3683079}"/>
                </a:ext>
              </a:extLst>
            </p:cNvPr>
            <p:cNvSpPr/>
            <p:nvPr/>
          </p:nvSpPr>
          <p:spPr>
            <a:xfrm>
              <a:off x="1525523" y="4091940"/>
              <a:ext cx="4243070" cy="815340"/>
            </a:xfrm>
            <a:custGeom>
              <a:avLst/>
              <a:gdLst/>
              <a:ahLst/>
              <a:cxnLst/>
              <a:rect l="l" t="t" r="r" b="b"/>
              <a:pathLst>
                <a:path w="4243070" h="815339">
                  <a:moveTo>
                    <a:pt x="0" y="681227"/>
                  </a:moveTo>
                  <a:lnTo>
                    <a:pt x="283463" y="787907"/>
                  </a:lnTo>
                  <a:lnTo>
                    <a:pt x="565403" y="794004"/>
                  </a:lnTo>
                  <a:lnTo>
                    <a:pt x="848868" y="800100"/>
                  </a:lnTo>
                  <a:lnTo>
                    <a:pt x="1130808" y="815339"/>
                  </a:lnTo>
                  <a:lnTo>
                    <a:pt x="1414271" y="754380"/>
                  </a:lnTo>
                  <a:lnTo>
                    <a:pt x="1696212" y="0"/>
                  </a:lnTo>
                  <a:lnTo>
                    <a:pt x="1979676" y="524256"/>
                  </a:lnTo>
                  <a:lnTo>
                    <a:pt x="2263140" y="359663"/>
                  </a:lnTo>
                  <a:lnTo>
                    <a:pt x="2545079" y="419100"/>
                  </a:lnTo>
                  <a:lnTo>
                    <a:pt x="2828543" y="609600"/>
                  </a:lnTo>
                  <a:lnTo>
                    <a:pt x="3110484" y="675132"/>
                  </a:lnTo>
                  <a:lnTo>
                    <a:pt x="3393948" y="623316"/>
                  </a:lnTo>
                  <a:lnTo>
                    <a:pt x="3675888" y="568451"/>
                  </a:lnTo>
                  <a:lnTo>
                    <a:pt x="3959352" y="658368"/>
                  </a:lnTo>
                  <a:lnTo>
                    <a:pt x="4242816" y="707136"/>
                  </a:lnTo>
                </a:path>
              </a:pathLst>
            </a:custGeom>
            <a:ln w="12700">
              <a:solidFill>
                <a:srgbClr val="3B82F5"/>
              </a:solidFill>
            </a:ln>
          </p:spPr>
          <p:txBody>
            <a:bodyPr wrap="square" lIns="0" tIns="0" rIns="0" bIns="0" rtlCol="0"/>
            <a:lstStyle/>
            <a:p>
              <a:endParaRPr sz="1632"/>
            </a:p>
          </p:txBody>
        </p:sp>
        <p:sp>
          <p:nvSpPr>
            <p:cNvPr id="188" name="object 13">
              <a:extLst>
                <a:ext uri="{FF2B5EF4-FFF2-40B4-BE49-F238E27FC236}">
                  <a16:creationId xmlns:a16="http://schemas.microsoft.com/office/drawing/2014/main" id="{BCE8B029-3290-A026-6BB5-60D957B52583}"/>
                </a:ext>
              </a:extLst>
            </p:cNvPr>
            <p:cNvSpPr/>
            <p:nvPr/>
          </p:nvSpPr>
          <p:spPr>
            <a:xfrm>
              <a:off x="1525523" y="3688080"/>
              <a:ext cx="4243070" cy="748665"/>
            </a:xfrm>
            <a:custGeom>
              <a:avLst/>
              <a:gdLst/>
              <a:ahLst/>
              <a:cxnLst/>
              <a:rect l="l" t="t" r="r" b="b"/>
              <a:pathLst>
                <a:path w="4243070" h="748664">
                  <a:moveTo>
                    <a:pt x="0" y="748284"/>
                  </a:moveTo>
                  <a:lnTo>
                    <a:pt x="283463" y="544068"/>
                  </a:lnTo>
                  <a:lnTo>
                    <a:pt x="565403" y="626364"/>
                  </a:lnTo>
                  <a:lnTo>
                    <a:pt x="848868" y="438912"/>
                  </a:lnTo>
                  <a:lnTo>
                    <a:pt x="1130808" y="489204"/>
                  </a:lnTo>
                  <a:lnTo>
                    <a:pt x="1414271" y="521208"/>
                  </a:lnTo>
                  <a:lnTo>
                    <a:pt x="1696212" y="312420"/>
                  </a:lnTo>
                  <a:lnTo>
                    <a:pt x="1979676" y="266700"/>
                  </a:lnTo>
                  <a:lnTo>
                    <a:pt x="2263140" y="423672"/>
                  </a:lnTo>
                  <a:lnTo>
                    <a:pt x="2545079" y="467868"/>
                  </a:lnTo>
                  <a:lnTo>
                    <a:pt x="2828543" y="448056"/>
                  </a:lnTo>
                  <a:lnTo>
                    <a:pt x="3110484" y="365760"/>
                  </a:lnTo>
                  <a:lnTo>
                    <a:pt x="3393948" y="345948"/>
                  </a:lnTo>
                  <a:lnTo>
                    <a:pt x="3675888" y="304800"/>
                  </a:lnTo>
                  <a:lnTo>
                    <a:pt x="3959352" y="106680"/>
                  </a:lnTo>
                  <a:lnTo>
                    <a:pt x="4242816" y="0"/>
                  </a:lnTo>
                </a:path>
              </a:pathLst>
            </a:custGeom>
            <a:ln w="12700">
              <a:solidFill>
                <a:srgbClr val="DC9F00"/>
              </a:solidFill>
            </a:ln>
          </p:spPr>
          <p:txBody>
            <a:bodyPr wrap="square" lIns="0" tIns="0" rIns="0" bIns="0" rtlCol="0"/>
            <a:lstStyle/>
            <a:p>
              <a:endParaRPr sz="1632"/>
            </a:p>
          </p:txBody>
        </p:sp>
        <p:sp>
          <p:nvSpPr>
            <p:cNvPr id="189" name="object 14">
              <a:extLst>
                <a:ext uri="{FF2B5EF4-FFF2-40B4-BE49-F238E27FC236}">
                  <a16:creationId xmlns:a16="http://schemas.microsoft.com/office/drawing/2014/main" id="{592D3C5B-1969-AB93-B39E-E3121BA0D3AE}"/>
                </a:ext>
              </a:extLst>
            </p:cNvPr>
            <p:cNvSpPr/>
            <p:nvPr/>
          </p:nvSpPr>
          <p:spPr>
            <a:xfrm>
              <a:off x="2090927" y="4959096"/>
              <a:ext cx="3677920" cy="306705"/>
            </a:xfrm>
            <a:custGeom>
              <a:avLst/>
              <a:gdLst/>
              <a:ahLst/>
              <a:cxnLst/>
              <a:rect l="l" t="t" r="r" b="b"/>
              <a:pathLst>
                <a:path w="3677920" h="306704">
                  <a:moveTo>
                    <a:pt x="0" y="237744"/>
                  </a:moveTo>
                  <a:lnTo>
                    <a:pt x="283464" y="306324"/>
                  </a:lnTo>
                  <a:lnTo>
                    <a:pt x="565404" y="281940"/>
                  </a:lnTo>
                  <a:lnTo>
                    <a:pt x="848868" y="214884"/>
                  </a:lnTo>
                  <a:lnTo>
                    <a:pt x="1130808" y="211836"/>
                  </a:lnTo>
                  <a:lnTo>
                    <a:pt x="1414272" y="166116"/>
                  </a:lnTo>
                  <a:lnTo>
                    <a:pt x="1697736" y="166116"/>
                  </a:lnTo>
                  <a:lnTo>
                    <a:pt x="1979676" y="123444"/>
                  </a:lnTo>
                  <a:lnTo>
                    <a:pt x="2263140" y="131064"/>
                  </a:lnTo>
                  <a:lnTo>
                    <a:pt x="2545080" y="140208"/>
                  </a:lnTo>
                  <a:lnTo>
                    <a:pt x="2828544" y="94488"/>
                  </a:lnTo>
                  <a:lnTo>
                    <a:pt x="3110484" y="99060"/>
                  </a:lnTo>
                  <a:lnTo>
                    <a:pt x="3393948" y="53340"/>
                  </a:lnTo>
                  <a:lnTo>
                    <a:pt x="3677412" y="0"/>
                  </a:lnTo>
                </a:path>
              </a:pathLst>
            </a:custGeom>
            <a:ln w="12700">
              <a:solidFill>
                <a:srgbClr val="00224F"/>
              </a:solidFill>
            </a:ln>
          </p:spPr>
          <p:txBody>
            <a:bodyPr wrap="square" lIns="0" tIns="0" rIns="0" bIns="0" rtlCol="0"/>
            <a:lstStyle/>
            <a:p>
              <a:endParaRPr sz="1632"/>
            </a:p>
          </p:txBody>
        </p:sp>
        <p:sp>
          <p:nvSpPr>
            <p:cNvPr id="190" name="object 15">
              <a:extLst>
                <a:ext uri="{FF2B5EF4-FFF2-40B4-BE49-F238E27FC236}">
                  <a16:creationId xmlns:a16="http://schemas.microsoft.com/office/drawing/2014/main" id="{C28B6552-DB6F-535E-5AA2-BAB7BB3A055A}"/>
                </a:ext>
              </a:extLst>
            </p:cNvPr>
            <p:cNvSpPr/>
            <p:nvPr/>
          </p:nvSpPr>
          <p:spPr>
            <a:xfrm>
              <a:off x="1525523" y="4434840"/>
              <a:ext cx="4243070" cy="643255"/>
            </a:xfrm>
            <a:custGeom>
              <a:avLst/>
              <a:gdLst/>
              <a:ahLst/>
              <a:cxnLst/>
              <a:rect l="l" t="t" r="r" b="b"/>
              <a:pathLst>
                <a:path w="4243070" h="643254">
                  <a:moveTo>
                    <a:pt x="0" y="524256"/>
                  </a:moveTo>
                  <a:lnTo>
                    <a:pt x="283463" y="531876"/>
                  </a:lnTo>
                  <a:lnTo>
                    <a:pt x="565403" y="559307"/>
                  </a:lnTo>
                  <a:lnTo>
                    <a:pt x="848868" y="643127"/>
                  </a:lnTo>
                  <a:lnTo>
                    <a:pt x="1130808" y="589788"/>
                  </a:lnTo>
                  <a:lnTo>
                    <a:pt x="1414271" y="550163"/>
                  </a:lnTo>
                  <a:lnTo>
                    <a:pt x="1696212" y="478536"/>
                  </a:lnTo>
                  <a:lnTo>
                    <a:pt x="1979676" y="379475"/>
                  </a:lnTo>
                  <a:lnTo>
                    <a:pt x="2263140" y="256031"/>
                  </a:lnTo>
                  <a:lnTo>
                    <a:pt x="2545079" y="199644"/>
                  </a:lnTo>
                  <a:lnTo>
                    <a:pt x="2828543" y="222504"/>
                  </a:lnTo>
                  <a:lnTo>
                    <a:pt x="3110484" y="167639"/>
                  </a:lnTo>
                  <a:lnTo>
                    <a:pt x="3393948" y="137160"/>
                  </a:lnTo>
                  <a:lnTo>
                    <a:pt x="3675888" y="141731"/>
                  </a:lnTo>
                  <a:lnTo>
                    <a:pt x="3959352" y="99060"/>
                  </a:lnTo>
                  <a:lnTo>
                    <a:pt x="4242816" y="0"/>
                  </a:lnTo>
                </a:path>
              </a:pathLst>
            </a:custGeom>
            <a:ln w="12700">
              <a:solidFill>
                <a:srgbClr val="319B73"/>
              </a:solidFill>
            </a:ln>
          </p:spPr>
          <p:txBody>
            <a:bodyPr wrap="square" lIns="0" tIns="0" rIns="0" bIns="0" rtlCol="0"/>
            <a:lstStyle/>
            <a:p>
              <a:endParaRPr sz="1632"/>
            </a:p>
          </p:txBody>
        </p:sp>
        <p:sp>
          <p:nvSpPr>
            <p:cNvPr id="191" name="object 16">
              <a:extLst>
                <a:ext uri="{FF2B5EF4-FFF2-40B4-BE49-F238E27FC236}">
                  <a16:creationId xmlns:a16="http://schemas.microsoft.com/office/drawing/2014/main" id="{D24BA5B5-722A-6D0E-E5B0-D7AC7CBC2F36}"/>
                </a:ext>
              </a:extLst>
            </p:cNvPr>
            <p:cNvSpPr/>
            <p:nvPr/>
          </p:nvSpPr>
          <p:spPr>
            <a:xfrm>
              <a:off x="1383791" y="2980944"/>
              <a:ext cx="4525010" cy="0"/>
            </a:xfrm>
            <a:custGeom>
              <a:avLst/>
              <a:gdLst/>
              <a:ahLst/>
              <a:cxnLst/>
              <a:rect l="l" t="t" r="r" b="b"/>
              <a:pathLst>
                <a:path w="4525010">
                  <a:moveTo>
                    <a:pt x="0" y="0"/>
                  </a:moveTo>
                  <a:lnTo>
                    <a:pt x="4524756" y="0"/>
                  </a:lnTo>
                </a:path>
              </a:pathLst>
            </a:custGeom>
            <a:ln w="9525">
              <a:solidFill>
                <a:srgbClr val="D9D9D9"/>
              </a:solidFill>
            </a:ln>
          </p:spPr>
          <p:txBody>
            <a:bodyPr wrap="square" lIns="0" tIns="0" rIns="0" bIns="0" rtlCol="0"/>
            <a:lstStyle/>
            <a:p>
              <a:endParaRPr sz="1632"/>
            </a:p>
          </p:txBody>
        </p:sp>
        <p:sp>
          <p:nvSpPr>
            <p:cNvPr id="192" name="object 17">
              <a:extLst>
                <a:ext uri="{FF2B5EF4-FFF2-40B4-BE49-F238E27FC236}">
                  <a16:creationId xmlns:a16="http://schemas.microsoft.com/office/drawing/2014/main" id="{EC39F796-BFF2-BB46-1BE8-E7CE25E6F03A}"/>
                </a:ext>
              </a:extLst>
            </p:cNvPr>
            <p:cNvSpPr/>
            <p:nvPr/>
          </p:nvSpPr>
          <p:spPr>
            <a:xfrm>
              <a:off x="5868924" y="3009900"/>
              <a:ext cx="409955" cy="274320"/>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632"/>
            </a:p>
          </p:txBody>
        </p:sp>
        <p:sp>
          <p:nvSpPr>
            <p:cNvPr id="193" name="object 18">
              <a:extLst>
                <a:ext uri="{FF2B5EF4-FFF2-40B4-BE49-F238E27FC236}">
                  <a16:creationId xmlns:a16="http://schemas.microsoft.com/office/drawing/2014/main" id="{BE8DD965-20FF-BB39-5B72-71031C21D3D7}"/>
                </a:ext>
              </a:extLst>
            </p:cNvPr>
            <p:cNvSpPr/>
            <p:nvPr/>
          </p:nvSpPr>
          <p:spPr>
            <a:xfrm>
              <a:off x="5864097" y="3005074"/>
              <a:ext cx="419734" cy="283845"/>
            </a:xfrm>
            <a:custGeom>
              <a:avLst/>
              <a:gdLst/>
              <a:ahLst/>
              <a:cxnLst/>
              <a:rect l="l" t="t" r="r" b="b"/>
              <a:pathLst>
                <a:path w="419735" h="283845">
                  <a:moveTo>
                    <a:pt x="0" y="283845"/>
                  </a:moveTo>
                  <a:lnTo>
                    <a:pt x="419480" y="283845"/>
                  </a:lnTo>
                  <a:lnTo>
                    <a:pt x="419480" y="0"/>
                  </a:lnTo>
                  <a:lnTo>
                    <a:pt x="0" y="0"/>
                  </a:lnTo>
                  <a:lnTo>
                    <a:pt x="0" y="283845"/>
                  </a:lnTo>
                  <a:close/>
                </a:path>
              </a:pathLst>
            </a:custGeom>
            <a:ln w="9525">
              <a:solidFill>
                <a:srgbClr val="D9D9D9"/>
              </a:solidFill>
            </a:ln>
          </p:spPr>
          <p:txBody>
            <a:bodyPr wrap="square" lIns="0" tIns="0" rIns="0" bIns="0" rtlCol="0"/>
            <a:lstStyle/>
            <a:p>
              <a:endParaRPr sz="1632"/>
            </a:p>
          </p:txBody>
        </p:sp>
      </p:grpSp>
      <p:sp>
        <p:nvSpPr>
          <p:cNvPr id="194" name="object 19">
            <a:extLst>
              <a:ext uri="{FF2B5EF4-FFF2-40B4-BE49-F238E27FC236}">
                <a16:creationId xmlns:a16="http://schemas.microsoft.com/office/drawing/2014/main" id="{5235A6F0-B23A-E5A3-A039-08E01B64925C}"/>
              </a:ext>
            </a:extLst>
          </p:cNvPr>
          <p:cNvSpPr/>
          <p:nvPr/>
        </p:nvSpPr>
        <p:spPr>
          <a:xfrm>
            <a:off x="1258662" y="2430876"/>
            <a:ext cx="4103284" cy="0"/>
          </a:xfrm>
          <a:custGeom>
            <a:avLst/>
            <a:gdLst/>
            <a:ahLst/>
            <a:cxnLst/>
            <a:rect l="l" t="t" r="r" b="b"/>
            <a:pathLst>
              <a:path w="4525010">
                <a:moveTo>
                  <a:pt x="0" y="0"/>
                </a:moveTo>
                <a:lnTo>
                  <a:pt x="4524756" y="0"/>
                </a:lnTo>
              </a:path>
            </a:pathLst>
          </a:custGeom>
          <a:ln w="9525">
            <a:solidFill>
              <a:srgbClr val="D9D9D9"/>
            </a:solidFill>
          </a:ln>
        </p:spPr>
        <p:txBody>
          <a:bodyPr wrap="square" lIns="0" tIns="0" rIns="0" bIns="0" rtlCol="0"/>
          <a:lstStyle/>
          <a:p>
            <a:endParaRPr sz="1632"/>
          </a:p>
        </p:txBody>
      </p:sp>
      <p:sp>
        <p:nvSpPr>
          <p:cNvPr id="195" name="object 20">
            <a:extLst>
              <a:ext uri="{FF2B5EF4-FFF2-40B4-BE49-F238E27FC236}">
                <a16:creationId xmlns:a16="http://schemas.microsoft.com/office/drawing/2014/main" id="{69DA2586-534A-882D-187A-78D18B03DB43}"/>
              </a:ext>
            </a:extLst>
          </p:cNvPr>
          <p:cNvSpPr/>
          <p:nvPr/>
        </p:nvSpPr>
        <p:spPr>
          <a:xfrm>
            <a:off x="1258662" y="5151965"/>
            <a:ext cx="4103284" cy="0"/>
          </a:xfrm>
          <a:custGeom>
            <a:avLst/>
            <a:gdLst/>
            <a:ahLst/>
            <a:cxnLst/>
            <a:rect l="l" t="t" r="r" b="b"/>
            <a:pathLst>
              <a:path w="4525010">
                <a:moveTo>
                  <a:pt x="0" y="0"/>
                </a:moveTo>
                <a:lnTo>
                  <a:pt x="4524756" y="0"/>
                </a:lnTo>
              </a:path>
            </a:pathLst>
          </a:custGeom>
          <a:ln w="9525">
            <a:solidFill>
              <a:srgbClr val="D9D9D9"/>
            </a:solidFill>
          </a:ln>
        </p:spPr>
        <p:txBody>
          <a:bodyPr wrap="square" lIns="0" tIns="0" rIns="0" bIns="0" rtlCol="0"/>
          <a:lstStyle/>
          <a:p>
            <a:endParaRPr sz="1632"/>
          </a:p>
        </p:txBody>
      </p:sp>
      <p:sp>
        <p:nvSpPr>
          <p:cNvPr id="196" name="object 21">
            <a:extLst>
              <a:ext uri="{FF2B5EF4-FFF2-40B4-BE49-F238E27FC236}">
                <a16:creationId xmlns:a16="http://schemas.microsoft.com/office/drawing/2014/main" id="{F1402401-960D-630F-894F-83DDD591FC69}"/>
              </a:ext>
            </a:extLst>
          </p:cNvPr>
          <p:cNvSpPr txBox="1"/>
          <p:nvPr/>
        </p:nvSpPr>
        <p:spPr>
          <a:xfrm>
            <a:off x="986784" y="5056378"/>
            <a:ext cx="128408" cy="179047"/>
          </a:xfrm>
          <a:prstGeom prst="rect">
            <a:avLst/>
          </a:prstGeom>
        </p:spPr>
        <p:txBody>
          <a:bodyPr vert="horz" wrap="square" lIns="0" tIns="11516" rIns="0" bIns="0" rtlCol="0">
            <a:spAutoFit/>
          </a:bodyPr>
          <a:lstStyle/>
          <a:p>
            <a:pPr marL="11516">
              <a:spcBef>
                <a:spcPts val="91"/>
              </a:spcBef>
            </a:pPr>
            <a:r>
              <a:rPr sz="1088" spc="141">
                <a:solidFill>
                  <a:srgbClr val="585858"/>
                </a:solidFill>
                <a:latin typeface="IPAexGothic"/>
                <a:cs typeface="IPAexGothic"/>
              </a:rPr>
              <a:t>0</a:t>
            </a:r>
            <a:endParaRPr sz="1088">
              <a:latin typeface="IPAexGothic"/>
              <a:cs typeface="IPAexGothic"/>
            </a:endParaRPr>
          </a:p>
        </p:txBody>
      </p:sp>
      <p:sp>
        <p:nvSpPr>
          <p:cNvPr id="197" name="object 22">
            <a:extLst>
              <a:ext uri="{FF2B5EF4-FFF2-40B4-BE49-F238E27FC236}">
                <a16:creationId xmlns:a16="http://schemas.microsoft.com/office/drawing/2014/main" id="{C60C2C4E-E42F-9D74-6A40-E0A9652892C8}"/>
              </a:ext>
            </a:extLst>
          </p:cNvPr>
          <p:cNvSpPr txBox="1"/>
          <p:nvPr/>
        </p:nvSpPr>
        <p:spPr>
          <a:xfrm>
            <a:off x="899720" y="4784131"/>
            <a:ext cx="215356" cy="179047"/>
          </a:xfrm>
          <a:prstGeom prst="rect">
            <a:avLst/>
          </a:prstGeom>
        </p:spPr>
        <p:txBody>
          <a:bodyPr vert="horz" wrap="square" lIns="0" tIns="11516" rIns="0" bIns="0" rtlCol="0">
            <a:spAutoFit/>
          </a:bodyPr>
          <a:lstStyle/>
          <a:p>
            <a:pPr marL="11516">
              <a:spcBef>
                <a:spcPts val="91"/>
              </a:spcBef>
            </a:pPr>
            <a:r>
              <a:rPr sz="1088" spc="68">
                <a:solidFill>
                  <a:srgbClr val="585858"/>
                </a:solidFill>
                <a:latin typeface="IPAexGothic"/>
                <a:cs typeface="IPAexGothic"/>
              </a:rPr>
              <a:t>10</a:t>
            </a:r>
            <a:endParaRPr sz="1088">
              <a:latin typeface="IPAexGothic"/>
              <a:cs typeface="IPAexGothic"/>
            </a:endParaRPr>
          </a:p>
        </p:txBody>
      </p:sp>
      <p:sp>
        <p:nvSpPr>
          <p:cNvPr id="198" name="object 23">
            <a:extLst>
              <a:ext uri="{FF2B5EF4-FFF2-40B4-BE49-F238E27FC236}">
                <a16:creationId xmlns:a16="http://schemas.microsoft.com/office/drawing/2014/main" id="{2AD08C3E-6E8B-9B7F-1D99-D77F4EAC1C95}"/>
              </a:ext>
            </a:extLst>
          </p:cNvPr>
          <p:cNvSpPr txBox="1"/>
          <p:nvPr/>
        </p:nvSpPr>
        <p:spPr>
          <a:xfrm>
            <a:off x="881755" y="4511884"/>
            <a:ext cx="233207" cy="179047"/>
          </a:xfrm>
          <a:prstGeom prst="rect">
            <a:avLst/>
          </a:prstGeom>
        </p:spPr>
        <p:txBody>
          <a:bodyPr vert="horz" wrap="square" lIns="0" tIns="11516" rIns="0" bIns="0" rtlCol="0">
            <a:spAutoFit/>
          </a:bodyPr>
          <a:lstStyle/>
          <a:p>
            <a:pPr marL="11516">
              <a:spcBef>
                <a:spcPts val="91"/>
              </a:spcBef>
            </a:pPr>
            <a:r>
              <a:rPr sz="1088" spc="141">
                <a:solidFill>
                  <a:srgbClr val="585858"/>
                </a:solidFill>
                <a:latin typeface="IPAexGothic"/>
                <a:cs typeface="IPAexGothic"/>
              </a:rPr>
              <a:t>20</a:t>
            </a:r>
            <a:endParaRPr sz="1088">
              <a:latin typeface="IPAexGothic"/>
              <a:cs typeface="IPAexGothic"/>
            </a:endParaRPr>
          </a:p>
        </p:txBody>
      </p:sp>
      <p:sp>
        <p:nvSpPr>
          <p:cNvPr id="199" name="object 24">
            <a:extLst>
              <a:ext uri="{FF2B5EF4-FFF2-40B4-BE49-F238E27FC236}">
                <a16:creationId xmlns:a16="http://schemas.microsoft.com/office/drawing/2014/main" id="{54CE51F0-44B7-F1F8-C8EE-55FDE5B5636E}"/>
              </a:ext>
            </a:extLst>
          </p:cNvPr>
          <p:cNvSpPr txBox="1"/>
          <p:nvPr/>
        </p:nvSpPr>
        <p:spPr>
          <a:xfrm>
            <a:off x="881755" y="4239983"/>
            <a:ext cx="233207" cy="179047"/>
          </a:xfrm>
          <a:prstGeom prst="rect">
            <a:avLst/>
          </a:prstGeom>
        </p:spPr>
        <p:txBody>
          <a:bodyPr vert="horz" wrap="square" lIns="0" tIns="11516" rIns="0" bIns="0" rtlCol="0">
            <a:spAutoFit/>
          </a:bodyPr>
          <a:lstStyle/>
          <a:p>
            <a:pPr marL="11516">
              <a:spcBef>
                <a:spcPts val="91"/>
              </a:spcBef>
            </a:pPr>
            <a:r>
              <a:rPr sz="1088" spc="141">
                <a:solidFill>
                  <a:srgbClr val="585858"/>
                </a:solidFill>
                <a:latin typeface="IPAexGothic"/>
                <a:cs typeface="IPAexGothic"/>
              </a:rPr>
              <a:t>30</a:t>
            </a:r>
            <a:endParaRPr sz="1088">
              <a:latin typeface="IPAexGothic"/>
              <a:cs typeface="IPAexGothic"/>
            </a:endParaRPr>
          </a:p>
        </p:txBody>
      </p:sp>
      <p:sp>
        <p:nvSpPr>
          <p:cNvPr id="200" name="object 25">
            <a:extLst>
              <a:ext uri="{FF2B5EF4-FFF2-40B4-BE49-F238E27FC236}">
                <a16:creationId xmlns:a16="http://schemas.microsoft.com/office/drawing/2014/main" id="{5DB49C37-DBB4-1B7A-9034-C8E34107487B}"/>
              </a:ext>
            </a:extLst>
          </p:cNvPr>
          <p:cNvSpPr txBox="1"/>
          <p:nvPr/>
        </p:nvSpPr>
        <p:spPr>
          <a:xfrm>
            <a:off x="881755" y="3967736"/>
            <a:ext cx="233207" cy="179047"/>
          </a:xfrm>
          <a:prstGeom prst="rect">
            <a:avLst/>
          </a:prstGeom>
        </p:spPr>
        <p:txBody>
          <a:bodyPr vert="horz" wrap="square" lIns="0" tIns="11516" rIns="0" bIns="0" rtlCol="0">
            <a:spAutoFit/>
          </a:bodyPr>
          <a:lstStyle/>
          <a:p>
            <a:pPr marL="11516">
              <a:spcBef>
                <a:spcPts val="91"/>
              </a:spcBef>
            </a:pPr>
            <a:r>
              <a:rPr sz="1088" spc="141">
                <a:solidFill>
                  <a:srgbClr val="585858"/>
                </a:solidFill>
                <a:latin typeface="IPAexGothic"/>
                <a:cs typeface="IPAexGothic"/>
              </a:rPr>
              <a:t>40</a:t>
            </a:r>
            <a:endParaRPr sz="1088">
              <a:latin typeface="IPAexGothic"/>
              <a:cs typeface="IPAexGothic"/>
            </a:endParaRPr>
          </a:p>
        </p:txBody>
      </p:sp>
      <p:sp>
        <p:nvSpPr>
          <p:cNvPr id="201" name="object 26">
            <a:extLst>
              <a:ext uri="{FF2B5EF4-FFF2-40B4-BE49-F238E27FC236}">
                <a16:creationId xmlns:a16="http://schemas.microsoft.com/office/drawing/2014/main" id="{DE826A32-3924-04B1-0FE3-99F809931F80}"/>
              </a:ext>
            </a:extLst>
          </p:cNvPr>
          <p:cNvSpPr txBox="1"/>
          <p:nvPr/>
        </p:nvSpPr>
        <p:spPr>
          <a:xfrm>
            <a:off x="881755" y="3695489"/>
            <a:ext cx="233207" cy="179047"/>
          </a:xfrm>
          <a:prstGeom prst="rect">
            <a:avLst/>
          </a:prstGeom>
        </p:spPr>
        <p:txBody>
          <a:bodyPr vert="horz" wrap="square" lIns="0" tIns="11516" rIns="0" bIns="0" rtlCol="0">
            <a:spAutoFit/>
          </a:bodyPr>
          <a:lstStyle/>
          <a:p>
            <a:pPr marL="11516">
              <a:spcBef>
                <a:spcPts val="91"/>
              </a:spcBef>
            </a:pPr>
            <a:r>
              <a:rPr sz="1088" spc="141">
                <a:solidFill>
                  <a:srgbClr val="585858"/>
                </a:solidFill>
                <a:latin typeface="IPAexGothic"/>
                <a:cs typeface="IPAexGothic"/>
              </a:rPr>
              <a:t>50</a:t>
            </a:r>
            <a:endParaRPr sz="1088">
              <a:latin typeface="IPAexGothic"/>
              <a:cs typeface="IPAexGothic"/>
            </a:endParaRPr>
          </a:p>
        </p:txBody>
      </p:sp>
      <p:sp>
        <p:nvSpPr>
          <p:cNvPr id="202" name="object 27">
            <a:extLst>
              <a:ext uri="{FF2B5EF4-FFF2-40B4-BE49-F238E27FC236}">
                <a16:creationId xmlns:a16="http://schemas.microsoft.com/office/drawing/2014/main" id="{FC5FEA1F-E96B-C7E6-90C1-03AE11C631B4}"/>
              </a:ext>
            </a:extLst>
          </p:cNvPr>
          <p:cNvSpPr txBox="1"/>
          <p:nvPr/>
        </p:nvSpPr>
        <p:spPr>
          <a:xfrm>
            <a:off x="881755" y="3423242"/>
            <a:ext cx="233207" cy="179047"/>
          </a:xfrm>
          <a:prstGeom prst="rect">
            <a:avLst/>
          </a:prstGeom>
        </p:spPr>
        <p:txBody>
          <a:bodyPr vert="horz" wrap="square" lIns="0" tIns="11516" rIns="0" bIns="0" rtlCol="0">
            <a:spAutoFit/>
          </a:bodyPr>
          <a:lstStyle/>
          <a:p>
            <a:pPr marL="11516">
              <a:spcBef>
                <a:spcPts val="91"/>
              </a:spcBef>
            </a:pPr>
            <a:r>
              <a:rPr sz="1088" spc="141">
                <a:solidFill>
                  <a:srgbClr val="585858"/>
                </a:solidFill>
                <a:latin typeface="IPAexGothic"/>
                <a:cs typeface="IPAexGothic"/>
              </a:rPr>
              <a:t>60</a:t>
            </a:r>
            <a:endParaRPr sz="1088">
              <a:latin typeface="IPAexGothic"/>
              <a:cs typeface="IPAexGothic"/>
            </a:endParaRPr>
          </a:p>
        </p:txBody>
      </p:sp>
      <p:sp>
        <p:nvSpPr>
          <p:cNvPr id="203" name="object 28">
            <a:extLst>
              <a:ext uri="{FF2B5EF4-FFF2-40B4-BE49-F238E27FC236}">
                <a16:creationId xmlns:a16="http://schemas.microsoft.com/office/drawing/2014/main" id="{8EDCA5E8-4EC5-D116-4F6D-4E696AE4F9C0}"/>
              </a:ext>
            </a:extLst>
          </p:cNvPr>
          <p:cNvSpPr txBox="1"/>
          <p:nvPr/>
        </p:nvSpPr>
        <p:spPr>
          <a:xfrm>
            <a:off x="881755" y="3150995"/>
            <a:ext cx="233207" cy="179047"/>
          </a:xfrm>
          <a:prstGeom prst="rect">
            <a:avLst/>
          </a:prstGeom>
        </p:spPr>
        <p:txBody>
          <a:bodyPr vert="horz" wrap="square" lIns="0" tIns="11516" rIns="0" bIns="0" rtlCol="0">
            <a:spAutoFit/>
          </a:bodyPr>
          <a:lstStyle/>
          <a:p>
            <a:pPr marL="11516">
              <a:spcBef>
                <a:spcPts val="91"/>
              </a:spcBef>
            </a:pPr>
            <a:r>
              <a:rPr sz="1088" spc="141">
                <a:solidFill>
                  <a:srgbClr val="585858"/>
                </a:solidFill>
                <a:latin typeface="IPAexGothic"/>
                <a:cs typeface="IPAexGothic"/>
              </a:rPr>
              <a:t>70</a:t>
            </a:r>
            <a:endParaRPr sz="1088">
              <a:latin typeface="IPAexGothic"/>
              <a:cs typeface="IPAexGothic"/>
            </a:endParaRPr>
          </a:p>
        </p:txBody>
      </p:sp>
      <p:sp>
        <p:nvSpPr>
          <p:cNvPr id="204" name="object 29">
            <a:extLst>
              <a:ext uri="{FF2B5EF4-FFF2-40B4-BE49-F238E27FC236}">
                <a16:creationId xmlns:a16="http://schemas.microsoft.com/office/drawing/2014/main" id="{E90ED7EA-A500-DA9C-2A56-AC4E0BB6C44E}"/>
              </a:ext>
            </a:extLst>
          </p:cNvPr>
          <p:cNvSpPr txBox="1"/>
          <p:nvPr/>
        </p:nvSpPr>
        <p:spPr>
          <a:xfrm>
            <a:off x="881755" y="2878748"/>
            <a:ext cx="233207" cy="179047"/>
          </a:xfrm>
          <a:prstGeom prst="rect">
            <a:avLst/>
          </a:prstGeom>
        </p:spPr>
        <p:txBody>
          <a:bodyPr vert="horz" wrap="square" lIns="0" tIns="11516" rIns="0" bIns="0" rtlCol="0">
            <a:spAutoFit/>
          </a:bodyPr>
          <a:lstStyle/>
          <a:p>
            <a:pPr marL="11516">
              <a:spcBef>
                <a:spcPts val="91"/>
              </a:spcBef>
            </a:pPr>
            <a:r>
              <a:rPr sz="1088" spc="141">
                <a:solidFill>
                  <a:srgbClr val="585858"/>
                </a:solidFill>
                <a:latin typeface="IPAexGothic"/>
                <a:cs typeface="IPAexGothic"/>
              </a:rPr>
              <a:t>80</a:t>
            </a:r>
            <a:endParaRPr sz="1088">
              <a:latin typeface="IPAexGothic"/>
              <a:cs typeface="IPAexGothic"/>
            </a:endParaRPr>
          </a:p>
        </p:txBody>
      </p:sp>
      <p:sp>
        <p:nvSpPr>
          <p:cNvPr id="205" name="object 30">
            <a:extLst>
              <a:ext uri="{FF2B5EF4-FFF2-40B4-BE49-F238E27FC236}">
                <a16:creationId xmlns:a16="http://schemas.microsoft.com/office/drawing/2014/main" id="{02C45BDD-99E9-5117-7521-5696C86A922F}"/>
              </a:ext>
            </a:extLst>
          </p:cNvPr>
          <p:cNvSpPr txBox="1"/>
          <p:nvPr/>
        </p:nvSpPr>
        <p:spPr>
          <a:xfrm>
            <a:off x="881755" y="2606500"/>
            <a:ext cx="233207" cy="179047"/>
          </a:xfrm>
          <a:prstGeom prst="rect">
            <a:avLst/>
          </a:prstGeom>
        </p:spPr>
        <p:txBody>
          <a:bodyPr vert="horz" wrap="square" lIns="0" tIns="11516" rIns="0" bIns="0" rtlCol="0">
            <a:spAutoFit/>
          </a:bodyPr>
          <a:lstStyle/>
          <a:p>
            <a:pPr marL="11516">
              <a:spcBef>
                <a:spcPts val="91"/>
              </a:spcBef>
            </a:pPr>
            <a:r>
              <a:rPr sz="1088" spc="141">
                <a:solidFill>
                  <a:srgbClr val="585858"/>
                </a:solidFill>
                <a:latin typeface="IPAexGothic"/>
                <a:cs typeface="IPAexGothic"/>
              </a:rPr>
              <a:t>90</a:t>
            </a:r>
            <a:endParaRPr sz="1088">
              <a:latin typeface="IPAexGothic"/>
              <a:cs typeface="IPAexGothic"/>
            </a:endParaRPr>
          </a:p>
        </p:txBody>
      </p:sp>
      <p:sp>
        <p:nvSpPr>
          <p:cNvPr id="206" name="object 31">
            <a:extLst>
              <a:ext uri="{FF2B5EF4-FFF2-40B4-BE49-F238E27FC236}">
                <a16:creationId xmlns:a16="http://schemas.microsoft.com/office/drawing/2014/main" id="{A7EF767A-C072-8C78-03A6-A1BB3E7B9C20}"/>
              </a:ext>
            </a:extLst>
          </p:cNvPr>
          <p:cNvSpPr txBox="1"/>
          <p:nvPr/>
        </p:nvSpPr>
        <p:spPr>
          <a:xfrm>
            <a:off x="794691" y="2334253"/>
            <a:ext cx="320155" cy="179047"/>
          </a:xfrm>
          <a:prstGeom prst="rect">
            <a:avLst/>
          </a:prstGeom>
        </p:spPr>
        <p:txBody>
          <a:bodyPr vert="horz" wrap="square" lIns="0" tIns="11516" rIns="0" bIns="0" rtlCol="0">
            <a:spAutoFit/>
          </a:bodyPr>
          <a:lstStyle/>
          <a:p>
            <a:pPr marL="11516">
              <a:spcBef>
                <a:spcPts val="91"/>
              </a:spcBef>
            </a:pPr>
            <a:r>
              <a:rPr sz="1088" spc="91">
                <a:solidFill>
                  <a:srgbClr val="585858"/>
                </a:solidFill>
                <a:latin typeface="IPAexGothic"/>
                <a:cs typeface="IPAexGothic"/>
              </a:rPr>
              <a:t>100</a:t>
            </a:r>
            <a:endParaRPr sz="1088">
              <a:latin typeface="IPAexGothic"/>
              <a:cs typeface="IPAexGothic"/>
            </a:endParaRPr>
          </a:p>
        </p:txBody>
      </p:sp>
      <p:sp>
        <p:nvSpPr>
          <p:cNvPr id="207" name="object 32">
            <a:extLst>
              <a:ext uri="{FF2B5EF4-FFF2-40B4-BE49-F238E27FC236}">
                <a16:creationId xmlns:a16="http://schemas.microsoft.com/office/drawing/2014/main" id="{93DE20AB-251B-E79A-E43B-671408D2ECE6}"/>
              </a:ext>
            </a:extLst>
          </p:cNvPr>
          <p:cNvSpPr/>
          <p:nvPr/>
        </p:nvSpPr>
        <p:spPr>
          <a:xfrm>
            <a:off x="1005072" y="5693004"/>
            <a:ext cx="221114" cy="0"/>
          </a:xfrm>
          <a:custGeom>
            <a:avLst/>
            <a:gdLst/>
            <a:ahLst/>
            <a:cxnLst/>
            <a:rect l="l" t="t" r="r" b="b"/>
            <a:pathLst>
              <a:path w="243840">
                <a:moveTo>
                  <a:pt x="0" y="0"/>
                </a:moveTo>
                <a:lnTo>
                  <a:pt x="243840" y="0"/>
                </a:lnTo>
              </a:path>
            </a:pathLst>
          </a:custGeom>
          <a:ln w="38100">
            <a:solidFill>
              <a:srgbClr val="C00000"/>
            </a:solidFill>
          </a:ln>
        </p:spPr>
        <p:txBody>
          <a:bodyPr wrap="square" lIns="0" tIns="0" rIns="0" bIns="0" rtlCol="0"/>
          <a:lstStyle/>
          <a:p>
            <a:endParaRPr sz="1632"/>
          </a:p>
        </p:txBody>
      </p:sp>
      <p:sp>
        <p:nvSpPr>
          <p:cNvPr id="208" name="object 33">
            <a:extLst>
              <a:ext uri="{FF2B5EF4-FFF2-40B4-BE49-F238E27FC236}">
                <a16:creationId xmlns:a16="http://schemas.microsoft.com/office/drawing/2014/main" id="{EF4CA5C1-855E-FCBE-1E53-01752DF84BA1}"/>
              </a:ext>
            </a:extLst>
          </p:cNvPr>
          <p:cNvSpPr txBox="1"/>
          <p:nvPr/>
        </p:nvSpPr>
        <p:spPr>
          <a:xfrm>
            <a:off x="1249219" y="5632570"/>
            <a:ext cx="979468" cy="128240"/>
          </a:xfrm>
          <a:prstGeom prst="rect">
            <a:avLst/>
          </a:prstGeom>
        </p:spPr>
        <p:txBody>
          <a:bodyPr vert="horz" wrap="square" lIns="0" tIns="0" rIns="0" bIns="0" rtlCol="0">
            <a:spAutoFit/>
          </a:bodyPr>
          <a:lstStyle/>
          <a:p>
            <a:pPr>
              <a:lnSpc>
                <a:spcPts val="957"/>
              </a:lnSpc>
            </a:pPr>
            <a:r>
              <a:rPr sz="952" spc="-45">
                <a:solidFill>
                  <a:srgbClr val="585858"/>
                </a:solidFill>
                <a:latin typeface="IPAexGothic"/>
                <a:cs typeface="IPAexGothic"/>
              </a:rPr>
              <a:t>ベ</a:t>
            </a:r>
            <a:r>
              <a:rPr sz="952" spc="-141">
                <a:solidFill>
                  <a:srgbClr val="585858"/>
                </a:solidFill>
                <a:latin typeface="IPAexGothic"/>
                <a:cs typeface="IPAexGothic"/>
              </a:rPr>
              <a:t>トナ</a:t>
            </a:r>
            <a:r>
              <a:rPr sz="952" spc="-91">
                <a:solidFill>
                  <a:srgbClr val="585858"/>
                </a:solidFill>
                <a:latin typeface="IPAexGothic"/>
                <a:cs typeface="IPAexGothic"/>
              </a:rPr>
              <a:t>ム</a:t>
            </a:r>
            <a:r>
              <a:rPr sz="952" spc="122">
                <a:solidFill>
                  <a:srgbClr val="585858"/>
                </a:solidFill>
                <a:latin typeface="IPAexGothic"/>
                <a:cs typeface="IPAexGothic"/>
              </a:rPr>
              <a:t>(200</a:t>
            </a:r>
            <a:r>
              <a:rPr sz="952" spc="136">
                <a:solidFill>
                  <a:srgbClr val="585858"/>
                </a:solidFill>
                <a:latin typeface="IPAexGothic"/>
                <a:cs typeface="IPAexGothic"/>
              </a:rPr>
              <a:t>5</a:t>
            </a:r>
            <a:r>
              <a:rPr sz="952" spc="113">
                <a:solidFill>
                  <a:srgbClr val="585858"/>
                </a:solidFill>
                <a:latin typeface="IPAexGothic"/>
                <a:cs typeface="IPAexGothic"/>
              </a:rPr>
              <a:t>-</a:t>
            </a:r>
            <a:r>
              <a:rPr sz="952" spc="150">
                <a:solidFill>
                  <a:srgbClr val="585858"/>
                </a:solidFill>
                <a:latin typeface="IPAexGothic"/>
                <a:cs typeface="IPAexGothic"/>
              </a:rPr>
              <a:t>)</a:t>
            </a:r>
            <a:endParaRPr sz="952">
              <a:latin typeface="IPAexGothic"/>
              <a:cs typeface="IPAexGothic"/>
            </a:endParaRPr>
          </a:p>
        </p:txBody>
      </p:sp>
      <p:sp>
        <p:nvSpPr>
          <p:cNvPr id="209" name="object 34">
            <a:extLst>
              <a:ext uri="{FF2B5EF4-FFF2-40B4-BE49-F238E27FC236}">
                <a16:creationId xmlns:a16="http://schemas.microsoft.com/office/drawing/2014/main" id="{127E3FB0-9A30-E27C-B69C-078F5D4ABF2F}"/>
              </a:ext>
            </a:extLst>
          </p:cNvPr>
          <p:cNvSpPr/>
          <p:nvPr/>
        </p:nvSpPr>
        <p:spPr>
          <a:xfrm>
            <a:off x="2462353" y="5692312"/>
            <a:ext cx="221114" cy="0"/>
          </a:xfrm>
          <a:custGeom>
            <a:avLst/>
            <a:gdLst/>
            <a:ahLst/>
            <a:cxnLst/>
            <a:rect l="l" t="t" r="r" b="b"/>
            <a:pathLst>
              <a:path w="243839">
                <a:moveTo>
                  <a:pt x="0" y="0"/>
                </a:moveTo>
                <a:lnTo>
                  <a:pt x="243840" y="0"/>
                </a:lnTo>
              </a:path>
            </a:pathLst>
          </a:custGeom>
          <a:ln w="12700">
            <a:solidFill>
              <a:srgbClr val="3B82F5"/>
            </a:solidFill>
          </a:ln>
        </p:spPr>
        <p:txBody>
          <a:bodyPr wrap="square" lIns="0" tIns="0" rIns="0" bIns="0" rtlCol="0"/>
          <a:lstStyle/>
          <a:p>
            <a:endParaRPr sz="1632"/>
          </a:p>
        </p:txBody>
      </p:sp>
      <p:sp>
        <p:nvSpPr>
          <p:cNvPr id="210" name="object 35">
            <a:extLst>
              <a:ext uri="{FF2B5EF4-FFF2-40B4-BE49-F238E27FC236}">
                <a16:creationId xmlns:a16="http://schemas.microsoft.com/office/drawing/2014/main" id="{4F25C7B6-5DDB-85A7-8A51-2AE27E4536D9}"/>
              </a:ext>
            </a:extLst>
          </p:cNvPr>
          <p:cNvSpPr txBox="1"/>
          <p:nvPr/>
        </p:nvSpPr>
        <p:spPr>
          <a:xfrm>
            <a:off x="2706962" y="5632570"/>
            <a:ext cx="1166609" cy="128240"/>
          </a:xfrm>
          <a:prstGeom prst="rect">
            <a:avLst/>
          </a:prstGeom>
        </p:spPr>
        <p:txBody>
          <a:bodyPr vert="horz" wrap="square" lIns="0" tIns="0" rIns="0" bIns="0" rtlCol="0">
            <a:spAutoFit/>
          </a:bodyPr>
          <a:lstStyle/>
          <a:p>
            <a:pPr>
              <a:lnSpc>
                <a:spcPts val="957"/>
              </a:lnSpc>
            </a:pPr>
            <a:r>
              <a:rPr sz="952" spc="-199">
                <a:solidFill>
                  <a:srgbClr val="585858"/>
                </a:solidFill>
                <a:latin typeface="IPAexGothic"/>
                <a:cs typeface="IPAexGothic"/>
              </a:rPr>
              <a:t>イ</a:t>
            </a:r>
            <a:r>
              <a:rPr sz="952" spc="-109">
                <a:solidFill>
                  <a:srgbClr val="585858"/>
                </a:solidFill>
                <a:latin typeface="IPAexGothic"/>
                <a:cs typeface="IPAexGothic"/>
              </a:rPr>
              <a:t>ンドネシ</a:t>
            </a:r>
            <a:r>
              <a:rPr sz="952" spc="-103">
                <a:solidFill>
                  <a:srgbClr val="585858"/>
                </a:solidFill>
                <a:latin typeface="IPAexGothic"/>
                <a:cs typeface="IPAexGothic"/>
              </a:rPr>
              <a:t>ア</a:t>
            </a:r>
            <a:r>
              <a:rPr sz="952" spc="45">
                <a:solidFill>
                  <a:srgbClr val="585858"/>
                </a:solidFill>
                <a:latin typeface="IPAexGothic"/>
                <a:cs typeface="IPAexGothic"/>
              </a:rPr>
              <a:t>(</a:t>
            </a:r>
            <a:r>
              <a:rPr sz="952" spc="91">
                <a:solidFill>
                  <a:srgbClr val="585858"/>
                </a:solidFill>
                <a:latin typeface="IPAexGothic"/>
                <a:cs typeface="IPAexGothic"/>
              </a:rPr>
              <a:t>1</a:t>
            </a:r>
            <a:r>
              <a:rPr sz="952" spc="127">
                <a:solidFill>
                  <a:srgbClr val="585858"/>
                </a:solidFill>
                <a:latin typeface="IPAexGothic"/>
                <a:cs typeface="IPAexGothic"/>
              </a:rPr>
              <a:t>9</a:t>
            </a:r>
            <a:r>
              <a:rPr sz="952" spc="118">
                <a:solidFill>
                  <a:srgbClr val="585858"/>
                </a:solidFill>
                <a:latin typeface="IPAexGothic"/>
                <a:cs typeface="IPAexGothic"/>
              </a:rPr>
              <a:t>9</a:t>
            </a:r>
            <a:r>
              <a:rPr sz="952" spc="127">
                <a:solidFill>
                  <a:srgbClr val="585858"/>
                </a:solidFill>
                <a:latin typeface="IPAexGothic"/>
                <a:cs typeface="IPAexGothic"/>
              </a:rPr>
              <a:t>2</a:t>
            </a:r>
            <a:r>
              <a:rPr sz="952" spc="113">
                <a:solidFill>
                  <a:srgbClr val="585858"/>
                </a:solidFill>
                <a:latin typeface="IPAexGothic"/>
                <a:cs typeface="IPAexGothic"/>
              </a:rPr>
              <a:t>-</a:t>
            </a:r>
            <a:r>
              <a:rPr sz="952" spc="150">
                <a:solidFill>
                  <a:srgbClr val="585858"/>
                </a:solidFill>
                <a:latin typeface="IPAexGothic"/>
                <a:cs typeface="IPAexGothic"/>
              </a:rPr>
              <a:t>)</a:t>
            </a:r>
            <a:endParaRPr sz="952">
              <a:latin typeface="IPAexGothic"/>
              <a:cs typeface="IPAexGothic"/>
            </a:endParaRPr>
          </a:p>
        </p:txBody>
      </p:sp>
      <p:sp>
        <p:nvSpPr>
          <p:cNvPr id="211" name="object 36">
            <a:extLst>
              <a:ext uri="{FF2B5EF4-FFF2-40B4-BE49-F238E27FC236}">
                <a16:creationId xmlns:a16="http://schemas.microsoft.com/office/drawing/2014/main" id="{FF6E2DEF-B26C-FDAA-31DF-ED2FBF24A4F5}"/>
              </a:ext>
            </a:extLst>
          </p:cNvPr>
          <p:cNvSpPr/>
          <p:nvPr/>
        </p:nvSpPr>
        <p:spPr>
          <a:xfrm>
            <a:off x="3918944" y="5692312"/>
            <a:ext cx="221114" cy="0"/>
          </a:xfrm>
          <a:custGeom>
            <a:avLst/>
            <a:gdLst/>
            <a:ahLst/>
            <a:cxnLst/>
            <a:rect l="l" t="t" r="r" b="b"/>
            <a:pathLst>
              <a:path w="243839">
                <a:moveTo>
                  <a:pt x="0" y="0"/>
                </a:moveTo>
                <a:lnTo>
                  <a:pt x="243840" y="0"/>
                </a:lnTo>
              </a:path>
            </a:pathLst>
          </a:custGeom>
          <a:ln w="12700">
            <a:solidFill>
              <a:srgbClr val="DC9F00"/>
            </a:solidFill>
          </a:ln>
        </p:spPr>
        <p:txBody>
          <a:bodyPr wrap="square" lIns="0" tIns="0" rIns="0" bIns="0" rtlCol="0"/>
          <a:lstStyle/>
          <a:p>
            <a:endParaRPr sz="1632"/>
          </a:p>
        </p:txBody>
      </p:sp>
      <p:sp>
        <p:nvSpPr>
          <p:cNvPr id="212" name="object 37">
            <a:extLst>
              <a:ext uri="{FF2B5EF4-FFF2-40B4-BE49-F238E27FC236}">
                <a16:creationId xmlns:a16="http://schemas.microsoft.com/office/drawing/2014/main" id="{B552A091-46D1-BEC0-4BCE-C5F8E8023FA5}"/>
              </a:ext>
            </a:extLst>
          </p:cNvPr>
          <p:cNvSpPr txBox="1"/>
          <p:nvPr/>
        </p:nvSpPr>
        <p:spPr>
          <a:xfrm>
            <a:off x="4164358" y="5632570"/>
            <a:ext cx="1119967" cy="128240"/>
          </a:xfrm>
          <a:prstGeom prst="rect">
            <a:avLst/>
          </a:prstGeom>
        </p:spPr>
        <p:txBody>
          <a:bodyPr vert="horz" wrap="square" lIns="0" tIns="0" rIns="0" bIns="0" rtlCol="0">
            <a:spAutoFit/>
          </a:bodyPr>
          <a:lstStyle/>
          <a:p>
            <a:pPr>
              <a:lnSpc>
                <a:spcPts val="957"/>
              </a:lnSpc>
            </a:pPr>
            <a:r>
              <a:rPr sz="952" spc="-95">
                <a:solidFill>
                  <a:srgbClr val="585858"/>
                </a:solidFill>
                <a:latin typeface="IPAexGothic"/>
                <a:cs typeface="IPAexGothic"/>
              </a:rPr>
              <a:t>マレ</a:t>
            </a:r>
            <a:r>
              <a:rPr sz="952" spc="-45">
                <a:solidFill>
                  <a:srgbClr val="585858"/>
                </a:solidFill>
                <a:latin typeface="IPAexGothic"/>
                <a:cs typeface="IPAexGothic"/>
              </a:rPr>
              <a:t>ー</a:t>
            </a:r>
            <a:r>
              <a:rPr sz="952" spc="-103">
                <a:solidFill>
                  <a:srgbClr val="585858"/>
                </a:solidFill>
                <a:latin typeface="IPAexGothic"/>
                <a:cs typeface="IPAexGothic"/>
              </a:rPr>
              <a:t>シ</a:t>
            </a:r>
            <a:r>
              <a:rPr sz="952" spc="-100">
                <a:solidFill>
                  <a:srgbClr val="585858"/>
                </a:solidFill>
                <a:latin typeface="IPAexGothic"/>
                <a:cs typeface="IPAexGothic"/>
              </a:rPr>
              <a:t>ア</a:t>
            </a:r>
            <a:r>
              <a:rPr sz="952" spc="-14">
                <a:solidFill>
                  <a:srgbClr val="585858"/>
                </a:solidFill>
                <a:latin typeface="IPAexGothic"/>
                <a:cs typeface="IPAexGothic"/>
              </a:rPr>
              <a:t> </a:t>
            </a:r>
            <a:r>
              <a:rPr sz="952" spc="109">
                <a:solidFill>
                  <a:srgbClr val="585858"/>
                </a:solidFill>
                <a:latin typeface="IPAexGothic"/>
                <a:cs typeface="IPAexGothic"/>
              </a:rPr>
              <a:t>(1973-)</a:t>
            </a:r>
            <a:endParaRPr sz="952">
              <a:latin typeface="IPAexGothic"/>
              <a:cs typeface="IPAexGothic"/>
            </a:endParaRPr>
          </a:p>
        </p:txBody>
      </p:sp>
      <p:sp>
        <p:nvSpPr>
          <p:cNvPr id="213" name="object 38">
            <a:extLst>
              <a:ext uri="{FF2B5EF4-FFF2-40B4-BE49-F238E27FC236}">
                <a16:creationId xmlns:a16="http://schemas.microsoft.com/office/drawing/2014/main" id="{5123B4FE-9409-F0A6-6D25-EEE1C82A6AE3}"/>
              </a:ext>
            </a:extLst>
          </p:cNvPr>
          <p:cNvSpPr/>
          <p:nvPr/>
        </p:nvSpPr>
        <p:spPr>
          <a:xfrm>
            <a:off x="1004381" y="5906517"/>
            <a:ext cx="221114" cy="0"/>
          </a:xfrm>
          <a:custGeom>
            <a:avLst/>
            <a:gdLst/>
            <a:ahLst/>
            <a:cxnLst/>
            <a:rect l="l" t="t" r="r" b="b"/>
            <a:pathLst>
              <a:path w="243840">
                <a:moveTo>
                  <a:pt x="0" y="0"/>
                </a:moveTo>
                <a:lnTo>
                  <a:pt x="243840" y="0"/>
                </a:lnTo>
              </a:path>
            </a:pathLst>
          </a:custGeom>
          <a:ln w="12700">
            <a:solidFill>
              <a:srgbClr val="00224F"/>
            </a:solidFill>
          </a:ln>
        </p:spPr>
        <p:txBody>
          <a:bodyPr wrap="square" lIns="0" tIns="0" rIns="0" bIns="0" rtlCol="0"/>
          <a:lstStyle/>
          <a:p>
            <a:endParaRPr sz="1632"/>
          </a:p>
        </p:txBody>
      </p:sp>
      <p:sp>
        <p:nvSpPr>
          <p:cNvPr id="214" name="object 39">
            <a:extLst>
              <a:ext uri="{FF2B5EF4-FFF2-40B4-BE49-F238E27FC236}">
                <a16:creationId xmlns:a16="http://schemas.microsoft.com/office/drawing/2014/main" id="{3E7868A9-C4C8-DC45-80CF-5652B2735B06}"/>
              </a:ext>
            </a:extLst>
          </p:cNvPr>
          <p:cNvSpPr txBox="1"/>
          <p:nvPr/>
        </p:nvSpPr>
        <p:spPr>
          <a:xfrm>
            <a:off x="1358670" y="5846499"/>
            <a:ext cx="999621" cy="128240"/>
          </a:xfrm>
          <a:prstGeom prst="rect">
            <a:avLst/>
          </a:prstGeom>
        </p:spPr>
        <p:txBody>
          <a:bodyPr vert="horz" wrap="square" lIns="0" tIns="0" rIns="0" bIns="0" rtlCol="0">
            <a:spAutoFit/>
          </a:bodyPr>
          <a:lstStyle/>
          <a:p>
            <a:pPr>
              <a:lnSpc>
                <a:spcPts val="957"/>
              </a:lnSpc>
            </a:pPr>
            <a:r>
              <a:rPr sz="952" spc="-113">
                <a:solidFill>
                  <a:srgbClr val="585858"/>
                </a:solidFill>
                <a:latin typeface="IPAexGothic"/>
                <a:cs typeface="IPAexGothic"/>
              </a:rPr>
              <a:t>ィリ</a:t>
            </a:r>
            <a:r>
              <a:rPr sz="952" spc="-122">
                <a:solidFill>
                  <a:srgbClr val="585858"/>
                </a:solidFill>
                <a:latin typeface="IPAexGothic"/>
                <a:cs typeface="IPAexGothic"/>
              </a:rPr>
              <a:t>ピ</a:t>
            </a:r>
            <a:r>
              <a:rPr sz="952" spc="-82">
                <a:solidFill>
                  <a:srgbClr val="585858"/>
                </a:solidFill>
                <a:latin typeface="IPAexGothic"/>
                <a:cs typeface="IPAexGothic"/>
              </a:rPr>
              <a:t>ン</a:t>
            </a:r>
            <a:r>
              <a:rPr sz="952" spc="-9">
                <a:solidFill>
                  <a:srgbClr val="585858"/>
                </a:solidFill>
                <a:latin typeface="IPAexGothic"/>
                <a:cs typeface="IPAexGothic"/>
              </a:rPr>
              <a:t> </a:t>
            </a:r>
            <a:r>
              <a:rPr sz="952" spc="109">
                <a:solidFill>
                  <a:srgbClr val="585858"/>
                </a:solidFill>
                <a:latin typeface="IPAexGothic"/>
                <a:cs typeface="IPAexGothic"/>
              </a:rPr>
              <a:t>(1979-)</a:t>
            </a:r>
            <a:endParaRPr sz="952">
              <a:latin typeface="IPAexGothic"/>
              <a:cs typeface="IPAexGothic"/>
            </a:endParaRPr>
          </a:p>
        </p:txBody>
      </p:sp>
      <p:sp>
        <p:nvSpPr>
          <p:cNvPr id="215" name="object 40">
            <a:extLst>
              <a:ext uri="{FF2B5EF4-FFF2-40B4-BE49-F238E27FC236}">
                <a16:creationId xmlns:a16="http://schemas.microsoft.com/office/drawing/2014/main" id="{F6DA163D-A043-51DC-DDDC-2C12FC7A4070}"/>
              </a:ext>
            </a:extLst>
          </p:cNvPr>
          <p:cNvSpPr/>
          <p:nvPr/>
        </p:nvSpPr>
        <p:spPr>
          <a:xfrm>
            <a:off x="2462353" y="5906517"/>
            <a:ext cx="221114" cy="0"/>
          </a:xfrm>
          <a:custGeom>
            <a:avLst/>
            <a:gdLst/>
            <a:ahLst/>
            <a:cxnLst/>
            <a:rect l="l" t="t" r="r" b="b"/>
            <a:pathLst>
              <a:path w="243839">
                <a:moveTo>
                  <a:pt x="0" y="0"/>
                </a:moveTo>
                <a:lnTo>
                  <a:pt x="243840" y="0"/>
                </a:lnTo>
              </a:path>
            </a:pathLst>
          </a:custGeom>
          <a:ln w="12700">
            <a:solidFill>
              <a:srgbClr val="319B73"/>
            </a:solidFill>
          </a:ln>
        </p:spPr>
        <p:txBody>
          <a:bodyPr wrap="square" lIns="0" tIns="0" rIns="0" bIns="0" rtlCol="0"/>
          <a:lstStyle/>
          <a:p>
            <a:endParaRPr sz="1632"/>
          </a:p>
        </p:txBody>
      </p:sp>
      <p:sp>
        <p:nvSpPr>
          <p:cNvPr id="216" name="object 41">
            <a:extLst>
              <a:ext uri="{FF2B5EF4-FFF2-40B4-BE49-F238E27FC236}">
                <a16:creationId xmlns:a16="http://schemas.microsoft.com/office/drawing/2014/main" id="{225E076E-C253-1A23-583F-581ED06530CE}"/>
              </a:ext>
            </a:extLst>
          </p:cNvPr>
          <p:cNvSpPr txBox="1"/>
          <p:nvPr/>
        </p:nvSpPr>
        <p:spPr>
          <a:xfrm>
            <a:off x="2706962" y="5846499"/>
            <a:ext cx="772748" cy="128240"/>
          </a:xfrm>
          <a:prstGeom prst="rect">
            <a:avLst/>
          </a:prstGeom>
        </p:spPr>
        <p:txBody>
          <a:bodyPr vert="horz" wrap="square" lIns="0" tIns="0" rIns="0" bIns="0" rtlCol="0">
            <a:spAutoFit/>
          </a:bodyPr>
          <a:lstStyle/>
          <a:p>
            <a:pPr>
              <a:lnSpc>
                <a:spcPts val="957"/>
              </a:lnSpc>
            </a:pPr>
            <a:r>
              <a:rPr sz="952" spc="-163">
                <a:solidFill>
                  <a:srgbClr val="585858"/>
                </a:solidFill>
                <a:latin typeface="IPAexGothic"/>
                <a:cs typeface="IPAexGothic"/>
              </a:rPr>
              <a:t>タ </a:t>
            </a:r>
            <a:r>
              <a:rPr sz="952" spc="-154">
                <a:solidFill>
                  <a:srgbClr val="585858"/>
                </a:solidFill>
                <a:latin typeface="IPAexGothic"/>
                <a:cs typeface="IPAexGothic"/>
              </a:rPr>
              <a:t>イ</a:t>
            </a:r>
            <a:r>
              <a:rPr sz="952" spc="-100">
                <a:solidFill>
                  <a:srgbClr val="585858"/>
                </a:solidFill>
                <a:latin typeface="IPAexGothic"/>
                <a:cs typeface="IPAexGothic"/>
              </a:rPr>
              <a:t> </a:t>
            </a:r>
            <a:r>
              <a:rPr sz="952" spc="109">
                <a:solidFill>
                  <a:srgbClr val="585858"/>
                </a:solidFill>
                <a:latin typeface="IPAexGothic"/>
                <a:cs typeface="IPAexGothic"/>
              </a:rPr>
              <a:t>(1980-)</a:t>
            </a:r>
            <a:endParaRPr sz="952">
              <a:latin typeface="IPAexGothic"/>
              <a:cs typeface="IPAexGothic"/>
            </a:endParaRPr>
          </a:p>
        </p:txBody>
      </p:sp>
      <p:sp>
        <p:nvSpPr>
          <p:cNvPr id="217" name="object 42">
            <a:extLst>
              <a:ext uri="{FF2B5EF4-FFF2-40B4-BE49-F238E27FC236}">
                <a16:creationId xmlns:a16="http://schemas.microsoft.com/office/drawing/2014/main" id="{1CC72F2A-74A9-AFB6-9FB4-E06980F05AD1}"/>
              </a:ext>
            </a:extLst>
          </p:cNvPr>
          <p:cNvSpPr/>
          <p:nvPr/>
        </p:nvSpPr>
        <p:spPr>
          <a:xfrm>
            <a:off x="788795" y="2234637"/>
            <a:ext cx="519619" cy="226642"/>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632"/>
          </a:p>
        </p:txBody>
      </p:sp>
      <p:sp>
        <p:nvSpPr>
          <p:cNvPr id="218" name="object 43">
            <a:extLst>
              <a:ext uri="{FF2B5EF4-FFF2-40B4-BE49-F238E27FC236}">
                <a16:creationId xmlns:a16="http://schemas.microsoft.com/office/drawing/2014/main" id="{3896ACD7-A760-EFF2-7B3C-96748892736A}"/>
              </a:ext>
            </a:extLst>
          </p:cNvPr>
          <p:cNvSpPr txBox="1"/>
          <p:nvPr/>
        </p:nvSpPr>
        <p:spPr>
          <a:xfrm>
            <a:off x="611961" y="6234388"/>
            <a:ext cx="5422484" cy="519460"/>
          </a:xfrm>
          <a:prstGeom prst="rect">
            <a:avLst/>
          </a:prstGeom>
        </p:spPr>
        <p:txBody>
          <a:bodyPr vert="horz" wrap="square" lIns="0" tIns="11516" rIns="0" bIns="0" rtlCol="0">
            <a:spAutoFit/>
          </a:bodyPr>
          <a:lstStyle/>
          <a:p>
            <a:pPr marL="11516" marR="4607">
              <a:spcBef>
                <a:spcPts val="91"/>
              </a:spcBef>
            </a:pPr>
            <a:r>
              <a:rPr lang="vi-VN" sz="1100" spc="-32" dirty="0">
                <a:latin typeface="Times New Roman (Headings)"/>
                <a:cs typeface="Times New Roman" panose="02020603050405020304" pitchFamily="18" charset="0"/>
              </a:rPr>
              <a:t>Note: This represents the share of GDP. Viet</a:t>
            </a:r>
            <a:r>
              <a:rPr lang="en-US" sz="1100" spc="-32" dirty="0">
                <a:latin typeface="Times New Roman (Headings)"/>
                <a:cs typeface="Times New Roman" panose="02020603050405020304" pitchFamily="18" charset="0"/>
              </a:rPr>
              <a:t> N</a:t>
            </a:r>
            <a:r>
              <a:rPr lang="vi-VN" sz="1100" spc="-32" dirty="0">
                <a:latin typeface="Times New Roman (Headings)"/>
                <a:cs typeface="Times New Roman" panose="02020603050405020304" pitchFamily="18" charset="0"/>
              </a:rPr>
              <a:t>am’s fluctuations are calculated from 2005, while for other countries, they are measured from the year when average per capita GDP exceeded the common benchmark of 600 USD.</a:t>
            </a:r>
          </a:p>
        </p:txBody>
      </p:sp>
      <p:sp>
        <p:nvSpPr>
          <p:cNvPr id="219" name="object 44">
            <a:extLst>
              <a:ext uri="{FF2B5EF4-FFF2-40B4-BE49-F238E27FC236}">
                <a16:creationId xmlns:a16="http://schemas.microsoft.com/office/drawing/2014/main" id="{118B9BF0-B9F6-ED58-F899-48284CCF6A93}"/>
              </a:ext>
            </a:extLst>
          </p:cNvPr>
          <p:cNvSpPr/>
          <p:nvPr/>
        </p:nvSpPr>
        <p:spPr>
          <a:xfrm>
            <a:off x="636107" y="1806858"/>
            <a:ext cx="0" cy="283303"/>
          </a:xfrm>
          <a:custGeom>
            <a:avLst/>
            <a:gdLst/>
            <a:ahLst/>
            <a:cxnLst/>
            <a:rect l="l" t="t" r="r" b="b"/>
            <a:pathLst>
              <a:path h="312419">
                <a:moveTo>
                  <a:pt x="0" y="0"/>
                </a:moveTo>
                <a:lnTo>
                  <a:pt x="0" y="312165"/>
                </a:lnTo>
              </a:path>
            </a:pathLst>
          </a:custGeom>
          <a:ln w="57150">
            <a:solidFill>
              <a:srgbClr val="1C355E"/>
            </a:solidFill>
          </a:ln>
        </p:spPr>
        <p:txBody>
          <a:bodyPr wrap="square" lIns="0" tIns="0" rIns="0" bIns="0" rtlCol="0"/>
          <a:lstStyle/>
          <a:p>
            <a:endParaRPr sz="1632">
              <a:solidFill>
                <a:srgbClr val="1C355E"/>
              </a:solidFill>
            </a:endParaRPr>
          </a:p>
        </p:txBody>
      </p:sp>
      <p:sp>
        <p:nvSpPr>
          <p:cNvPr id="220" name="object 45">
            <a:extLst>
              <a:ext uri="{FF2B5EF4-FFF2-40B4-BE49-F238E27FC236}">
                <a16:creationId xmlns:a16="http://schemas.microsoft.com/office/drawing/2014/main" id="{A9A3C392-9497-3D8C-2C71-B070E8F3BF0B}"/>
              </a:ext>
            </a:extLst>
          </p:cNvPr>
          <p:cNvSpPr txBox="1"/>
          <p:nvPr/>
        </p:nvSpPr>
        <p:spPr>
          <a:xfrm>
            <a:off x="722706" y="1807532"/>
            <a:ext cx="5445160" cy="258431"/>
          </a:xfrm>
          <a:prstGeom prst="rect">
            <a:avLst/>
          </a:prstGeom>
        </p:spPr>
        <p:txBody>
          <a:bodyPr vert="horz" wrap="square" lIns="0" tIns="12092" rIns="0" bIns="0" rtlCol="0">
            <a:spAutoFit/>
          </a:bodyPr>
          <a:lstStyle/>
          <a:p>
            <a:pPr marL="11516">
              <a:spcBef>
                <a:spcPts val="95"/>
              </a:spcBef>
            </a:pPr>
            <a:r>
              <a:rPr lang="vi-VN" sz="1600" b="1" spc="73" dirty="0">
                <a:solidFill>
                  <a:srgbClr val="1C355E"/>
                </a:solidFill>
                <a:latin typeface="Times New Roman (Headings)"/>
                <a:cs typeface="Arial"/>
              </a:rPr>
              <a:t>Export share fluctuations of five ASEAN countries (%)</a:t>
            </a:r>
          </a:p>
        </p:txBody>
      </p:sp>
      <p:sp>
        <p:nvSpPr>
          <p:cNvPr id="221" name="object 46">
            <a:extLst>
              <a:ext uri="{FF2B5EF4-FFF2-40B4-BE49-F238E27FC236}">
                <a16:creationId xmlns:a16="http://schemas.microsoft.com/office/drawing/2014/main" id="{EE96879C-EDD8-B96A-418A-4E274FA2189E}"/>
              </a:ext>
            </a:extLst>
          </p:cNvPr>
          <p:cNvSpPr/>
          <p:nvPr/>
        </p:nvSpPr>
        <p:spPr>
          <a:xfrm>
            <a:off x="6654352" y="1786107"/>
            <a:ext cx="0" cy="283303"/>
          </a:xfrm>
          <a:custGeom>
            <a:avLst/>
            <a:gdLst/>
            <a:ahLst/>
            <a:cxnLst/>
            <a:rect l="l" t="t" r="r" b="b"/>
            <a:pathLst>
              <a:path h="312419">
                <a:moveTo>
                  <a:pt x="0" y="0"/>
                </a:moveTo>
                <a:lnTo>
                  <a:pt x="0" y="312165"/>
                </a:lnTo>
              </a:path>
            </a:pathLst>
          </a:custGeom>
          <a:ln w="57150">
            <a:solidFill>
              <a:srgbClr val="1C355E"/>
            </a:solidFill>
          </a:ln>
        </p:spPr>
        <p:txBody>
          <a:bodyPr wrap="square" lIns="0" tIns="0" rIns="0" bIns="0" rtlCol="0"/>
          <a:lstStyle/>
          <a:p>
            <a:endParaRPr sz="1632">
              <a:solidFill>
                <a:srgbClr val="1C355E"/>
              </a:solidFill>
            </a:endParaRPr>
          </a:p>
        </p:txBody>
      </p:sp>
      <p:sp>
        <p:nvSpPr>
          <p:cNvPr id="222" name="object 47">
            <a:extLst>
              <a:ext uri="{FF2B5EF4-FFF2-40B4-BE49-F238E27FC236}">
                <a16:creationId xmlns:a16="http://schemas.microsoft.com/office/drawing/2014/main" id="{7A62016E-B03F-9F8A-0A72-122D83B89004}"/>
              </a:ext>
            </a:extLst>
          </p:cNvPr>
          <p:cNvSpPr txBox="1"/>
          <p:nvPr/>
        </p:nvSpPr>
        <p:spPr>
          <a:xfrm>
            <a:off x="6755118" y="1822124"/>
            <a:ext cx="5328549" cy="504653"/>
          </a:xfrm>
          <a:prstGeom prst="rect">
            <a:avLst/>
          </a:prstGeom>
        </p:spPr>
        <p:txBody>
          <a:bodyPr vert="horz" wrap="square" lIns="0" tIns="12092" rIns="0" bIns="0" rtlCol="0">
            <a:spAutoFit/>
          </a:bodyPr>
          <a:lstStyle/>
          <a:p>
            <a:pPr marL="11516">
              <a:spcBef>
                <a:spcPts val="95"/>
              </a:spcBef>
            </a:pPr>
            <a:r>
              <a:rPr lang="vi-VN" sz="1600" b="1" spc="73" dirty="0">
                <a:solidFill>
                  <a:srgbClr val="1C355E"/>
                </a:solidFill>
                <a:latin typeface="Times New Roman (Headings)"/>
                <a:cs typeface="Arial"/>
              </a:rPr>
              <a:t>Foreign exchange reserve fluctuations of five ASEAN countries</a:t>
            </a:r>
          </a:p>
        </p:txBody>
      </p:sp>
      <p:grpSp>
        <p:nvGrpSpPr>
          <p:cNvPr id="223" name="object 48">
            <a:extLst>
              <a:ext uri="{FF2B5EF4-FFF2-40B4-BE49-F238E27FC236}">
                <a16:creationId xmlns:a16="http://schemas.microsoft.com/office/drawing/2014/main" id="{6059A77E-325F-FE7D-1641-FF51B075A19D}"/>
              </a:ext>
            </a:extLst>
          </p:cNvPr>
          <p:cNvGrpSpPr/>
          <p:nvPr/>
        </p:nvGrpSpPr>
        <p:grpSpPr>
          <a:xfrm>
            <a:off x="7575623" y="2950322"/>
            <a:ext cx="3839559" cy="2397133"/>
            <a:chOff x="8349995" y="3253549"/>
            <a:chExt cx="4234180" cy="2643505"/>
          </a:xfrm>
        </p:grpSpPr>
        <p:sp>
          <p:nvSpPr>
            <p:cNvPr id="224" name="object 49">
              <a:extLst>
                <a:ext uri="{FF2B5EF4-FFF2-40B4-BE49-F238E27FC236}">
                  <a16:creationId xmlns:a16="http://schemas.microsoft.com/office/drawing/2014/main" id="{2CD70956-9FE7-CDE4-402E-5A58CE1C61E8}"/>
                </a:ext>
              </a:extLst>
            </p:cNvPr>
            <p:cNvSpPr/>
            <p:nvPr/>
          </p:nvSpPr>
          <p:spPr>
            <a:xfrm>
              <a:off x="8349995" y="4838700"/>
              <a:ext cx="4066540" cy="1053465"/>
            </a:xfrm>
            <a:custGeom>
              <a:avLst/>
              <a:gdLst/>
              <a:ahLst/>
              <a:cxnLst/>
              <a:rect l="l" t="t" r="r" b="b"/>
              <a:pathLst>
                <a:path w="4066540" h="1053464">
                  <a:moveTo>
                    <a:pt x="0" y="525779"/>
                  </a:moveTo>
                  <a:lnTo>
                    <a:pt x="4066031" y="525779"/>
                  </a:lnTo>
                </a:path>
                <a:path w="4066540" h="1053464">
                  <a:moveTo>
                    <a:pt x="0" y="0"/>
                  </a:moveTo>
                  <a:lnTo>
                    <a:pt x="4066031" y="0"/>
                  </a:lnTo>
                </a:path>
                <a:path w="4066540" h="1053464">
                  <a:moveTo>
                    <a:pt x="0" y="1053083"/>
                  </a:moveTo>
                  <a:lnTo>
                    <a:pt x="4066031" y="1053083"/>
                  </a:lnTo>
                </a:path>
              </a:pathLst>
            </a:custGeom>
            <a:ln w="9525">
              <a:solidFill>
                <a:srgbClr val="D9D9D9"/>
              </a:solidFill>
            </a:ln>
          </p:spPr>
          <p:txBody>
            <a:bodyPr wrap="square" lIns="0" tIns="0" rIns="0" bIns="0" rtlCol="0"/>
            <a:lstStyle/>
            <a:p>
              <a:endParaRPr sz="1632"/>
            </a:p>
          </p:txBody>
        </p:sp>
        <p:sp>
          <p:nvSpPr>
            <p:cNvPr id="225" name="object 50">
              <a:extLst>
                <a:ext uri="{FF2B5EF4-FFF2-40B4-BE49-F238E27FC236}">
                  <a16:creationId xmlns:a16="http://schemas.microsoft.com/office/drawing/2014/main" id="{FF747985-3912-41CF-16D5-D39C8F2C8F3B}"/>
                </a:ext>
              </a:extLst>
            </p:cNvPr>
            <p:cNvSpPr/>
            <p:nvPr/>
          </p:nvSpPr>
          <p:spPr>
            <a:xfrm>
              <a:off x="9504425" y="4738877"/>
              <a:ext cx="2856230" cy="1138555"/>
            </a:xfrm>
            <a:custGeom>
              <a:avLst/>
              <a:gdLst/>
              <a:ahLst/>
              <a:cxnLst/>
              <a:rect l="l" t="t" r="r" b="b"/>
              <a:pathLst>
                <a:path w="2856229" h="1138554">
                  <a:moveTo>
                    <a:pt x="0" y="1138428"/>
                  </a:moveTo>
                  <a:lnTo>
                    <a:pt x="109727" y="1133856"/>
                  </a:lnTo>
                  <a:lnTo>
                    <a:pt x="219455" y="1132332"/>
                  </a:lnTo>
                  <a:lnTo>
                    <a:pt x="329183" y="1130808"/>
                  </a:lnTo>
                  <a:lnTo>
                    <a:pt x="438912" y="1117092"/>
                  </a:lnTo>
                  <a:lnTo>
                    <a:pt x="548640" y="1117092"/>
                  </a:lnTo>
                  <a:lnTo>
                    <a:pt x="659892" y="1114044"/>
                  </a:lnTo>
                  <a:lnTo>
                    <a:pt x="769620" y="1109472"/>
                  </a:lnTo>
                  <a:lnTo>
                    <a:pt x="879348" y="1086612"/>
                  </a:lnTo>
                  <a:lnTo>
                    <a:pt x="989076" y="1078992"/>
                  </a:lnTo>
                  <a:lnTo>
                    <a:pt x="1098803" y="1057656"/>
                  </a:lnTo>
                  <a:lnTo>
                    <a:pt x="1208531" y="1011936"/>
                  </a:lnTo>
                  <a:lnTo>
                    <a:pt x="1318259" y="905256"/>
                  </a:lnTo>
                  <a:lnTo>
                    <a:pt x="1427988" y="900684"/>
                  </a:lnTo>
                  <a:lnTo>
                    <a:pt x="1537716" y="979932"/>
                  </a:lnTo>
                  <a:lnTo>
                    <a:pt x="1647444" y="1021080"/>
                  </a:lnTo>
                  <a:lnTo>
                    <a:pt x="1757172" y="1010412"/>
                  </a:lnTo>
                  <a:lnTo>
                    <a:pt x="1868424" y="883919"/>
                  </a:lnTo>
                  <a:lnTo>
                    <a:pt x="1978152" y="879348"/>
                  </a:lnTo>
                  <a:lnTo>
                    <a:pt x="2087879" y="792480"/>
                  </a:lnTo>
                  <a:lnTo>
                    <a:pt x="2197607" y="854963"/>
                  </a:lnTo>
                  <a:lnTo>
                    <a:pt x="2307335" y="768095"/>
                  </a:lnTo>
                  <a:lnTo>
                    <a:pt x="2417064" y="635507"/>
                  </a:lnTo>
                  <a:lnTo>
                    <a:pt x="2526792" y="568451"/>
                  </a:lnTo>
                  <a:lnTo>
                    <a:pt x="2636520" y="327660"/>
                  </a:lnTo>
                  <a:lnTo>
                    <a:pt x="2746248" y="153924"/>
                  </a:lnTo>
                  <a:lnTo>
                    <a:pt x="2855976" y="0"/>
                  </a:lnTo>
                </a:path>
              </a:pathLst>
            </a:custGeom>
            <a:ln w="38100">
              <a:solidFill>
                <a:srgbClr val="C00000"/>
              </a:solidFill>
            </a:ln>
          </p:spPr>
          <p:txBody>
            <a:bodyPr wrap="square" lIns="0" tIns="0" rIns="0" bIns="0" rtlCol="0"/>
            <a:lstStyle/>
            <a:p>
              <a:endParaRPr sz="1632"/>
            </a:p>
          </p:txBody>
        </p:sp>
        <p:sp>
          <p:nvSpPr>
            <p:cNvPr id="226" name="object 51">
              <a:extLst>
                <a:ext uri="{FF2B5EF4-FFF2-40B4-BE49-F238E27FC236}">
                  <a16:creationId xmlns:a16="http://schemas.microsoft.com/office/drawing/2014/main" id="{A59EF0F2-1C89-4DEC-B0D0-51C8F0B397C2}"/>
                </a:ext>
              </a:extLst>
            </p:cNvPr>
            <p:cNvSpPr/>
            <p:nvPr/>
          </p:nvSpPr>
          <p:spPr>
            <a:xfrm>
              <a:off x="8349995" y="3258311"/>
              <a:ext cx="4066540" cy="1053465"/>
            </a:xfrm>
            <a:custGeom>
              <a:avLst/>
              <a:gdLst/>
              <a:ahLst/>
              <a:cxnLst/>
              <a:rect l="l" t="t" r="r" b="b"/>
              <a:pathLst>
                <a:path w="4066540" h="1053464">
                  <a:moveTo>
                    <a:pt x="0" y="1053083"/>
                  </a:moveTo>
                  <a:lnTo>
                    <a:pt x="4066031" y="1053083"/>
                  </a:lnTo>
                </a:path>
                <a:path w="4066540" h="1053464">
                  <a:moveTo>
                    <a:pt x="0" y="525779"/>
                  </a:moveTo>
                  <a:lnTo>
                    <a:pt x="4066031" y="525779"/>
                  </a:lnTo>
                </a:path>
                <a:path w="4066540" h="1053464">
                  <a:moveTo>
                    <a:pt x="0" y="0"/>
                  </a:moveTo>
                  <a:lnTo>
                    <a:pt x="4066031" y="0"/>
                  </a:lnTo>
                </a:path>
              </a:pathLst>
            </a:custGeom>
            <a:ln w="9525">
              <a:solidFill>
                <a:srgbClr val="D9D9D9"/>
              </a:solidFill>
            </a:ln>
          </p:spPr>
          <p:txBody>
            <a:bodyPr wrap="square" lIns="0" tIns="0" rIns="0" bIns="0" rtlCol="0"/>
            <a:lstStyle/>
            <a:p>
              <a:endParaRPr sz="1632"/>
            </a:p>
          </p:txBody>
        </p:sp>
        <p:sp>
          <p:nvSpPr>
            <p:cNvPr id="227" name="object 52">
              <a:extLst>
                <a:ext uri="{FF2B5EF4-FFF2-40B4-BE49-F238E27FC236}">
                  <a16:creationId xmlns:a16="http://schemas.microsoft.com/office/drawing/2014/main" id="{2F80051F-8900-157B-9F75-88FA072194BB}"/>
                </a:ext>
              </a:extLst>
            </p:cNvPr>
            <p:cNvSpPr/>
            <p:nvPr/>
          </p:nvSpPr>
          <p:spPr>
            <a:xfrm>
              <a:off x="8404859" y="3272027"/>
              <a:ext cx="3956685" cy="2597150"/>
            </a:xfrm>
            <a:custGeom>
              <a:avLst/>
              <a:gdLst/>
              <a:ahLst/>
              <a:cxnLst/>
              <a:rect l="l" t="t" r="r" b="b"/>
              <a:pathLst>
                <a:path w="3956684" h="2597150">
                  <a:moveTo>
                    <a:pt x="0" y="2596896"/>
                  </a:moveTo>
                  <a:lnTo>
                    <a:pt x="111251" y="2589276"/>
                  </a:lnTo>
                  <a:lnTo>
                    <a:pt x="220980" y="2577084"/>
                  </a:lnTo>
                  <a:lnTo>
                    <a:pt x="330708" y="2555748"/>
                  </a:lnTo>
                  <a:lnTo>
                    <a:pt x="440436" y="2519172"/>
                  </a:lnTo>
                  <a:lnTo>
                    <a:pt x="550164" y="2479548"/>
                  </a:lnTo>
                  <a:lnTo>
                    <a:pt x="659892" y="2435352"/>
                  </a:lnTo>
                  <a:lnTo>
                    <a:pt x="769620" y="2404872"/>
                  </a:lnTo>
                  <a:lnTo>
                    <a:pt x="879348" y="2362200"/>
                  </a:lnTo>
                  <a:lnTo>
                    <a:pt x="989076" y="2310384"/>
                  </a:lnTo>
                  <a:lnTo>
                    <a:pt x="1098804" y="2240280"/>
                  </a:lnTo>
                  <a:lnTo>
                    <a:pt x="1210056" y="2221992"/>
                  </a:lnTo>
                  <a:lnTo>
                    <a:pt x="1319784" y="2343912"/>
                  </a:lnTo>
                  <a:lnTo>
                    <a:pt x="1429512" y="2316480"/>
                  </a:lnTo>
                  <a:lnTo>
                    <a:pt x="1539240" y="2260092"/>
                  </a:lnTo>
                  <a:lnTo>
                    <a:pt x="1648968" y="2282952"/>
                  </a:lnTo>
                  <a:lnTo>
                    <a:pt x="1758696" y="2278380"/>
                  </a:lnTo>
                  <a:lnTo>
                    <a:pt x="1868424" y="2218944"/>
                  </a:lnTo>
                  <a:lnTo>
                    <a:pt x="1978152" y="2186940"/>
                  </a:lnTo>
                  <a:lnTo>
                    <a:pt x="2087880" y="2106168"/>
                  </a:lnTo>
                  <a:lnTo>
                    <a:pt x="2197608" y="2084832"/>
                  </a:lnTo>
                  <a:lnTo>
                    <a:pt x="2307336" y="1932432"/>
                  </a:lnTo>
                  <a:lnTo>
                    <a:pt x="2418588" y="1722120"/>
                  </a:lnTo>
                  <a:lnTo>
                    <a:pt x="2528316" y="1475232"/>
                  </a:lnTo>
                  <a:lnTo>
                    <a:pt x="2638044" y="1191768"/>
                  </a:lnTo>
                  <a:lnTo>
                    <a:pt x="2747772" y="854963"/>
                  </a:lnTo>
                  <a:lnTo>
                    <a:pt x="2857500" y="856488"/>
                  </a:lnTo>
                  <a:lnTo>
                    <a:pt x="2967228" y="794003"/>
                  </a:lnTo>
                  <a:lnTo>
                    <a:pt x="3076956" y="920496"/>
                  </a:lnTo>
                  <a:lnTo>
                    <a:pt x="3186684" y="1025651"/>
                  </a:lnTo>
                  <a:lnTo>
                    <a:pt x="3296412" y="1025651"/>
                  </a:lnTo>
                  <a:lnTo>
                    <a:pt x="3406140" y="868679"/>
                  </a:lnTo>
                  <a:lnTo>
                    <a:pt x="3517392" y="553212"/>
                  </a:lnTo>
                  <a:lnTo>
                    <a:pt x="3627120" y="519684"/>
                  </a:lnTo>
                  <a:lnTo>
                    <a:pt x="3736848" y="335279"/>
                  </a:lnTo>
                  <a:lnTo>
                    <a:pt x="3846576" y="0"/>
                  </a:lnTo>
                  <a:lnTo>
                    <a:pt x="3956304" y="178308"/>
                  </a:lnTo>
                </a:path>
              </a:pathLst>
            </a:custGeom>
            <a:ln w="12699">
              <a:solidFill>
                <a:srgbClr val="319B73"/>
              </a:solidFill>
            </a:ln>
          </p:spPr>
          <p:txBody>
            <a:bodyPr wrap="square" lIns="0" tIns="0" rIns="0" bIns="0" rtlCol="0"/>
            <a:lstStyle/>
            <a:p>
              <a:endParaRPr sz="1632"/>
            </a:p>
          </p:txBody>
        </p:sp>
        <p:sp>
          <p:nvSpPr>
            <p:cNvPr id="228" name="object 53">
              <a:extLst>
                <a:ext uri="{FF2B5EF4-FFF2-40B4-BE49-F238E27FC236}">
                  <a16:creationId xmlns:a16="http://schemas.microsoft.com/office/drawing/2014/main" id="{99E4F7BF-9506-7ABD-ADB5-66C6A17B418B}"/>
                </a:ext>
              </a:extLst>
            </p:cNvPr>
            <p:cNvSpPr/>
            <p:nvPr/>
          </p:nvSpPr>
          <p:spPr>
            <a:xfrm>
              <a:off x="8404859" y="4439411"/>
              <a:ext cx="3956685" cy="1400810"/>
            </a:xfrm>
            <a:custGeom>
              <a:avLst/>
              <a:gdLst/>
              <a:ahLst/>
              <a:cxnLst/>
              <a:rect l="l" t="t" r="r" b="b"/>
              <a:pathLst>
                <a:path w="3956684" h="1400810">
                  <a:moveTo>
                    <a:pt x="0" y="1400555"/>
                  </a:moveTo>
                  <a:lnTo>
                    <a:pt x="111251" y="1388364"/>
                  </a:lnTo>
                  <a:lnTo>
                    <a:pt x="220980" y="1373123"/>
                  </a:lnTo>
                  <a:lnTo>
                    <a:pt x="330708" y="1383791"/>
                  </a:lnTo>
                  <a:lnTo>
                    <a:pt x="440436" y="1370076"/>
                  </a:lnTo>
                  <a:lnTo>
                    <a:pt x="550164" y="1348739"/>
                  </a:lnTo>
                  <a:lnTo>
                    <a:pt x="659892" y="1338071"/>
                  </a:lnTo>
                  <a:lnTo>
                    <a:pt x="769620" y="1271015"/>
                  </a:lnTo>
                  <a:lnTo>
                    <a:pt x="879348" y="1164335"/>
                  </a:lnTo>
                  <a:lnTo>
                    <a:pt x="989076" y="1184147"/>
                  </a:lnTo>
                  <a:lnTo>
                    <a:pt x="1098804" y="1200911"/>
                  </a:lnTo>
                  <a:lnTo>
                    <a:pt x="1210056" y="1167383"/>
                  </a:lnTo>
                  <a:lnTo>
                    <a:pt x="1319784" y="1232915"/>
                  </a:lnTo>
                  <a:lnTo>
                    <a:pt x="1429512" y="1182623"/>
                  </a:lnTo>
                  <a:lnTo>
                    <a:pt x="1539240" y="1129283"/>
                  </a:lnTo>
                  <a:lnTo>
                    <a:pt x="1648968" y="1153667"/>
                  </a:lnTo>
                  <a:lnTo>
                    <a:pt x="1758696" y="1141476"/>
                  </a:lnTo>
                  <a:lnTo>
                    <a:pt x="1868424" y="1100327"/>
                  </a:lnTo>
                  <a:lnTo>
                    <a:pt x="1978152" y="990600"/>
                  </a:lnTo>
                  <a:lnTo>
                    <a:pt x="2087880" y="757427"/>
                  </a:lnTo>
                  <a:lnTo>
                    <a:pt x="2197608" y="716279"/>
                  </a:lnTo>
                  <a:lnTo>
                    <a:pt x="2307336" y="586739"/>
                  </a:lnTo>
                  <a:lnTo>
                    <a:pt x="2418588" y="388619"/>
                  </a:lnTo>
                  <a:lnTo>
                    <a:pt x="2528316" y="492251"/>
                  </a:lnTo>
                  <a:lnTo>
                    <a:pt x="2638044" y="446531"/>
                  </a:lnTo>
                  <a:lnTo>
                    <a:pt x="2747772" y="347471"/>
                  </a:lnTo>
                  <a:lnTo>
                    <a:pt x="2857500" y="64007"/>
                  </a:lnTo>
                  <a:lnTo>
                    <a:pt x="2967228" y="0"/>
                  </a:lnTo>
                  <a:lnTo>
                    <a:pt x="3076956" y="45719"/>
                  </a:lnTo>
                  <a:lnTo>
                    <a:pt x="3186684" y="245363"/>
                  </a:lnTo>
                  <a:lnTo>
                    <a:pt x="3296412" y="461771"/>
                  </a:lnTo>
                  <a:lnTo>
                    <a:pt x="3406140" y="472439"/>
                  </a:lnTo>
                  <a:lnTo>
                    <a:pt x="3517392" y="390144"/>
                  </a:lnTo>
                  <a:lnTo>
                    <a:pt x="3627120" y="400811"/>
                  </a:lnTo>
                  <a:lnTo>
                    <a:pt x="3736848" y="381000"/>
                  </a:lnTo>
                  <a:lnTo>
                    <a:pt x="3846576" y="342900"/>
                  </a:lnTo>
                  <a:lnTo>
                    <a:pt x="3956304" y="243839"/>
                  </a:lnTo>
                </a:path>
              </a:pathLst>
            </a:custGeom>
            <a:ln w="12700">
              <a:solidFill>
                <a:srgbClr val="DC9F00"/>
              </a:solidFill>
            </a:ln>
          </p:spPr>
          <p:txBody>
            <a:bodyPr wrap="square" lIns="0" tIns="0" rIns="0" bIns="0" rtlCol="0"/>
            <a:lstStyle/>
            <a:p>
              <a:endParaRPr sz="1632"/>
            </a:p>
          </p:txBody>
        </p:sp>
        <p:sp>
          <p:nvSpPr>
            <p:cNvPr id="229" name="object 54">
              <a:extLst>
                <a:ext uri="{FF2B5EF4-FFF2-40B4-BE49-F238E27FC236}">
                  <a16:creationId xmlns:a16="http://schemas.microsoft.com/office/drawing/2014/main" id="{91561B9B-13DA-A42E-62D6-ABF3BF2C80AB}"/>
                </a:ext>
              </a:extLst>
            </p:cNvPr>
            <p:cNvSpPr/>
            <p:nvPr/>
          </p:nvSpPr>
          <p:spPr>
            <a:xfrm>
              <a:off x="8404859" y="4843272"/>
              <a:ext cx="3956685" cy="1042669"/>
            </a:xfrm>
            <a:custGeom>
              <a:avLst/>
              <a:gdLst/>
              <a:ahLst/>
              <a:cxnLst/>
              <a:rect l="l" t="t" r="r" b="b"/>
              <a:pathLst>
                <a:path w="3956684" h="1042670">
                  <a:moveTo>
                    <a:pt x="0" y="1042416"/>
                  </a:moveTo>
                  <a:lnTo>
                    <a:pt x="111251" y="1030224"/>
                  </a:lnTo>
                  <a:lnTo>
                    <a:pt x="220980" y="1037844"/>
                  </a:lnTo>
                  <a:lnTo>
                    <a:pt x="330708" y="1037844"/>
                  </a:lnTo>
                  <a:lnTo>
                    <a:pt x="440436" y="1033272"/>
                  </a:lnTo>
                  <a:lnTo>
                    <a:pt x="550164" y="1037844"/>
                  </a:lnTo>
                  <a:lnTo>
                    <a:pt x="659892" y="1013460"/>
                  </a:lnTo>
                  <a:lnTo>
                    <a:pt x="769620" y="1001268"/>
                  </a:lnTo>
                  <a:lnTo>
                    <a:pt x="879348" y="998220"/>
                  </a:lnTo>
                  <a:lnTo>
                    <a:pt x="989076" y="984504"/>
                  </a:lnTo>
                  <a:lnTo>
                    <a:pt x="1098804" y="981456"/>
                  </a:lnTo>
                  <a:lnTo>
                    <a:pt x="1210056" y="941832"/>
                  </a:lnTo>
                  <a:lnTo>
                    <a:pt x="1319784" y="970788"/>
                  </a:lnTo>
                  <a:lnTo>
                    <a:pt x="1429512" y="950976"/>
                  </a:lnTo>
                  <a:lnTo>
                    <a:pt x="1539240" y="908304"/>
                  </a:lnTo>
                  <a:lnTo>
                    <a:pt x="1648968" y="909828"/>
                  </a:lnTo>
                  <a:lnTo>
                    <a:pt x="1758696" y="906780"/>
                  </a:lnTo>
                  <a:lnTo>
                    <a:pt x="1868424" y="908304"/>
                  </a:lnTo>
                  <a:lnTo>
                    <a:pt x="1978152" y="903732"/>
                  </a:lnTo>
                  <a:lnTo>
                    <a:pt x="2087880" y="909828"/>
                  </a:lnTo>
                  <a:lnTo>
                    <a:pt x="2197608" y="880872"/>
                  </a:lnTo>
                  <a:lnTo>
                    <a:pt x="2307336" y="836676"/>
                  </a:lnTo>
                  <a:lnTo>
                    <a:pt x="2418588" y="729996"/>
                  </a:lnTo>
                  <a:lnTo>
                    <a:pt x="2528316" y="697992"/>
                  </a:lnTo>
                  <a:lnTo>
                    <a:pt x="2638044" y="640080"/>
                  </a:lnTo>
                  <a:lnTo>
                    <a:pt x="2747772" y="464820"/>
                  </a:lnTo>
                  <a:lnTo>
                    <a:pt x="2857500" y="339852"/>
                  </a:lnTo>
                  <a:lnTo>
                    <a:pt x="2967228" y="274320"/>
                  </a:lnTo>
                  <a:lnTo>
                    <a:pt x="3076956" y="251460"/>
                  </a:lnTo>
                  <a:lnTo>
                    <a:pt x="3186684" y="289560"/>
                  </a:lnTo>
                  <a:lnTo>
                    <a:pt x="3296412" y="269748"/>
                  </a:lnTo>
                  <a:lnTo>
                    <a:pt x="3406140" y="274320"/>
                  </a:lnTo>
                  <a:lnTo>
                    <a:pt x="3517392" y="277368"/>
                  </a:lnTo>
                  <a:lnTo>
                    <a:pt x="3627120" y="300228"/>
                  </a:lnTo>
                  <a:lnTo>
                    <a:pt x="3736848" y="207264"/>
                  </a:lnTo>
                  <a:lnTo>
                    <a:pt x="3846576" y="10668"/>
                  </a:lnTo>
                  <a:lnTo>
                    <a:pt x="3956304" y="0"/>
                  </a:lnTo>
                </a:path>
              </a:pathLst>
            </a:custGeom>
            <a:ln w="12700">
              <a:solidFill>
                <a:srgbClr val="003A83"/>
              </a:solidFill>
            </a:ln>
          </p:spPr>
          <p:txBody>
            <a:bodyPr wrap="square" lIns="0" tIns="0" rIns="0" bIns="0" rtlCol="0"/>
            <a:lstStyle/>
            <a:p>
              <a:endParaRPr sz="1632"/>
            </a:p>
          </p:txBody>
        </p:sp>
        <p:sp>
          <p:nvSpPr>
            <p:cNvPr id="230" name="object 55">
              <a:extLst>
                <a:ext uri="{FF2B5EF4-FFF2-40B4-BE49-F238E27FC236}">
                  <a16:creationId xmlns:a16="http://schemas.microsoft.com/office/drawing/2014/main" id="{1290899F-971E-E798-DA5B-89D543141A8A}"/>
                </a:ext>
              </a:extLst>
            </p:cNvPr>
            <p:cNvSpPr/>
            <p:nvPr/>
          </p:nvSpPr>
          <p:spPr>
            <a:xfrm>
              <a:off x="8404859" y="4413503"/>
              <a:ext cx="3956685" cy="1435735"/>
            </a:xfrm>
            <a:custGeom>
              <a:avLst/>
              <a:gdLst/>
              <a:ahLst/>
              <a:cxnLst/>
              <a:rect l="l" t="t" r="r" b="b"/>
              <a:pathLst>
                <a:path w="3956684" h="1435735">
                  <a:moveTo>
                    <a:pt x="0" y="1424940"/>
                  </a:moveTo>
                  <a:lnTo>
                    <a:pt x="111251" y="1435608"/>
                  </a:lnTo>
                  <a:lnTo>
                    <a:pt x="220980" y="1418844"/>
                  </a:lnTo>
                  <a:lnTo>
                    <a:pt x="330708" y="1424940"/>
                  </a:lnTo>
                  <a:lnTo>
                    <a:pt x="440436" y="1420368"/>
                  </a:lnTo>
                  <a:lnTo>
                    <a:pt x="550164" y="1399032"/>
                  </a:lnTo>
                  <a:lnTo>
                    <a:pt x="659892" y="1380744"/>
                  </a:lnTo>
                  <a:lnTo>
                    <a:pt x="769620" y="1368552"/>
                  </a:lnTo>
                  <a:lnTo>
                    <a:pt x="879348" y="1359408"/>
                  </a:lnTo>
                  <a:lnTo>
                    <a:pt x="989076" y="1350264"/>
                  </a:lnTo>
                  <a:lnTo>
                    <a:pt x="1098804" y="1333500"/>
                  </a:lnTo>
                  <a:lnTo>
                    <a:pt x="1210056" y="1286256"/>
                  </a:lnTo>
                  <a:lnTo>
                    <a:pt x="1319784" y="1303020"/>
                  </a:lnTo>
                  <a:lnTo>
                    <a:pt x="1429512" y="1239012"/>
                  </a:lnTo>
                  <a:lnTo>
                    <a:pt x="1539240" y="1199388"/>
                  </a:lnTo>
                  <a:lnTo>
                    <a:pt x="1648968" y="1178052"/>
                  </a:lnTo>
                  <a:lnTo>
                    <a:pt x="1758696" y="1190244"/>
                  </a:lnTo>
                  <a:lnTo>
                    <a:pt x="1868424" y="1152144"/>
                  </a:lnTo>
                  <a:lnTo>
                    <a:pt x="1978152" y="1109472"/>
                  </a:lnTo>
                  <a:lnTo>
                    <a:pt x="2087880" y="1109472"/>
                  </a:lnTo>
                  <a:lnTo>
                    <a:pt x="2197608" y="1129284"/>
                  </a:lnTo>
                  <a:lnTo>
                    <a:pt x="2307336" y="1045463"/>
                  </a:lnTo>
                  <a:lnTo>
                    <a:pt x="2418588" y="899160"/>
                  </a:lnTo>
                  <a:lnTo>
                    <a:pt x="2528316" y="955548"/>
                  </a:lnTo>
                  <a:lnTo>
                    <a:pt x="2638044" y="807719"/>
                  </a:lnTo>
                  <a:lnTo>
                    <a:pt x="2747772" y="499872"/>
                  </a:lnTo>
                  <a:lnTo>
                    <a:pt x="2857500" y="355092"/>
                  </a:lnTo>
                  <a:lnTo>
                    <a:pt x="2967228" y="332231"/>
                  </a:lnTo>
                  <a:lnTo>
                    <a:pt x="3076956" y="463296"/>
                  </a:lnTo>
                  <a:lnTo>
                    <a:pt x="3186684" y="332231"/>
                  </a:lnTo>
                  <a:lnTo>
                    <a:pt x="3296412" y="390144"/>
                  </a:lnTo>
                  <a:lnTo>
                    <a:pt x="3406140" y="281940"/>
                  </a:lnTo>
                  <a:lnTo>
                    <a:pt x="3517392" y="141731"/>
                  </a:lnTo>
                  <a:lnTo>
                    <a:pt x="3627120" y="240792"/>
                  </a:lnTo>
                  <a:lnTo>
                    <a:pt x="3736848" y="156972"/>
                  </a:lnTo>
                  <a:lnTo>
                    <a:pt x="3846576" y="96012"/>
                  </a:lnTo>
                  <a:lnTo>
                    <a:pt x="3956304" y="0"/>
                  </a:lnTo>
                </a:path>
              </a:pathLst>
            </a:custGeom>
            <a:ln w="12700">
              <a:solidFill>
                <a:srgbClr val="3B82F5"/>
              </a:solidFill>
            </a:ln>
          </p:spPr>
          <p:txBody>
            <a:bodyPr wrap="square" lIns="0" tIns="0" rIns="0" bIns="0" rtlCol="0"/>
            <a:lstStyle/>
            <a:p>
              <a:endParaRPr sz="1632"/>
            </a:p>
          </p:txBody>
        </p:sp>
        <p:sp>
          <p:nvSpPr>
            <p:cNvPr id="231" name="object 56">
              <a:extLst>
                <a:ext uri="{FF2B5EF4-FFF2-40B4-BE49-F238E27FC236}">
                  <a16:creationId xmlns:a16="http://schemas.microsoft.com/office/drawing/2014/main" id="{B835FEE6-B577-4353-9A1A-BACF303598B8}"/>
                </a:ext>
              </a:extLst>
            </p:cNvPr>
            <p:cNvSpPr/>
            <p:nvPr/>
          </p:nvSpPr>
          <p:spPr>
            <a:xfrm>
              <a:off x="12164567" y="5285232"/>
              <a:ext cx="409955" cy="274319"/>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632"/>
            </a:p>
          </p:txBody>
        </p:sp>
        <p:sp>
          <p:nvSpPr>
            <p:cNvPr id="232" name="object 57">
              <a:extLst>
                <a:ext uri="{FF2B5EF4-FFF2-40B4-BE49-F238E27FC236}">
                  <a16:creationId xmlns:a16="http://schemas.microsoft.com/office/drawing/2014/main" id="{B910CAFD-B059-DA58-998B-911E48A36908}"/>
                </a:ext>
              </a:extLst>
            </p:cNvPr>
            <p:cNvSpPr/>
            <p:nvPr/>
          </p:nvSpPr>
          <p:spPr>
            <a:xfrm>
              <a:off x="12159741" y="5280405"/>
              <a:ext cx="419734" cy="283845"/>
            </a:xfrm>
            <a:custGeom>
              <a:avLst/>
              <a:gdLst/>
              <a:ahLst/>
              <a:cxnLst/>
              <a:rect l="l" t="t" r="r" b="b"/>
              <a:pathLst>
                <a:path w="419734" h="283845">
                  <a:moveTo>
                    <a:pt x="0" y="283844"/>
                  </a:moveTo>
                  <a:lnTo>
                    <a:pt x="419480" y="283844"/>
                  </a:lnTo>
                  <a:lnTo>
                    <a:pt x="419480" y="0"/>
                  </a:lnTo>
                  <a:lnTo>
                    <a:pt x="0" y="0"/>
                  </a:lnTo>
                  <a:lnTo>
                    <a:pt x="0" y="283844"/>
                  </a:lnTo>
                  <a:close/>
                </a:path>
              </a:pathLst>
            </a:custGeom>
            <a:ln w="9525">
              <a:solidFill>
                <a:srgbClr val="D9D9D9"/>
              </a:solidFill>
            </a:ln>
          </p:spPr>
          <p:txBody>
            <a:bodyPr wrap="square" lIns="0" tIns="0" rIns="0" bIns="0" rtlCol="0"/>
            <a:lstStyle/>
            <a:p>
              <a:endParaRPr sz="1632"/>
            </a:p>
          </p:txBody>
        </p:sp>
      </p:grpSp>
      <p:sp>
        <p:nvSpPr>
          <p:cNvPr id="233" name="object 58">
            <a:extLst>
              <a:ext uri="{FF2B5EF4-FFF2-40B4-BE49-F238E27FC236}">
                <a16:creationId xmlns:a16="http://schemas.microsoft.com/office/drawing/2014/main" id="{32FC1341-A5FF-BFCE-B225-B4B421E500FC}"/>
              </a:ext>
            </a:extLst>
          </p:cNvPr>
          <p:cNvSpPr/>
          <p:nvPr/>
        </p:nvSpPr>
        <p:spPr>
          <a:xfrm>
            <a:off x="7575622" y="2476481"/>
            <a:ext cx="3687543" cy="0"/>
          </a:xfrm>
          <a:custGeom>
            <a:avLst/>
            <a:gdLst/>
            <a:ahLst/>
            <a:cxnLst/>
            <a:rect l="l" t="t" r="r" b="b"/>
            <a:pathLst>
              <a:path w="4066540">
                <a:moveTo>
                  <a:pt x="0" y="0"/>
                </a:moveTo>
                <a:lnTo>
                  <a:pt x="4066031" y="0"/>
                </a:lnTo>
              </a:path>
            </a:pathLst>
          </a:custGeom>
          <a:ln w="9525">
            <a:solidFill>
              <a:srgbClr val="D9D9D9"/>
            </a:solidFill>
          </a:ln>
        </p:spPr>
        <p:txBody>
          <a:bodyPr wrap="square" lIns="0" tIns="0" rIns="0" bIns="0" rtlCol="0"/>
          <a:lstStyle/>
          <a:p>
            <a:endParaRPr sz="1632"/>
          </a:p>
        </p:txBody>
      </p:sp>
      <p:sp>
        <p:nvSpPr>
          <p:cNvPr id="234" name="object 59">
            <a:extLst>
              <a:ext uri="{FF2B5EF4-FFF2-40B4-BE49-F238E27FC236}">
                <a16:creationId xmlns:a16="http://schemas.microsoft.com/office/drawing/2014/main" id="{BAF72AB8-5129-8466-7687-227F12E05296}"/>
              </a:ext>
            </a:extLst>
          </p:cNvPr>
          <p:cNvSpPr txBox="1"/>
          <p:nvPr/>
        </p:nvSpPr>
        <p:spPr>
          <a:xfrm>
            <a:off x="7337464" y="5256533"/>
            <a:ext cx="115740" cy="158725"/>
          </a:xfrm>
          <a:prstGeom prst="rect">
            <a:avLst/>
          </a:prstGeom>
        </p:spPr>
        <p:txBody>
          <a:bodyPr vert="horz" wrap="square" lIns="0" tIns="12092" rIns="0" bIns="0" rtlCol="0">
            <a:spAutoFit/>
          </a:bodyPr>
          <a:lstStyle/>
          <a:p>
            <a:pPr marL="11516">
              <a:spcBef>
                <a:spcPts val="95"/>
              </a:spcBef>
            </a:pPr>
            <a:r>
              <a:rPr sz="952" spc="127">
                <a:solidFill>
                  <a:srgbClr val="585858"/>
                </a:solidFill>
                <a:latin typeface="IPAexGothic"/>
                <a:cs typeface="IPAexGothic"/>
              </a:rPr>
              <a:t>0</a:t>
            </a:r>
            <a:endParaRPr sz="952">
              <a:latin typeface="IPAexGothic"/>
              <a:cs typeface="IPAexGothic"/>
            </a:endParaRPr>
          </a:p>
        </p:txBody>
      </p:sp>
      <p:sp>
        <p:nvSpPr>
          <p:cNvPr id="235" name="object 60">
            <a:extLst>
              <a:ext uri="{FF2B5EF4-FFF2-40B4-BE49-F238E27FC236}">
                <a16:creationId xmlns:a16="http://schemas.microsoft.com/office/drawing/2014/main" id="{1E3F7D4E-BB58-C813-947C-03D635E085AF}"/>
              </a:ext>
            </a:extLst>
          </p:cNvPr>
          <p:cNvSpPr txBox="1"/>
          <p:nvPr/>
        </p:nvSpPr>
        <p:spPr>
          <a:xfrm>
            <a:off x="6932318" y="4778604"/>
            <a:ext cx="520540" cy="158725"/>
          </a:xfrm>
          <a:prstGeom prst="rect">
            <a:avLst/>
          </a:prstGeom>
        </p:spPr>
        <p:txBody>
          <a:bodyPr vert="horz" wrap="square" lIns="0" tIns="12092" rIns="0" bIns="0" rtlCol="0">
            <a:spAutoFit/>
          </a:bodyPr>
          <a:lstStyle/>
          <a:p>
            <a:pPr marL="11516">
              <a:spcBef>
                <a:spcPts val="95"/>
              </a:spcBef>
            </a:pPr>
            <a:r>
              <a:rPr sz="952" spc="127">
                <a:solidFill>
                  <a:srgbClr val="585858"/>
                </a:solidFill>
                <a:latin typeface="IPAexGothic"/>
                <a:cs typeface="IPAexGothic"/>
              </a:rPr>
              <a:t>5</a:t>
            </a:r>
            <a:r>
              <a:rPr sz="952" spc="118">
                <a:solidFill>
                  <a:srgbClr val="585858"/>
                </a:solidFill>
                <a:latin typeface="IPAexGothic"/>
                <a:cs typeface="IPAexGothic"/>
              </a:rPr>
              <a:t>0</a:t>
            </a:r>
            <a:r>
              <a:rPr sz="952" spc="41">
                <a:solidFill>
                  <a:srgbClr val="585858"/>
                </a:solidFill>
                <a:latin typeface="IPAexGothic"/>
                <a:cs typeface="IPAexGothic"/>
              </a:rPr>
              <a:t>,</a:t>
            </a:r>
            <a:r>
              <a:rPr sz="952" spc="127">
                <a:solidFill>
                  <a:srgbClr val="585858"/>
                </a:solidFill>
                <a:latin typeface="IPAexGothic"/>
                <a:cs typeface="IPAexGothic"/>
              </a:rPr>
              <a:t>0</a:t>
            </a:r>
            <a:r>
              <a:rPr sz="952" spc="118">
                <a:solidFill>
                  <a:srgbClr val="585858"/>
                </a:solidFill>
                <a:latin typeface="IPAexGothic"/>
                <a:cs typeface="IPAexGothic"/>
              </a:rPr>
              <a:t>0</a:t>
            </a:r>
            <a:r>
              <a:rPr sz="952" spc="127">
                <a:solidFill>
                  <a:srgbClr val="585858"/>
                </a:solidFill>
                <a:latin typeface="IPAexGothic"/>
                <a:cs typeface="IPAexGothic"/>
              </a:rPr>
              <a:t>0</a:t>
            </a:r>
            <a:endParaRPr sz="952">
              <a:latin typeface="IPAexGothic"/>
              <a:cs typeface="IPAexGothic"/>
            </a:endParaRPr>
          </a:p>
        </p:txBody>
      </p:sp>
      <p:sp>
        <p:nvSpPr>
          <p:cNvPr id="236" name="object 61">
            <a:extLst>
              <a:ext uri="{FF2B5EF4-FFF2-40B4-BE49-F238E27FC236}">
                <a16:creationId xmlns:a16="http://schemas.microsoft.com/office/drawing/2014/main" id="{31792DD7-6A0E-A5C7-579F-DAAFA5E2978D}"/>
              </a:ext>
            </a:extLst>
          </p:cNvPr>
          <p:cNvSpPr txBox="1"/>
          <p:nvPr/>
        </p:nvSpPr>
        <p:spPr>
          <a:xfrm>
            <a:off x="6855965" y="4301020"/>
            <a:ext cx="596548" cy="158725"/>
          </a:xfrm>
          <a:prstGeom prst="rect">
            <a:avLst/>
          </a:prstGeom>
        </p:spPr>
        <p:txBody>
          <a:bodyPr vert="horz" wrap="square" lIns="0" tIns="12092" rIns="0" bIns="0" rtlCol="0">
            <a:spAutoFit/>
          </a:bodyPr>
          <a:lstStyle/>
          <a:p>
            <a:pPr marL="11516">
              <a:spcBef>
                <a:spcPts val="95"/>
              </a:spcBef>
            </a:pPr>
            <a:r>
              <a:rPr sz="952" spc="-9">
                <a:solidFill>
                  <a:srgbClr val="585858"/>
                </a:solidFill>
                <a:latin typeface="IPAexGothic"/>
                <a:cs typeface="IPAexGothic"/>
              </a:rPr>
              <a:t>1</a:t>
            </a:r>
            <a:r>
              <a:rPr sz="952" spc="127">
                <a:solidFill>
                  <a:srgbClr val="585858"/>
                </a:solidFill>
                <a:latin typeface="IPAexGothic"/>
                <a:cs typeface="IPAexGothic"/>
              </a:rPr>
              <a:t>0</a:t>
            </a:r>
            <a:r>
              <a:rPr sz="952" spc="118">
                <a:solidFill>
                  <a:srgbClr val="585858"/>
                </a:solidFill>
                <a:latin typeface="IPAexGothic"/>
                <a:cs typeface="IPAexGothic"/>
              </a:rPr>
              <a:t>0</a:t>
            </a:r>
            <a:r>
              <a:rPr sz="952" spc="41">
                <a:solidFill>
                  <a:srgbClr val="585858"/>
                </a:solidFill>
                <a:latin typeface="IPAexGothic"/>
                <a:cs typeface="IPAexGothic"/>
              </a:rPr>
              <a:t>,</a:t>
            </a:r>
            <a:r>
              <a:rPr sz="952" spc="127">
                <a:solidFill>
                  <a:srgbClr val="585858"/>
                </a:solidFill>
                <a:latin typeface="IPAexGothic"/>
                <a:cs typeface="IPAexGothic"/>
              </a:rPr>
              <a:t>0</a:t>
            </a:r>
            <a:r>
              <a:rPr sz="952" spc="118">
                <a:solidFill>
                  <a:srgbClr val="585858"/>
                </a:solidFill>
                <a:latin typeface="IPAexGothic"/>
                <a:cs typeface="IPAexGothic"/>
              </a:rPr>
              <a:t>0</a:t>
            </a:r>
            <a:r>
              <a:rPr sz="952" spc="127">
                <a:solidFill>
                  <a:srgbClr val="585858"/>
                </a:solidFill>
                <a:latin typeface="IPAexGothic"/>
                <a:cs typeface="IPAexGothic"/>
              </a:rPr>
              <a:t>0</a:t>
            </a:r>
            <a:endParaRPr sz="952">
              <a:latin typeface="IPAexGothic"/>
              <a:cs typeface="IPAexGothic"/>
            </a:endParaRPr>
          </a:p>
        </p:txBody>
      </p:sp>
      <p:sp>
        <p:nvSpPr>
          <p:cNvPr id="237" name="object 62">
            <a:extLst>
              <a:ext uri="{FF2B5EF4-FFF2-40B4-BE49-F238E27FC236}">
                <a16:creationId xmlns:a16="http://schemas.microsoft.com/office/drawing/2014/main" id="{50AF53D0-5B5F-E262-CE4B-64F7753A999B}"/>
              </a:ext>
            </a:extLst>
          </p:cNvPr>
          <p:cNvSpPr txBox="1"/>
          <p:nvPr/>
        </p:nvSpPr>
        <p:spPr>
          <a:xfrm>
            <a:off x="6855965" y="3823436"/>
            <a:ext cx="596548" cy="158725"/>
          </a:xfrm>
          <a:prstGeom prst="rect">
            <a:avLst/>
          </a:prstGeom>
        </p:spPr>
        <p:txBody>
          <a:bodyPr vert="horz" wrap="square" lIns="0" tIns="12092" rIns="0" bIns="0" rtlCol="0">
            <a:spAutoFit/>
          </a:bodyPr>
          <a:lstStyle/>
          <a:p>
            <a:pPr marL="11516">
              <a:spcBef>
                <a:spcPts val="95"/>
              </a:spcBef>
            </a:pPr>
            <a:r>
              <a:rPr sz="952" spc="-9">
                <a:solidFill>
                  <a:srgbClr val="585858"/>
                </a:solidFill>
                <a:latin typeface="IPAexGothic"/>
                <a:cs typeface="IPAexGothic"/>
              </a:rPr>
              <a:t>1</a:t>
            </a:r>
            <a:r>
              <a:rPr sz="952" spc="127">
                <a:solidFill>
                  <a:srgbClr val="585858"/>
                </a:solidFill>
                <a:latin typeface="IPAexGothic"/>
                <a:cs typeface="IPAexGothic"/>
              </a:rPr>
              <a:t>5</a:t>
            </a:r>
            <a:r>
              <a:rPr sz="952" spc="118">
                <a:solidFill>
                  <a:srgbClr val="585858"/>
                </a:solidFill>
                <a:latin typeface="IPAexGothic"/>
                <a:cs typeface="IPAexGothic"/>
              </a:rPr>
              <a:t>0</a:t>
            </a:r>
            <a:r>
              <a:rPr sz="952" spc="41">
                <a:solidFill>
                  <a:srgbClr val="585858"/>
                </a:solidFill>
                <a:latin typeface="IPAexGothic"/>
                <a:cs typeface="IPAexGothic"/>
              </a:rPr>
              <a:t>,</a:t>
            </a:r>
            <a:r>
              <a:rPr sz="952" spc="127">
                <a:solidFill>
                  <a:srgbClr val="585858"/>
                </a:solidFill>
                <a:latin typeface="IPAexGothic"/>
                <a:cs typeface="IPAexGothic"/>
              </a:rPr>
              <a:t>0</a:t>
            </a:r>
            <a:r>
              <a:rPr sz="952" spc="118">
                <a:solidFill>
                  <a:srgbClr val="585858"/>
                </a:solidFill>
                <a:latin typeface="IPAexGothic"/>
                <a:cs typeface="IPAexGothic"/>
              </a:rPr>
              <a:t>0</a:t>
            </a:r>
            <a:r>
              <a:rPr sz="952" spc="127">
                <a:solidFill>
                  <a:srgbClr val="585858"/>
                </a:solidFill>
                <a:latin typeface="IPAexGothic"/>
                <a:cs typeface="IPAexGothic"/>
              </a:rPr>
              <a:t>0</a:t>
            </a:r>
            <a:endParaRPr sz="952">
              <a:latin typeface="IPAexGothic"/>
              <a:cs typeface="IPAexGothic"/>
            </a:endParaRPr>
          </a:p>
        </p:txBody>
      </p:sp>
      <p:sp>
        <p:nvSpPr>
          <p:cNvPr id="238" name="object 63">
            <a:extLst>
              <a:ext uri="{FF2B5EF4-FFF2-40B4-BE49-F238E27FC236}">
                <a16:creationId xmlns:a16="http://schemas.microsoft.com/office/drawing/2014/main" id="{B76CF500-312B-9FA0-0294-D950F8D0B91C}"/>
              </a:ext>
            </a:extLst>
          </p:cNvPr>
          <p:cNvSpPr txBox="1"/>
          <p:nvPr/>
        </p:nvSpPr>
        <p:spPr>
          <a:xfrm>
            <a:off x="6840187" y="3345506"/>
            <a:ext cx="613247" cy="158725"/>
          </a:xfrm>
          <a:prstGeom prst="rect">
            <a:avLst/>
          </a:prstGeom>
        </p:spPr>
        <p:txBody>
          <a:bodyPr vert="horz" wrap="square" lIns="0" tIns="12092" rIns="0" bIns="0" rtlCol="0">
            <a:spAutoFit/>
          </a:bodyPr>
          <a:lstStyle/>
          <a:p>
            <a:pPr marL="11516">
              <a:spcBef>
                <a:spcPts val="95"/>
              </a:spcBef>
            </a:pPr>
            <a:r>
              <a:rPr sz="952" spc="109">
                <a:solidFill>
                  <a:srgbClr val="585858"/>
                </a:solidFill>
                <a:latin typeface="IPAexGothic"/>
                <a:cs typeface="IPAexGothic"/>
              </a:rPr>
              <a:t>200,000</a:t>
            </a:r>
            <a:endParaRPr sz="952">
              <a:latin typeface="IPAexGothic"/>
              <a:cs typeface="IPAexGothic"/>
            </a:endParaRPr>
          </a:p>
        </p:txBody>
      </p:sp>
      <p:sp>
        <p:nvSpPr>
          <p:cNvPr id="239" name="object 64">
            <a:extLst>
              <a:ext uri="{FF2B5EF4-FFF2-40B4-BE49-F238E27FC236}">
                <a16:creationId xmlns:a16="http://schemas.microsoft.com/office/drawing/2014/main" id="{1CA67276-7C21-43E1-DAEC-B2B24FCA26EC}"/>
              </a:ext>
            </a:extLst>
          </p:cNvPr>
          <p:cNvSpPr txBox="1"/>
          <p:nvPr/>
        </p:nvSpPr>
        <p:spPr>
          <a:xfrm>
            <a:off x="6840187" y="2867922"/>
            <a:ext cx="613247" cy="158725"/>
          </a:xfrm>
          <a:prstGeom prst="rect">
            <a:avLst/>
          </a:prstGeom>
        </p:spPr>
        <p:txBody>
          <a:bodyPr vert="horz" wrap="square" lIns="0" tIns="12092" rIns="0" bIns="0" rtlCol="0">
            <a:spAutoFit/>
          </a:bodyPr>
          <a:lstStyle/>
          <a:p>
            <a:pPr marL="11516">
              <a:spcBef>
                <a:spcPts val="95"/>
              </a:spcBef>
            </a:pPr>
            <a:r>
              <a:rPr sz="952" spc="109">
                <a:solidFill>
                  <a:srgbClr val="585858"/>
                </a:solidFill>
                <a:latin typeface="IPAexGothic"/>
                <a:cs typeface="IPAexGothic"/>
              </a:rPr>
              <a:t>250,000</a:t>
            </a:r>
            <a:endParaRPr sz="952">
              <a:latin typeface="IPAexGothic"/>
              <a:cs typeface="IPAexGothic"/>
            </a:endParaRPr>
          </a:p>
        </p:txBody>
      </p:sp>
      <p:sp>
        <p:nvSpPr>
          <p:cNvPr id="240" name="object 65">
            <a:extLst>
              <a:ext uri="{FF2B5EF4-FFF2-40B4-BE49-F238E27FC236}">
                <a16:creationId xmlns:a16="http://schemas.microsoft.com/office/drawing/2014/main" id="{9B7D807A-1885-13DE-9455-2CB46DAA380F}"/>
              </a:ext>
            </a:extLst>
          </p:cNvPr>
          <p:cNvSpPr txBox="1"/>
          <p:nvPr/>
        </p:nvSpPr>
        <p:spPr>
          <a:xfrm>
            <a:off x="6840187" y="2390338"/>
            <a:ext cx="613247" cy="158725"/>
          </a:xfrm>
          <a:prstGeom prst="rect">
            <a:avLst/>
          </a:prstGeom>
        </p:spPr>
        <p:txBody>
          <a:bodyPr vert="horz" wrap="square" lIns="0" tIns="12092" rIns="0" bIns="0" rtlCol="0">
            <a:spAutoFit/>
          </a:bodyPr>
          <a:lstStyle/>
          <a:p>
            <a:pPr marL="11516">
              <a:spcBef>
                <a:spcPts val="95"/>
              </a:spcBef>
            </a:pPr>
            <a:r>
              <a:rPr sz="952" spc="109">
                <a:solidFill>
                  <a:srgbClr val="585858"/>
                </a:solidFill>
                <a:latin typeface="IPAexGothic"/>
                <a:cs typeface="IPAexGothic"/>
              </a:rPr>
              <a:t>300,000</a:t>
            </a:r>
            <a:endParaRPr sz="952">
              <a:latin typeface="IPAexGothic"/>
              <a:cs typeface="IPAexGothic"/>
            </a:endParaRPr>
          </a:p>
        </p:txBody>
      </p:sp>
      <p:sp>
        <p:nvSpPr>
          <p:cNvPr id="241" name="object 66">
            <a:extLst>
              <a:ext uri="{FF2B5EF4-FFF2-40B4-BE49-F238E27FC236}">
                <a16:creationId xmlns:a16="http://schemas.microsoft.com/office/drawing/2014/main" id="{6663FC1C-D2F1-CE6B-F3A0-26DE3CFD9C48}"/>
              </a:ext>
            </a:extLst>
          </p:cNvPr>
          <p:cNvSpPr/>
          <p:nvPr/>
        </p:nvSpPr>
        <p:spPr>
          <a:xfrm>
            <a:off x="7356352" y="5426515"/>
            <a:ext cx="3871804" cy="315802"/>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632" dirty="0">
              <a:latin typeface="Times New Roman" panose="02020603050405020304" pitchFamily="18" charset="0"/>
              <a:cs typeface="Times New Roman" panose="02020603050405020304" pitchFamily="18" charset="0"/>
            </a:endParaRPr>
          </a:p>
        </p:txBody>
      </p:sp>
      <p:sp>
        <p:nvSpPr>
          <p:cNvPr id="242" name="object 67">
            <a:extLst>
              <a:ext uri="{FF2B5EF4-FFF2-40B4-BE49-F238E27FC236}">
                <a16:creationId xmlns:a16="http://schemas.microsoft.com/office/drawing/2014/main" id="{9F38F912-B75E-15D9-4BE6-D6E0992D0BAE}"/>
              </a:ext>
            </a:extLst>
          </p:cNvPr>
          <p:cNvSpPr/>
          <p:nvPr/>
        </p:nvSpPr>
        <p:spPr>
          <a:xfrm>
            <a:off x="7117502" y="5927936"/>
            <a:ext cx="78310" cy="45719"/>
          </a:xfrm>
          <a:custGeom>
            <a:avLst/>
            <a:gdLst/>
            <a:ahLst/>
            <a:cxnLst/>
            <a:rect l="l" t="t" r="r" b="b"/>
            <a:pathLst>
              <a:path w="229870">
                <a:moveTo>
                  <a:pt x="0" y="0"/>
                </a:moveTo>
                <a:lnTo>
                  <a:pt x="229361" y="0"/>
                </a:lnTo>
              </a:path>
            </a:pathLst>
          </a:custGeom>
          <a:ln w="38100">
            <a:solidFill>
              <a:srgbClr val="C00000"/>
            </a:solidFill>
          </a:ln>
        </p:spPr>
        <p:txBody>
          <a:bodyPr wrap="square" lIns="0" tIns="0" rIns="0" bIns="0" rtlCol="0"/>
          <a:lstStyle/>
          <a:p>
            <a:endParaRPr sz="1632"/>
          </a:p>
        </p:txBody>
      </p:sp>
      <p:sp>
        <p:nvSpPr>
          <p:cNvPr id="243" name="object 68">
            <a:extLst>
              <a:ext uri="{FF2B5EF4-FFF2-40B4-BE49-F238E27FC236}">
                <a16:creationId xmlns:a16="http://schemas.microsoft.com/office/drawing/2014/main" id="{01AC7811-E75A-D4A3-5E23-B07DFEF237E6}"/>
              </a:ext>
            </a:extLst>
          </p:cNvPr>
          <p:cNvSpPr txBox="1"/>
          <p:nvPr/>
        </p:nvSpPr>
        <p:spPr>
          <a:xfrm>
            <a:off x="7363031" y="5868057"/>
            <a:ext cx="433016" cy="256480"/>
          </a:xfrm>
          <a:prstGeom prst="rect">
            <a:avLst/>
          </a:prstGeom>
        </p:spPr>
        <p:txBody>
          <a:bodyPr vert="horz" wrap="square" lIns="0" tIns="0" rIns="0" bIns="0" rtlCol="0">
            <a:spAutoFit/>
          </a:bodyPr>
          <a:lstStyle/>
          <a:p>
            <a:pPr>
              <a:lnSpc>
                <a:spcPts val="957"/>
              </a:lnSpc>
            </a:pPr>
            <a:r>
              <a:rPr sz="952" spc="-45">
                <a:solidFill>
                  <a:srgbClr val="585858"/>
                </a:solidFill>
                <a:latin typeface="IPAexGothic"/>
                <a:cs typeface="IPAexGothic"/>
              </a:rPr>
              <a:t>ベ</a:t>
            </a:r>
            <a:r>
              <a:rPr sz="952" spc="-141">
                <a:solidFill>
                  <a:srgbClr val="585858"/>
                </a:solidFill>
                <a:latin typeface="IPAexGothic"/>
                <a:cs typeface="IPAexGothic"/>
              </a:rPr>
              <a:t>トナ</a:t>
            </a:r>
            <a:r>
              <a:rPr sz="952" spc="-91">
                <a:solidFill>
                  <a:srgbClr val="585858"/>
                </a:solidFill>
                <a:latin typeface="IPAexGothic"/>
                <a:cs typeface="IPAexGothic"/>
              </a:rPr>
              <a:t>ム</a:t>
            </a:r>
            <a:endParaRPr sz="952">
              <a:latin typeface="IPAexGothic"/>
              <a:cs typeface="IPAexGothic"/>
            </a:endParaRPr>
          </a:p>
        </p:txBody>
      </p:sp>
      <p:sp>
        <p:nvSpPr>
          <p:cNvPr id="244" name="object 69">
            <a:extLst>
              <a:ext uri="{FF2B5EF4-FFF2-40B4-BE49-F238E27FC236}">
                <a16:creationId xmlns:a16="http://schemas.microsoft.com/office/drawing/2014/main" id="{24C48779-F3FB-40B1-4832-9116111207D5}"/>
              </a:ext>
            </a:extLst>
          </p:cNvPr>
          <p:cNvSpPr txBox="1"/>
          <p:nvPr/>
        </p:nvSpPr>
        <p:spPr>
          <a:xfrm>
            <a:off x="8143611" y="5868057"/>
            <a:ext cx="202112" cy="128240"/>
          </a:xfrm>
          <a:prstGeom prst="rect">
            <a:avLst/>
          </a:prstGeom>
        </p:spPr>
        <p:txBody>
          <a:bodyPr vert="horz" wrap="square" lIns="0" tIns="0" rIns="0" bIns="0" rtlCol="0">
            <a:spAutoFit/>
          </a:bodyPr>
          <a:lstStyle/>
          <a:p>
            <a:pPr>
              <a:lnSpc>
                <a:spcPts val="957"/>
              </a:lnSpc>
            </a:pPr>
            <a:r>
              <a:rPr sz="952" spc="-163">
                <a:solidFill>
                  <a:srgbClr val="585858"/>
                </a:solidFill>
                <a:latin typeface="IPAexGothic"/>
                <a:cs typeface="IPAexGothic"/>
              </a:rPr>
              <a:t>タイ</a:t>
            </a:r>
            <a:endParaRPr sz="952">
              <a:latin typeface="IPAexGothic"/>
              <a:cs typeface="IPAexGothic"/>
            </a:endParaRPr>
          </a:p>
        </p:txBody>
      </p:sp>
      <p:sp>
        <p:nvSpPr>
          <p:cNvPr id="245" name="object 70">
            <a:extLst>
              <a:ext uri="{FF2B5EF4-FFF2-40B4-BE49-F238E27FC236}">
                <a16:creationId xmlns:a16="http://schemas.microsoft.com/office/drawing/2014/main" id="{E125FE52-3E32-F93C-BB84-8CF55EF4B25F}"/>
              </a:ext>
            </a:extLst>
          </p:cNvPr>
          <p:cNvSpPr/>
          <p:nvPr/>
        </p:nvSpPr>
        <p:spPr>
          <a:xfrm>
            <a:off x="8512596" y="5928628"/>
            <a:ext cx="158926" cy="0"/>
          </a:xfrm>
          <a:custGeom>
            <a:avLst/>
            <a:gdLst/>
            <a:ahLst/>
            <a:cxnLst/>
            <a:rect l="l" t="t" r="r" b="b"/>
            <a:pathLst>
              <a:path w="175259">
                <a:moveTo>
                  <a:pt x="0" y="0"/>
                </a:moveTo>
                <a:lnTo>
                  <a:pt x="175259" y="0"/>
                </a:lnTo>
              </a:path>
            </a:pathLst>
          </a:custGeom>
          <a:ln w="12700">
            <a:solidFill>
              <a:srgbClr val="DC9F00"/>
            </a:solidFill>
          </a:ln>
        </p:spPr>
        <p:txBody>
          <a:bodyPr wrap="square" lIns="0" tIns="0" rIns="0" bIns="0" rtlCol="0"/>
          <a:lstStyle/>
          <a:p>
            <a:endParaRPr sz="1632"/>
          </a:p>
        </p:txBody>
      </p:sp>
      <p:sp>
        <p:nvSpPr>
          <p:cNvPr id="246" name="object 71">
            <a:extLst>
              <a:ext uri="{FF2B5EF4-FFF2-40B4-BE49-F238E27FC236}">
                <a16:creationId xmlns:a16="http://schemas.microsoft.com/office/drawing/2014/main" id="{9C1BFA60-98AE-4A71-30C4-43662A7E50C7}"/>
              </a:ext>
            </a:extLst>
          </p:cNvPr>
          <p:cNvSpPr txBox="1"/>
          <p:nvPr/>
        </p:nvSpPr>
        <p:spPr>
          <a:xfrm>
            <a:off x="8695590" y="5868057"/>
            <a:ext cx="550483" cy="128240"/>
          </a:xfrm>
          <a:prstGeom prst="rect">
            <a:avLst/>
          </a:prstGeom>
        </p:spPr>
        <p:txBody>
          <a:bodyPr vert="horz" wrap="square" lIns="0" tIns="0" rIns="0" bIns="0" rtlCol="0">
            <a:spAutoFit/>
          </a:bodyPr>
          <a:lstStyle/>
          <a:p>
            <a:pPr>
              <a:lnSpc>
                <a:spcPts val="957"/>
              </a:lnSpc>
            </a:pPr>
            <a:r>
              <a:rPr sz="952" spc="-95">
                <a:solidFill>
                  <a:srgbClr val="585858"/>
                </a:solidFill>
                <a:latin typeface="IPAexGothic"/>
                <a:cs typeface="IPAexGothic"/>
              </a:rPr>
              <a:t>マレ</a:t>
            </a:r>
            <a:r>
              <a:rPr sz="952" spc="-45">
                <a:solidFill>
                  <a:srgbClr val="585858"/>
                </a:solidFill>
                <a:latin typeface="IPAexGothic"/>
                <a:cs typeface="IPAexGothic"/>
              </a:rPr>
              <a:t>ー</a:t>
            </a:r>
            <a:r>
              <a:rPr sz="952" spc="-103">
                <a:solidFill>
                  <a:srgbClr val="585858"/>
                </a:solidFill>
                <a:latin typeface="IPAexGothic"/>
                <a:cs typeface="IPAexGothic"/>
              </a:rPr>
              <a:t>シ</a:t>
            </a:r>
            <a:r>
              <a:rPr sz="952" spc="-100">
                <a:solidFill>
                  <a:srgbClr val="585858"/>
                </a:solidFill>
                <a:latin typeface="IPAexGothic"/>
                <a:cs typeface="IPAexGothic"/>
              </a:rPr>
              <a:t>ア</a:t>
            </a:r>
            <a:endParaRPr sz="952">
              <a:latin typeface="IPAexGothic"/>
              <a:cs typeface="IPAexGothic"/>
            </a:endParaRPr>
          </a:p>
        </p:txBody>
      </p:sp>
      <p:sp>
        <p:nvSpPr>
          <p:cNvPr id="247" name="object 72">
            <a:extLst>
              <a:ext uri="{FF2B5EF4-FFF2-40B4-BE49-F238E27FC236}">
                <a16:creationId xmlns:a16="http://schemas.microsoft.com/office/drawing/2014/main" id="{E8D46123-9000-C1DC-0D07-974446494AE9}"/>
              </a:ext>
            </a:extLst>
          </p:cNvPr>
          <p:cNvSpPr/>
          <p:nvPr/>
        </p:nvSpPr>
        <p:spPr>
          <a:xfrm>
            <a:off x="9347302" y="5928628"/>
            <a:ext cx="203263" cy="0"/>
          </a:xfrm>
          <a:custGeom>
            <a:avLst/>
            <a:gdLst/>
            <a:ahLst/>
            <a:cxnLst/>
            <a:rect l="l" t="t" r="r" b="b"/>
            <a:pathLst>
              <a:path w="224154">
                <a:moveTo>
                  <a:pt x="0" y="0"/>
                </a:moveTo>
                <a:lnTo>
                  <a:pt x="224027" y="0"/>
                </a:lnTo>
              </a:path>
            </a:pathLst>
          </a:custGeom>
          <a:ln w="12700">
            <a:solidFill>
              <a:srgbClr val="003A83"/>
            </a:solidFill>
          </a:ln>
        </p:spPr>
        <p:txBody>
          <a:bodyPr wrap="square" lIns="0" tIns="0" rIns="0" bIns="0" rtlCol="0"/>
          <a:lstStyle/>
          <a:p>
            <a:endParaRPr sz="1632"/>
          </a:p>
        </p:txBody>
      </p:sp>
      <p:sp>
        <p:nvSpPr>
          <p:cNvPr id="248" name="object 73">
            <a:extLst>
              <a:ext uri="{FF2B5EF4-FFF2-40B4-BE49-F238E27FC236}">
                <a16:creationId xmlns:a16="http://schemas.microsoft.com/office/drawing/2014/main" id="{65DC04C5-F395-1AD2-C751-95810DA7B3C9}"/>
              </a:ext>
            </a:extLst>
          </p:cNvPr>
          <p:cNvSpPr txBox="1"/>
          <p:nvPr/>
        </p:nvSpPr>
        <p:spPr>
          <a:xfrm>
            <a:off x="9593292" y="5868057"/>
            <a:ext cx="539542" cy="128240"/>
          </a:xfrm>
          <a:prstGeom prst="rect">
            <a:avLst/>
          </a:prstGeom>
        </p:spPr>
        <p:txBody>
          <a:bodyPr vert="horz" wrap="square" lIns="0" tIns="0" rIns="0" bIns="0" rtlCol="0">
            <a:spAutoFit/>
          </a:bodyPr>
          <a:lstStyle/>
          <a:p>
            <a:pPr>
              <a:lnSpc>
                <a:spcPts val="957"/>
              </a:lnSpc>
            </a:pPr>
            <a:r>
              <a:rPr sz="952" spc="-109">
                <a:solidFill>
                  <a:srgbClr val="585858"/>
                </a:solidFill>
                <a:latin typeface="IPAexGothic"/>
                <a:cs typeface="IPAexGothic"/>
              </a:rPr>
              <a:t>フィリ</a:t>
            </a:r>
            <a:r>
              <a:rPr sz="952" spc="-118">
                <a:solidFill>
                  <a:srgbClr val="585858"/>
                </a:solidFill>
                <a:latin typeface="IPAexGothic"/>
                <a:cs typeface="IPAexGothic"/>
              </a:rPr>
              <a:t>ピ</a:t>
            </a:r>
            <a:r>
              <a:rPr sz="952" spc="-82">
                <a:solidFill>
                  <a:srgbClr val="585858"/>
                </a:solidFill>
                <a:latin typeface="IPAexGothic"/>
                <a:cs typeface="IPAexGothic"/>
              </a:rPr>
              <a:t>ン</a:t>
            </a:r>
            <a:endParaRPr sz="952">
              <a:latin typeface="IPAexGothic"/>
              <a:cs typeface="IPAexGothic"/>
            </a:endParaRPr>
          </a:p>
        </p:txBody>
      </p:sp>
      <p:sp>
        <p:nvSpPr>
          <p:cNvPr id="249" name="object 74">
            <a:extLst>
              <a:ext uri="{FF2B5EF4-FFF2-40B4-BE49-F238E27FC236}">
                <a16:creationId xmlns:a16="http://schemas.microsoft.com/office/drawing/2014/main" id="{184B2BC3-65E7-F40E-0F07-B35DF0B5201E}"/>
              </a:ext>
            </a:extLst>
          </p:cNvPr>
          <p:cNvSpPr/>
          <p:nvPr/>
        </p:nvSpPr>
        <p:spPr>
          <a:xfrm>
            <a:off x="10234523" y="5928628"/>
            <a:ext cx="221114" cy="0"/>
          </a:xfrm>
          <a:custGeom>
            <a:avLst/>
            <a:gdLst/>
            <a:ahLst/>
            <a:cxnLst/>
            <a:rect l="l" t="t" r="r" b="b"/>
            <a:pathLst>
              <a:path w="243840">
                <a:moveTo>
                  <a:pt x="0" y="0"/>
                </a:moveTo>
                <a:lnTo>
                  <a:pt x="243839" y="0"/>
                </a:lnTo>
              </a:path>
            </a:pathLst>
          </a:custGeom>
          <a:ln w="12700">
            <a:solidFill>
              <a:srgbClr val="3B82F5"/>
            </a:solidFill>
          </a:ln>
        </p:spPr>
        <p:txBody>
          <a:bodyPr wrap="square" lIns="0" tIns="0" rIns="0" bIns="0" rtlCol="0"/>
          <a:lstStyle/>
          <a:p>
            <a:endParaRPr sz="1632"/>
          </a:p>
        </p:txBody>
      </p:sp>
      <p:sp>
        <p:nvSpPr>
          <p:cNvPr id="250" name="object 75">
            <a:extLst>
              <a:ext uri="{FF2B5EF4-FFF2-40B4-BE49-F238E27FC236}">
                <a16:creationId xmlns:a16="http://schemas.microsoft.com/office/drawing/2014/main" id="{36F441E8-5664-FEDC-CB3E-450DEADD55B3}"/>
              </a:ext>
            </a:extLst>
          </p:cNvPr>
          <p:cNvSpPr txBox="1"/>
          <p:nvPr/>
        </p:nvSpPr>
        <p:spPr>
          <a:xfrm>
            <a:off x="10480284" y="5868057"/>
            <a:ext cx="637431" cy="128240"/>
          </a:xfrm>
          <a:prstGeom prst="rect">
            <a:avLst/>
          </a:prstGeom>
        </p:spPr>
        <p:txBody>
          <a:bodyPr vert="horz" wrap="square" lIns="0" tIns="0" rIns="0" bIns="0" rtlCol="0">
            <a:spAutoFit/>
          </a:bodyPr>
          <a:lstStyle/>
          <a:p>
            <a:pPr>
              <a:lnSpc>
                <a:spcPts val="957"/>
              </a:lnSpc>
            </a:pPr>
            <a:r>
              <a:rPr sz="952" spc="-199">
                <a:solidFill>
                  <a:srgbClr val="585858"/>
                </a:solidFill>
                <a:latin typeface="IPAexGothic"/>
                <a:cs typeface="IPAexGothic"/>
              </a:rPr>
              <a:t>イ</a:t>
            </a:r>
            <a:r>
              <a:rPr sz="952" spc="-109">
                <a:solidFill>
                  <a:srgbClr val="585858"/>
                </a:solidFill>
                <a:latin typeface="IPAexGothic"/>
                <a:cs typeface="IPAexGothic"/>
              </a:rPr>
              <a:t>ンドネシ</a:t>
            </a:r>
            <a:r>
              <a:rPr sz="952" spc="-100">
                <a:solidFill>
                  <a:srgbClr val="585858"/>
                </a:solidFill>
                <a:latin typeface="IPAexGothic"/>
                <a:cs typeface="IPAexGothic"/>
              </a:rPr>
              <a:t>ア</a:t>
            </a:r>
            <a:endParaRPr sz="952">
              <a:latin typeface="IPAexGothic"/>
              <a:cs typeface="IPAexGothic"/>
            </a:endParaRPr>
          </a:p>
        </p:txBody>
      </p:sp>
      <p:sp>
        <p:nvSpPr>
          <p:cNvPr id="251" name="object 76">
            <a:extLst>
              <a:ext uri="{FF2B5EF4-FFF2-40B4-BE49-F238E27FC236}">
                <a16:creationId xmlns:a16="http://schemas.microsoft.com/office/drawing/2014/main" id="{33567CCA-79D9-0D4E-3CB3-5DD485205980}"/>
              </a:ext>
            </a:extLst>
          </p:cNvPr>
          <p:cNvSpPr/>
          <p:nvPr/>
        </p:nvSpPr>
        <p:spPr>
          <a:xfrm>
            <a:off x="1265572" y="5565172"/>
            <a:ext cx="1080812" cy="222842"/>
          </a:xfrm>
          <a:custGeom>
            <a:avLst/>
            <a:gdLst/>
            <a:ahLst/>
            <a:cxnLst/>
            <a:rect l="l" t="t" r="r" b="b"/>
            <a:pathLst>
              <a:path w="1191895" h="245745">
                <a:moveTo>
                  <a:pt x="1191768" y="0"/>
                </a:moveTo>
                <a:lnTo>
                  <a:pt x="0" y="0"/>
                </a:lnTo>
                <a:lnTo>
                  <a:pt x="0" y="245364"/>
                </a:lnTo>
                <a:lnTo>
                  <a:pt x="1191768" y="245364"/>
                </a:lnTo>
                <a:lnTo>
                  <a:pt x="1191768" y="0"/>
                </a:lnTo>
                <a:close/>
              </a:path>
            </a:pathLst>
          </a:custGeom>
          <a:solidFill>
            <a:srgbClr val="FFFFFF"/>
          </a:solidFill>
        </p:spPr>
        <p:txBody>
          <a:bodyPr wrap="square" lIns="0" tIns="0" rIns="0" bIns="0" rtlCol="0"/>
          <a:lstStyle/>
          <a:p>
            <a:endParaRPr sz="1632"/>
          </a:p>
        </p:txBody>
      </p:sp>
      <p:sp>
        <p:nvSpPr>
          <p:cNvPr id="252" name="object 77">
            <a:extLst>
              <a:ext uri="{FF2B5EF4-FFF2-40B4-BE49-F238E27FC236}">
                <a16:creationId xmlns:a16="http://schemas.microsoft.com/office/drawing/2014/main" id="{C5C59E23-4A7D-FE74-BBFD-BD9D3165E6AA}"/>
              </a:ext>
            </a:extLst>
          </p:cNvPr>
          <p:cNvSpPr txBox="1"/>
          <p:nvPr/>
        </p:nvSpPr>
        <p:spPr>
          <a:xfrm>
            <a:off x="1308414" y="5268731"/>
            <a:ext cx="4010001" cy="473293"/>
          </a:xfrm>
          <a:prstGeom prst="rect">
            <a:avLst/>
          </a:prstGeom>
        </p:spPr>
        <p:txBody>
          <a:bodyPr vert="horz" wrap="square" lIns="0" tIns="11516" rIns="0" bIns="0" rtlCol="0">
            <a:spAutoFit/>
          </a:bodyPr>
          <a:lstStyle/>
          <a:p>
            <a:pPr marL="11516">
              <a:spcBef>
                <a:spcPts val="91"/>
              </a:spcBef>
              <a:tabLst>
                <a:tab pos="258542" algn="l"/>
                <a:tab pos="515357" algn="l"/>
                <a:tab pos="771596" algn="l"/>
                <a:tab pos="1028411" algn="l"/>
                <a:tab pos="1284650" algn="l"/>
                <a:tab pos="1541465" algn="l"/>
                <a:tab pos="1797704" algn="l"/>
                <a:tab pos="2053943" algn="l"/>
              </a:tabLst>
            </a:pPr>
            <a:r>
              <a:rPr sz="1000" dirty="0">
                <a:solidFill>
                  <a:srgbClr val="585858"/>
                </a:solidFill>
                <a:latin typeface="Times New Roman" panose="02020603050405020304" pitchFamily="18" charset="0"/>
                <a:cs typeface="Times New Roman" panose="02020603050405020304" pitchFamily="18" charset="0"/>
              </a:rPr>
              <a:t>1	</a:t>
            </a:r>
            <a:r>
              <a:rPr sz="1000" spc="141" dirty="0">
                <a:solidFill>
                  <a:srgbClr val="585858"/>
                </a:solidFill>
                <a:latin typeface="Times New Roman" panose="02020603050405020304" pitchFamily="18" charset="0"/>
                <a:cs typeface="Times New Roman" panose="02020603050405020304" pitchFamily="18" charset="0"/>
              </a:rPr>
              <a:t>2	3	4	5	6	7	8	9 </a:t>
            </a:r>
            <a:r>
              <a:rPr sz="1000" spc="68" dirty="0">
                <a:solidFill>
                  <a:srgbClr val="585858"/>
                </a:solidFill>
                <a:latin typeface="Times New Roman" panose="02020603050405020304" pitchFamily="18" charset="0"/>
                <a:cs typeface="Times New Roman" panose="02020603050405020304" pitchFamily="18" charset="0"/>
              </a:rPr>
              <a:t>10 </a:t>
            </a:r>
            <a:r>
              <a:rPr sz="1000" dirty="0">
                <a:solidFill>
                  <a:srgbClr val="585858"/>
                </a:solidFill>
                <a:latin typeface="Times New Roman" panose="02020603050405020304" pitchFamily="18" charset="0"/>
                <a:cs typeface="Times New Roman" panose="02020603050405020304" pitchFamily="18" charset="0"/>
              </a:rPr>
              <a:t>11 </a:t>
            </a:r>
            <a:r>
              <a:rPr sz="1000" spc="68" dirty="0">
                <a:solidFill>
                  <a:srgbClr val="585858"/>
                </a:solidFill>
                <a:latin typeface="Times New Roman" panose="02020603050405020304" pitchFamily="18" charset="0"/>
                <a:cs typeface="Times New Roman" panose="02020603050405020304" pitchFamily="18" charset="0"/>
              </a:rPr>
              <a:t>12 13 14 15</a:t>
            </a:r>
            <a:r>
              <a:rPr sz="1000" spc="404" dirty="0">
                <a:solidFill>
                  <a:srgbClr val="585858"/>
                </a:solidFill>
                <a:latin typeface="Times New Roman" panose="02020603050405020304" pitchFamily="18" charset="0"/>
                <a:cs typeface="Times New Roman" panose="02020603050405020304" pitchFamily="18" charset="0"/>
              </a:rPr>
              <a:t> </a:t>
            </a:r>
            <a:r>
              <a:rPr sz="1000" spc="68" dirty="0">
                <a:solidFill>
                  <a:srgbClr val="585858"/>
                </a:solidFill>
                <a:latin typeface="Times New Roman" panose="02020603050405020304" pitchFamily="18" charset="0"/>
                <a:cs typeface="Times New Roman" panose="02020603050405020304" pitchFamily="18" charset="0"/>
              </a:rPr>
              <a:t>16</a:t>
            </a:r>
            <a:endParaRPr sz="1000" dirty="0">
              <a:latin typeface="Times New Roman" panose="02020603050405020304" pitchFamily="18" charset="0"/>
              <a:cs typeface="Times New Roman" panose="02020603050405020304" pitchFamily="18" charset="0"/>
            </a:endParaRPr>
          </a:p>
          <a:p>
            <a:pPr>
              <a:lnSpc>
                <a:spcPct val="100000"/>
              </a:lnSpc>
            </a:pPr>
            <a:endParaRPr sz="1000" dirty="0">
              <a:latin typeface="Times New Roman" panose="02020603050405020304" pitchFamily="18" charset="0"/>
              <a:cs typeface="Times New Roman" panose="02020603050405020304" pitchFamily="18" charset="0"/>
            </a:endParaRPr>
          </a:p>
          <a:p>
            <a:pPr marL="38580"/>
            <a:r>
              <a:rPr lang="en-US" sz="1000" spc="-5" dirty="0">
                <a:latin typeface="Times New Roman" panose="02020603050405020304" pitchFamily="18" charset="0"/>
                <a:cs typeface="Times New Roman" panose="02020603050405020304" pitchFamily="18" charset="0"/>
              </a:rPr>
              <a:t>Viet Nam </a:t>
            </a:r>
            <a:r>
              <a:rPr sz="1000" spc="-14" dirty="0">
                <a:latin typeface="Times New Roman" panose="02020603050405020304" pitchFamily="18" charset="0"/>
                <a:cs typeface="Times New Roman" panose="02020603050405020304" pitchFamily="18" charset="0"/>
              </a:rPr>
              <a:t>(2005-)</a:t>
            </a:r>
            <a:endParaRPr sz="1000" dirty="0">
              <a:latin typeface="Times New Roman" panose="02020603050405020304" pitchFamily="18" charset="0"/>
              <a:cs typeface="Times New Roman" panose="02020603050405020304" pitchFamily="18" charset="0"/>
            </a:endParaRPr>
          </a:p>
        </p:txBody>
      </p:sp>
      <p:sp>
        <p:nvSpPr>
          <p:cNvPr id="253" name="object 78">
            <a:extLst>
              <a:ext uri="{FF2B5EF4-FFF2-40B4-BE49-F238E27FC236}">
                <a16:creationId xmlns:a16="http://schemas.microsoft.com/office/drawing/2014/main" id="{173E2F66-84F5-1075-2C3D-D4D125538F67}"/>
              </a:ext>
            </a:extLst>
          </p:cNvPr>
          <p:cNvSpPr/>
          <p:nvPr/>
        </p:nvSpPr>
        <p:spPr>
          <a:xfrm>
            <a:off x="4177372" y="5581756"/>
            <a:ext cx="1155668" cy="222842"/>
          </a:xfrm>
          <a:custGeom>
            <a:avLst/>
            <a:gdLst/>
            <a:ahLst/>
            <a:cxnLst/>
            <a:rect l="l" t="t" r="r" b="b"/>
            <a:pathLst>
              <a:path w="1274445" h="245745">
                <a:moveTo>
                  <a:pt x="1274064" y="0"/>
                </a:moveTo>
                <a:lnTo>
                  <a:pt x="0" y="0"/>
                </a:lnTo>
                <a:lnTo>
                  <a:pt x="0" y="245363"/>
                </a:lnTo>
                <a:lnTo>
                  <a:pt x="1274064" y="245363"/>
                </a:lnTo>
                <a:lnTo>
                  <a:pt x="1274064" y="0"/>
                </a:lnTo>
                <a:close/>
              </a:path>
            </a:pathLst>
          </a:custGeom>
          <a:solidFill>
            <a:srgbClr val="FFFFFF"/>
          </a:solidFill>
        </p:spPr>
        <p:txBody>
          <a:bodyPr wrap="square" lIns="0" tIns="0" rIns="0" bIns="0" rtlCol="0"/>
          <a:lstStyle/>
          <a:p>
            <a:endParaRPr sz="1632"/>
          </a:p>
        </p:txBody>
      </p:sp>
      <p:sp>
        <p:nvSpPr>
          <p:cNvPr id="254" name="object 79">
            <a:extLst>
              <a:ext uri="{FF2B5EF4-FFF2-40B4-BE49-F238E27FC236}">
                <a16:creationId xmlns:a16="http://schemas.microsoft.com/office/drawing/2014/main" id="{8325D23A-BFDD-A380-3AA8-C76A34A19144}"/>
              </a:ext>
            </a:extLst>
          </p:cNvPr>
          <p:cNvSpPr/>
          <p:nvPr/>
        </p:nvSpPr>
        <p:spPr>
          <a:xfrm>
            <a:off x="2709726" y="5574846"/>
            <a:ext cx="1166609" cy="453745"/>
          </a:xfrm>
          <a:custGeom>
            <a:avLst/>
            <a:gdLst/>
            <a:ahLst/>
            <a:cxnLst/>
            <a:rect l="l" t="t" r="r" b="b"/>
            <a:pathLst>
              <a:path w="1286510" h="500379">
                <a:moveTo>
                  <a:pt x="1272540" y="252984"/>
                </a:moveTo>
                <a:lnTo>
                  <a:pt x="0" y="252984"/>
                </a:lnTo>
                <a:lnTo>
                  <a:pt x="0" y="499872"/>
                </a:lnTo>
                <a:lnTo>
                  <a:pt x="1272540" y="499872"/>
                </a:lnTo>
                <a:lnTo>
                  <a:pt x="1272540" y="252984"/>
                </a:lnTo>
                <a:close/>
              </a:path>
              <a:path w="1286510" h="500379">
                <a:moveTo>
                  <a:pt x="1286256" y="0"/>
                </a:moveTo>
                <a:lnTo>
                  <a:pt x="12192" y="0"/>
                </a:lnTo>
                <a:lnTo>
                  <a:pt x="12192" y="246888"/>
                </a:lnTo>
                <a:lnTo>
                  <a:pt x="1286256" y="246888"/>
                </a:lnTo>
                <a:lnTo>
                  <a:pt x="1286256" y="0"/>
                </a:lnTo>
                <a:close/>
              </a:path>
            </a:pathLst>
          </a:custGeom>
          <a:solidFill>
            <a:srgbClr val="FFFFFF"/>
          </a:solidFill>
        </p:spPr>
        <p:txBody>
          <a:bodyPr wrap="square" lIns="0" tIns="0" rIns="0" bIns="0" rtlCol="0"/>
          <a:lstStyle/>
          <a:p>
            <a:endParaRPr sz="1632"/>
          </a:p>
        </p:txBody>
      </p:sp>
      <p:sp>
        <p:nvSpPr>
          <p:cNvPr id="255" name="object 80">
            <a:extLst>
              <a:ext uri="{FF2B5EF4-FFF2-40B4-BE49-F238E27FC236}">
                <a16:creationId xmlns:a16="http://schemas.microsoft.com/office/drawing/2014/main" id="{51A09EF0-E937-44DA-43C7-1522EED95F24}"/>
              </a:ext>
            </a:extLst>
          </p:cNvPr>
          <p:cNvSpPr txBox="1"/>
          <p:nvPr/>
        </p:nvSpPr>
        <p:spPr>
          <a:xfrm>
            <a:off x="4249926" y="5609762"/>
            <a:ext cx="983247" cy="164936"/>
          </a:xfrm>
          <a:prstGeom prst="rect">
            <a:avLst/>
          </a:prstGeom>
        </p:spPr>
        <p:txBody>
          <a:bodyPr vert="horz" wrap="square" lIns="0" tIns="10941" rIns="0" bIns="0" rtlCol="0">
            <a:spAutoFit/>
          </a:bodyPr>
          <a:lstStyle/>
          <a:p>
            <a:pPr marL="11516">
              <a:spcBef>
                <a:spcPts val="86"/>
              </a:spcBef>
            </a:pPr>
            <a:r>
              <a:rPr sz="1000" spc="-18" dirty="0">
                <a:latin typeface="Times New Roman" panose="02020603050405020304" pitchFamily="18" charset="0"/>
                <a:cs typeface="Times New Roman" panose="02020603050405020304" pitchFamily="18" charset="0"/>
              </a:rPr>
              <a:t>Malaysia </a:t>
            </a:r>
            <a:r>
              <a:rPr sz="1000" spc="-14" dirty="0">
                <a:latin typeface="Times New Roman" panose="02020603050405020304" pitchFamily="18" charset="0"/>
                <a:cs typeface="Times New Roman" panose="02020603050405020304" pitchFamily="18" charset="0"/>
              </a:rPr>
              <a:t>(1973-)</a:t>
            </a:r>
            <a:endParaRPr sz="1000" dirty="0">
              <a:latin typeface="Times New Roman" panose="02020603050405020304" pitchFamily="18" charset="0"/>
              <a:cs typeface="Times New Roman" panose="02020603050405020304" pitchFamily="18" charset="0"/>
            </a:endParaRPr>
          </a:p>
        </p:txBody>
      </p:sp>
      <p:sp>
        <p:nvSpPr>
          <p:cNvPr id="256" name="object 81">
            <a:extLst>
              <a:ext uri="{FF2B5EF4-FFF2-40B4-BE49-F238E27FC236}">
                <a16:creationId xmlns:a16="http://schemas.microsoft.com/office/drawing/2014/main" id="{41FD908C-A270-2DF6-6BBA-D4CBDC5079E4}"/>
              </a:ext>
            </a:extLst>
          </p:cNvPr>
          <p:cNvSpPr/>
          <p:nvPr/>
        </p:nvSpPr>
        <p:spPr>
          <a:xfrm>
            <a:off x="1265571" y="5787668"/>
            <a:ext cx="1153941" cy="223993"/>
          </a:xfrm>
          <a:custGeom>
            <a:avLst/>
            <a:gdLst/>
            <a:ahLst/>
            <a:cxnLst/>
            <a:rect l="l" t="t" r="r" b="b"/>
            <a:pathLst>
              <a:path w="1272539" h="247015">
                <a:moveTo>
                  <a:pt x="1272539" y="0"/>
                </a:moveTo>
                <a:lnTo>
                  <a:pt x="0" y="0"/>
                </a:lnTo>
                <a:lnTo>
                  <a:pt x="0" y="246887"/>
                </a:lnTo>
                <a:lnTo>
                  <a:pt x="1272539" y="246887"/>
                </a:lnTo>
                <a:lnTo>
                  <a:pt x="1272539" y="0"/>
                </a:lnTo>
                <a:close/>
              </a:path>
            </a:pathLst>
          </a:custGeom>
          <a:solidFill>
            <a:srgbClr val="FFFFFF"/>
          </a:solidFill>
        </p:spPr>
        <p:txBody>
          <a:bodyPr wrap="square" lIns="0" tIns="0" rIns="0" bIns="0" rtlCol="0"/>
          <a:lstStyle/>
          <a:p>
            <a:endParaRPr sz="1000" dirty="0">
              <a:latin typeface="Times New Roman" panose="02020603050405020304" pitchFamily="18" charset="0"/>
              <a:cs typeface="Times New Roman" panose="02020603050405020304" pitchFamily="18" charset="0"/>
            </a:endParaRPr>
          </a:p>
        </p:txBody>
      </p:sp>
      <p:sp>
        <p:nvSpPr>
          <p:cNvPr id="257" name="object 82">
            <a:extLst>
              <a:ext uri="{FF2B5EF4-FFF2-40B4-BE49-F238E27FC236}">
                <a16:creationId xmlns:a16="http://schemas.microsoft.com/office/drawing/2014/main" id="{52E4251D-1300-D4C3-2AA5-A7D281E76D08}"/>
              </a:ext>
            </a:extLst>
          </p:cNvPr>
          <p:cNvSpPr txBox="1"/>
          <p:nvPr/>
        </p:nvSpPr>
        <p:spPr>
          <a:xfrm>
            <a:off x="1309615" y="5790009"/>
            <a:ext cx="999620" cy="227654"/>
          </a:xfrm>
          <a:prstGeom prst="rect">
            <a:avLst/>
          </a:prstGeom>
        </p:spPr>
        <p:txBody>
          <a:bodyPr vert="horz" wrap="square" lIns="0" tIns="12092" rIns="0" bIns="0" rtlCol="0">
            <a:spAutoFit/>
          </a:bodyPr>
          <a:lstStyle/>
          <a:p>
            <a:pPr marL="11516">
              <a:spcBef>
                <a:spcPts val="95"/>
              </a:spcBef>
            </a:pPr>
            <a:r>
              <a:rPr sz="1400" spc="-177" dirty="0">
                <a:solidFill>
                  <a:srgbClr val="585858"/>
                </a:solidFill>
                <a:latin typeface="Times New Roman" panose="02020603050405020304" pitchFamily="18" charset="0"/>
                <a:cs typeface="Times New Roman" panose="02020603050405020304" pitchFamily="18" charset="0"/>
              </a:rPr>
              <a:t> </a:t>
            </a:r>
            <a:r>
              <a:rPr sz="1400" baseline="5555" dirty="0">
                <a:latin typeface="Times New Roman" panose="02020603050405020304" pitchFamily="18" charset="0"/>
                <a:cs typeface="Times New Roman" panose="02020603050405020304" pitchFamily="18" charset="0"/>
              </a:rPr>
              <a:t>Phil</a:t>
            </a:r>
            <a:r>
              <a:rPr lang="en-US" sz="1400" baseline="5555" dirty="0">
                <a:latin typeface="Times New Roman" panose="02020603050405020304" pitchFamily="18" charset="0"/>
                <a:cs typeface="Times New Roman" panose="02020603050405020304" pitchFamily="18" charset="0"/>
              </a:rPr>
              <a:t>ippines</a:t>
            </a:r>
            <a:r>
              <a:rPr sz="1400" spc="-197" baseline="5555" dirty="0">
                <a:latin typeface="Times New Roman" panose="02020603050405020304" pitchFamily="18" charset="0"/>
                <a:cs typeface="Times New Roman" panose="02020603050405020304" pitchFamily="18" charset="0"/>
              </a:rPr>
              <a:t> </a:t>
            </a:r>
            <a:r>
              <a:rPr sz="1400" spc="-20" baseline="5555" dirty="0">
                <a:latin typeface="Times New Roman" panose="02020603050405020304" pitchFamily="18" charset="0"/>
                <a:cs typeface="Times New Roman" panose="02020603050405020304" pitchFamily="18" charset="0"/>
              </a:rPr>
              <a:t>(1979-)</a:t>
            </a:r>
            <a:endParaRPr sz="1400" baseline="5555" dirty="0">
              <a:latin typeface="Times New Roman" panose="02020603050405020304" pitchFamily="18" charset="0"/>
              <a:cs typeface="Times New Roman" panose="02020603050405020304" pitchFamily="18" charset="0"/>
            </a:endParaRPr>
          </a:p>
        </p:txBody>
      </p:sp>
      <p:sp>
        <p:nvSpPr>
          <p:cNvPr id="258" name="object 83">
            <a:extLst>
              <a:ext uri="{FF2B5EF4-FFF2-40B4-BE49-F238E27FC236}">
                <a16:creationId xmlns:a16="http://schemas.microsoft.com/office/drawing/2014/main" id="{33E8D3E8-D8BE-766A-3E11-2E9ABE341B7A}"/>
              </a:ext>
            </a:extLst>
          </p:cNvPr>
          <p:cNvSpPr txBox="1"/>
          <p:nvPr/>
        </p:nvSpPr>
        <p:spPr>
          <a:xfrm>
            <a:off x="2781704" y="5603959"/>
            <a:ext cx="920734" cy="408593"/>
          </a:xfrm>
          <a:prstGeom prst="rect">
            <a:avLst/>
          </a:prstGeom>
        </p:spPr>
        <p:txBody>
          <a:bodyPr vert="horz" wrap="square" lIns="0" tIns="10941" rIns="0" bIns="0" rtlCol="0">
            <a:spAutoFit/>
          </a:bodyPr>
          <a:lstStyle/>
          <a:p>
            <a:pPr marL="22457">
              <a:spcBef>
                <a:spcPts val="86"/>
              </a:spcBef>
            </a:pPr>
            <a:r>
              <a:rPr sz="1000" spc="-14" dirty="0">
                <a:latin typeface="Times New Roman" panose="02020603050405020304" pitchFamily="18" charset="0"/>
                <a:cs typeface="Times New Roman" panose="02020603050405020304" pitchFamily="18" charset="0"/>
              </a:rPr>
              <a:t>Indonesia</a:t>
            </a:r>
            <a:r>
              <a:rPr sz="1000" spc="-23" dirty="0">
                <a:latin typeface="Times New Roman" panose="02020603050405020304" pitchFamily="18" charset="0"/>
                <a:cs typeface="Times New Roman" panose="02020603050405020304" pitchFamily="18" charset="0"/>
              </a:rPr>
              <a:t> </a:t>
            </a:r>
            <a:r>
              <a:rPr sz="1000" spc="-14" dirty="0">
                <a:latin typeface="Times New Roman" panose="02020603050405020304" pitchFamily="18" charset="0"/>
                <a:cs typeface="Times New Roman" panose="02020603050405020304" pitchFamily="18" charset="0"/>
              </a:rPr>
              <a:t>(1992-)</a:t>
            </a:r>
            <a:endParaRPr sz="1000" dirty="0">
              <a:latin typeface="Times New Roman" panose="02020603050405020304" pitchFamily="18" charset="0"/>
              <a:cs typeface="Times New Roman" panose="02020603050405020304" pitchFamily="18" charset="0"/>
            </a:endParaRPr>
          </a:p>
          <a:p>
            <a:pPr marL="11516">
              <a:spcBef>
                <a:spcPts val="716"/>
              </a:spcBef>
            </a:pPr>
            <a:r>
              <a:rPr lang="vi-VN" sz="1000" spc="-32" dirty="0">
                <a:latin typeface="Times New Roman" panose="02020603050405020304" pitchFamily="18" charset="0"/>
                <a:cs typeface="Times New Roman" panose="02020603050405020304" pitchFamily="18" charset="0"/>
              </a:rPr>
              <a:t>Th</a:t>
            </a:r>
            <a:r>
              <a:rPr lang="en-US" sz="1000" spc="-32" dirty="0" err="1">
                <a:latin typeface="Times New Roman" panose="02020603050405020304" pitchFamily="18" charset="0"/>
                <a:cs typeface="Times New Roman" panose="02020603050405020304" pitchFamily="18" charset="0"/>
              </a:rPr>
              <a:t>ailand</a:t>
            </a:r>
            <a:r>
              <a:rPr sz="1000" spc="23" dirty="0">
                <a:latin typeface="Times New Roman" panose="02020603050405020304" pitchFamily="18" charset="0"/>
                <a:cs typeface="Times New Roman" panose="02020603050405020304" pitchFamily="18" charset="0"/>
              </a:rPr>
              <a:t> </a:t>
            </a:r>
            <a:r>
              <a:rPr sz="1000" spc="-14" dirty="0">
                <a:latin typeface="Times New Roman" panose="02020603050405020304" pitchFamily="18" charset="0"/>
                <a:cs typeface="Times New Roman" panose="02020603050405020304" pitchFamily="18" charset="0"/>
              </a:rPr>
              <a:t>(1980-)</a:t>
            </a:r>
            <a:endParaRPr sz="1000" dirty="0">
              <a:latin typeface="Times New Roman" panose="02020603050405020304" pitchFamily="18" charset="0"/>
              <a:cs typeface="Times New Roman" panose="02020603050405020304" pitchFamily="18" charset="0"/>
            </a:endParaRPr>
          </a:p>
        </p:txBody>
      </p:sp>
      <p:sp>
        <p:nvSpPr>
          <p:cNvPr id="259" name="object 84">
            <a:extLst>
              <a:ext uri="{FF2B5EF4-FFF2-40B4-BE49-F238E27FC236}">
                <a16:creationId xmlns:a16="http://schemas.microsoft.com/office/drawing/2014/main" id="{93E3C3B1-7EBC-E6EB-2FF8-DF6320B4D0AA}"/>
              </a:ext>
            </a:extLst>
          </p:cNvPr>
          <p:cNvSpPr/>
          <p:nvPr/>
        </p:nvSpPr>
        <p:spPr>
          <a:xfrm>
            <a:off x="7325488" y="5787668"/>
            <a:ext cx="464686" cy="363917"/>
          </a:xfrm>
          <a:custGeom>
            <a:avLst/>
            <a:gdLst/>
            <a:ahLst/>
            <a:cxnLst/>
            <a:rect l="l" t="t" r="r" b="b"/>
            <a:pathLst>
              <a:path w="512445" h="401320">
                <a:moveTo>
                  <a:pt x="512064" y="0"/>
                </a:moveTo>
                <a:lnTo>
                  <a:pt x="0" y="0"/>
                </a:lnTo>
                <a:lnTo>
                  <a:pt x="0" y="400811"/>
                </a:lnTo>
                <a:lnTo>
                  <a:pt x="512064" y="400811"/>
                </a:lnTo>
                <a:lnTo>
                  <a:pt x="512064" y="0"/>
                </a:lnTo>
                <a:close/>
              </a:path>
            </a:pathLst>
          </a:custGeom>
          <a:solidFill>
            <a:srgbClr val="FFFFFF"/>
          </a:solidFill>
        </p:spPr>
        <p:txBody>
          <a:bodyPr wrap="square" lIns="0" tIns="0" rIns="0" bIns="0" rtlCol="0"/>
          <a:lstStyle/>
          <a:p>
            <a:endParaRPr sz="1632"/>
          </a:p>
        </p:txBody>
      </p:sp>
      <p:sp>
        <p:nvSpPr>
          <p:cNvPr id="260" name="object 85">
            <a:extLst>
              <a:ext uri="{FF2B5EF4-FFF2-40B4-BE49-F238E27FC236}">
                <a16:creationId xmlns:a16="http://schemas.microsoft.com/office/drawing/2014/main" id="{F819B098-27C4-AEBB-D41D-4AD025EE2F73}"/>
              </a:ext>
            </a:extLst>
          </p:cNvPr>
          <p:cNvSpPr txBox="1"/>
          <p:nvPr/>
        </p:nvSpPr>
        <p:spPr>
          <a:xfrm>
            <a:off x="7271440" y="5863310"/>
            <a:ext cx="526219" cy="164936"/>
          </a:xfrm>
          <a:prstGeom prst="rect">
            <a:avLst/>
          </a:prstGeom>
        </p:spPr>
        <p:txBody>
          <a:bodyPr vert="horz" wrap="square" lIns="0" tIns="10941" rIns="0" bIns="0" rtlCol="0">
            <a:spAutoFit/>
          </a:bodyPr>
          <a:lstStyle/>
          <a:p>
            <a:pPr marL="11516">
              <a:spcBef>
                <a:spcPts val="86"/>
              </a:spcBef>
            </a:pPr>
            <a:r>
              <a:rPr lang="en-US" sz="1000" spc="-5">
                <a:latin typeface="Times New Roman" panose="02020603050405020304" pitchFamily="18" charset="0"/>
                <a:cs typeface="Times New Roman" panose="02020603050405020304" pitchFamily="18" charset="0"/>
              </a:rPr>
              <a:t>Việt Nam</a:t>
            </a:r>
            <a:endParaRPr sz="1000" dirty="0">
              <a:latin typeface="Times New Roman" panose="02020603050405020304" pitchFamily="18" charset="0"/>
              <a:cs typeface="Times New Roman" panose="02020603050405020304" pitchFamily="18" charset="0"/>
            </a:endParaRPr>
          </a:p>
        </p:txBody>
      </p:sp>
      <p:sp>
        <p:nvSpPr>
          <p:cNvPr id="261" name="object 86">
            <a:extLst>
              <a:ext uri="{FF2B5EF4-FFF2-40B4-BE49-F238E27FC236}">
                <a16:creationId xmlns:a16="http://schemas.microsoft.com/office/drawing/2014/main" id="{0D605D92-66CF-37D1-E78B-3EBF4D076034}"/>
              </a:ext>
            </a:extLst>
          </p:cNvPr>
          <p:cNvSpPr/>
          <p:nvPr/>
        </p:nvSpPr>
        <p:spPr>
          <a:xfrm>
            <a:off x="8048256" y="5798724"/>
            <a:ext cx="464686" cy="363917"/>
          </a:xfrm>
          <a:custGeom>
            <a:avLst/>
            <a:gdLst/>
            <a:ahLst/>
            <a:cxnLst/>
            <a:rect l="l" t="t" r="r" b="b"/>
            <a:pathLst>
              <a:path w="512445" h="401320">
                <a:moveTo>
                  <a:pt x="512064" y="0"/>
                </a:moveTo>
                <a:lnTo>
                  <a:pt x="0" y="0"/>
                </a:lnTo>
                <a:lnTo>
                  <a:pt x="0" y="400812"/>
                </a:lnTo>
                <a:lnTo>
                  <a:pt x="512064" y="400812"/>
                </a:lnTo>
                <a:lnTo>
                  <a:pt x="512064" y="0"/>
                </a:lnTo>
                <a:close/>
              </a:path>
            </a:pathLst>
          </a:custGeom>
          <a:solidFill>
            <a:srgbClr val="FFFFFF"/>
          </a:solidFill>
        </p:spPr>
        <p:txBody>
          <a:bodyPr wrap="square" lIns="0" tIns="0" rIns="0" bIns="0" rtlCol="0"/>
          <a:lstStyle/>
          <a:p>
            <a:endParaRPr sz="1632"/>
          </a:p>
        </p:txBody>
      </p:sp>
      <p:sp>
        <p:nvSpPr>
          <p:cNvPr id="262" name="object 87">
            <a:extLst>
              <a:ext uri="{FF2B5EF4-FFF2-40B4-BE49-F238E27FC236}">
                <a16:creationId xmlns:a16="http://schemas.microsoft.com/office/drawing/2014/main" id="{80C7B434-18ED-3487-03E1-3CA84B479752}"/>
              </a:ext>
            </a:extLst>
          </p:cNvPr>
          <p:cNvSpPr txBox="1"/>
          <p:nvPr/>
        </p:nvSpPr>
        <p:spPr>
          <a:xfrm>
            <a:off x="7805916" y="5842031"/>
            <a:ext cx="941579" cy="164936"/>
          </a:xfrm>
          <a:prstGeom prst="rect">
            <a:avLst/>
          </a:prstGeom>
        </p:spPr>
        <p:txBody>
          <a:bodyPr vert="horz" wrap="square" lIns="0" tIns="10941" rIns="0" bIns="0" rtlCol="0">
            <a:spAutoFit/>
          </a:bodyPr>
          <a:lstStyle/>
          <a:p>
            <a:pPr marL="11516">
              <a:spcBef>
                <a:spcPts val="86"/>
              </a:spcBef>
              <a:tabLst>
                <a:tab pos="187717" algn="l"/>
              </a:tabLst>
            </a:pPr>
            <a:r>
              <a:rPr sz="1000" u="sng" spc="-6" baseline="5555" dirty="0">
                <a:uFill>
                  <a:solidFill>
                    <a:srgbClr val="319B73"/>
                  </a:solidFill>
                </a:uFill>
                <a:latin typeface="Times New Roman" panose="02020603050405020304" pitchFamily="18" charset="0"/>
                <a:cs typeface="Times New Roman" panose="02020603050405020304" pitchFamily="18" charset="0"/>
              </a:rPr>
              <a:t> 	</a:t>
            </a:r>
            <a:r>
              <a:rPr sz="1000" spc="-6" baseline="5555">
                <a:latin typeface="Times New Roman" panose="02020603050405020304" pitchFamily="18" charset="0"/>
                <a:cs typeface="Times New Roman" panose="02020603050405020304" pitchFamily="18" charset="0"/>
              </a:rPr>
              <a:t> </a:t>
            </a:r>
            <a:r>
              <a:rPr sz="1000" spc="6" baseline="5555">
                <a:latin typeface="Times New Roman" panose="02020603050405020304" pitchFamily="18" charset="0"/>
                <a:cs typeface="Times New Roman" panose="02020603050405020304" pitchFamily="18" charset="0"/>
              </a:rPr>
              <a:t> </a:t>
            </a:r>
            <a:r>
              <a:rPr sz="1000" spc="-91">
                <a:latin typeface="Times New Roman" panose="02020603050405020304" pitchFamily="18" charset="0"/>
                <a:cs typeface="Times New Roman" panose="02020603050405020304" pitchFamily="18" charset="0"/>
              </a:rPr>
              <a:t>T</a:t>
            </a:r>
            <a:r>
              <a:rPr lang="en-US" sz="1000" spc="-9">
                <a:latin typeface="Times New Roman" panose="02020603050405020304" pitchFamily="18" charset="0"/>
                <a:cs typeface="Times New Roman" panose="02020603050405020304" pitchFamily="18" charset="0"/>
              </a:rPr>
              <a:t>hái Lan</a:t>
            </a:r>
          </a:p>
        </p:txBody>
      </p:sp>
      <p:sp>
        <p:nvSpPr>
          <p:cNvPr id="263" name="object 89">
            <a:extLst>
              <a:ext uri="{FF2B5EF4-FFF2-40B4-BE49-F238E27FC236}">
                <a16:creationId xmlns:a16="http://schemas.microsoft.com/office/drawing/2014/main" id="{8675E341-FBE1-0592-0166-9329FC68ABD7}"/>
              </a:ext>
            </a:extLst>
          </p:cNvPr>
          <p:cNvSpPr/>
          <p:nvPr/>
        </p:nvSpPr>
        <p:spPr>
          <a:xfrm>
            <a:off x="8693633" y="5815308"/>
            <a:ext cx="624763" cy="222842"/>
          </a:xfrm>
          <a:custGeom>
            <a:avLst/>
            <a:gdLst/>
            <a:ahLst/>
            <a:cxnLst/>
            <a:rect l="l" t="t" r="r" b="b"/>
            <a:pathLst>
              <a:path w="688975" h="245745">
                <a:moveTo>
                  <a:pt x="688848" y="0"/>
                </a:moveTo>
                <a:lnTo>
                  <a:pt x="0" y="0"/>
                </a:lnTo>
                <a:lnTo>
                  <a:pt x="0" y="245364"/>
                </a:lnTo>
                <a:lnTo>
                  <a:pt x="688848" y="245364"/>
                </a:lnTo>
                <a:lnTo>
                  <a:pt x="688848" y="0"/>
                </a:lnTo>
                <a:close/>
              </a:path>
            </a:pathLst>
          </a:custGeom>
          <a:solidFill>
            <a:srgbClr val="FFFFFF"/>
          </a:solidFill>
        </p:spPr>
        <p:txBody>
          <a:bodyPr wrap="square" lIns="0" tIns="0" rIns="0" bIns="0" rtlCol="0"/>
          <a:lstStyle/>
          <a:p>
            <a:endParaRPr sz="1000">
              <a:latin typeface="Times New Roman" panose="02020603050405020304" pitchFamily="18" charset="0"/>
              <a:cs typeface="Times New Roman" panose="02020603050405020304" pitchFamily="18" charset="0"/>
            </a:endParaRPr>
          </a:p>
        </p:txBody>
      </p:sp>
      <p:sp>
        <p:nvSpPr>
          <p:cNvPr id="264" name="object 90">
            <a:extLst>
              <a:ext uri="{FF2B5EF4-FFF2-40B4-BE49-F238E27FC236}">
                <a16:creationId xmlns:a16="http://schemas.microsoft.com/office/drawing/2014/main" id="{540F4AA3-E1B0-CA4D-95C6-7BE5B9161F94}"/>
              </a:ext>
            </a:extLst>
          </p:cNvPr>
          <p:cNvSpPr txBox="1"/>
          <p:nvPr/>
        </p:nvSpPr>
        <p:spPr>
          <a:xfrm>
            <a:off x="8765841" y="5843315"/>
            <a:ext cx="460079" cy="150638"/>
          </a:xfrm>
          <a:prstGeom prst="rect">
            <a:avLst/>
          </a:prstGeom>
        </p:spPr>
        <p:txBody>
          <a:bodyPr vert="horz" wrap="square" lIns="0" tIns="10941" rIns="0" bIns="0" rtlCol="0">
            <a:spAutoFit/>
          </a:bodyPr>
          <a:lstStyle/>
          <a:p>
            <a:pPr marL="11516">
              <a:spcBef>
                <a:spcPts val="86"/>
              </a:spcBef>
            </a:pPr>
            <a:r>
              <a:rPr sz="907" spc="59">
                <a:latin typeface="Arial"/>
                <a:cs typeface="Arial"/>
              </a:rPr>
              <a:t>M</a:t>
            </a:r>
            <a:r>
              <a:rPr sz="907" spc="-23">
                <a:latin typeface="Arial"/>
                <a:cs typeface="Arial"/>
              </a:rPr>
              <a:t>a</a:t>
            </a:r>
            <a:r>
              <a:rPr sz="907" spc="-14">
                <a:latin typeface="Arial"/>
                <a:cs typeface="Arial"/>
              </a:rPr>
              <a:t>l</a:t>
            </a:r>
            <a:r>
              <a:rPr sz="907" spc="-36">
                <a:latin typeface="Arial"/>
                <a:cs typeface="Arial"/>
              </a:rPr>
              <a:t>ay</a:t>
            </a:r>
            <a:r>
              <a:rPr sz="907" spc="-32">
                <a:latin typeface="Arial"/>
                <a:cs typeface="Arial"/>
              </a:rPr>
              <a:t>si</a:t>
            </a:r>
            <a:r>
              <a:rPr sz="907" spc="-45">
                <a:latin typeface="Arial"/>
                <a:cs typeface="Arial"/>
              </a:rPr>
              <a:t>a</a:t>
            </a:r>
            <a:endParaRPr sz="907">
              <a:latin typeface="Arial"/>
              <a:cs typeface="Arial"/>
            </a:endParaRPr>
          </a:p>
        </p:txBody>
      </p:sp>
      <p:sp>
        <p:nvSpPr>
          <p:cNvPr id="265" name="object 91">
            <a:extLst>
              <a:ext uri="{FF2B5EF4-FFF2-40B4-BE49-F238E27FC236}">
                <a16:creationId xmlns:a16="http://schemas.microsoft.com/office/drawing/2014/main" id="{1436AB1A-3501-E82B-EB0A-D495E63109CD}"/>
              </a:ext>
            </a:extLst>
          </p:cNvPr>
          <p:cNvSpPr/>
          <p:nvPr/>
        </p:nvSpPr>
        <p:spPr>
          <a:xfrm>
            <a:off x="9550452" y="5804253"/>
            <a:ext cx="624763" cy="223993"/>
          </a:xfrm>
          <a:custGeom>
            <a:avLst/>
            <a:gdLst/>
            <a:ahLst/>
            <a:cxnLst/>
            <a:rect l="l" t="t" r="r" b="b"/>
            <a:pathLst>
              <a:path w="688975" h="247015">
                <a:moveTo>
                  <a:pt x="688848" y="0"/>
                </a:moveTo>
                <a:lnTo>
                  <a:pt x="0" y="0"/>
                </a:lnTo>
                <a:lnTo>
                  <a:pt x="0" y="246887"/>
                </a:lnTo>
                <a:lnTo>
                  <a:pt x="688848" y="246887"/>
                </a:lnTo>
                <a:lnTo>
                  <a:pt x="688848" y="0"/>
                </a:lnTo>
                <a:close/>
              </a:path>
            </a:pathLst>
          </a:custGeom>
          <a:solidFill>
            <a:srgbClr val="FFFFFF"/>
          </a:solidFill>
        </p:spPr>
        <p:txBody>
          <a:bodyPr wrap="square" lIns="0" tIns="0" rIns="0" bIns="0" rtlCol="0"/>
          <a:lstStyle/>
          <a:p>
            <a:endParaRPr sz="1632"/>
          </a:p>
        </p:txBody>
      </p:sp>
      <p:sp>
        <p:nvSpPr>
          <p:cNvPr id="266" name="object 92">
            <a:extLst>
              <a:ext uri="{FF2B5EF4-FFF2-40B4-BE49-F238E27FC236}">
                <a16:creationId xmlns:a16="http://schemas.microsoft.com/office/drawing/2014/main" id="{A7F34C5C-EF89-CDCD-D41F-54EFA8A0D95B}"/>
              </a:ext>
            </a:extLst>
          </p:cNvPr>
          <p:cNvSpPr txBox="1"/>
          <p:nvPr/>
        </p:nvSpPr>
        <p:spPr>
          <a:xfrm>
            <a:off x="9622429" y="5833089"/>
            <a:ext cx="587447" cy="164936"/>
          </a:xfrm>
          <a:prstGeom prst="rect">
            <a:avLst/>
          </a:prstGeom>
        </p:spPr>
        <p:txBody>
          <a:bodyPr vert="horz" wrap="square" lIns="0" tIns="10941" rIns="0" bIns="0" rtlCol="0">
            <a:spAutoFit/>
          </a:bodyPr>
          <a:lstStyle/>
          <a:p>
            <a:pPr marL="11516">
              <a:spcBef>
                <a:spcPts val="86"/>
              </a:spcBef>
            </a:pPr>
            <a:r>
              <a:rPr sz="1000" spc="-109" dirty="0">
                <a:latin typeface="Times New Roman" panose="02020603050405020304" pitchFamily="18" charset="0"/>
                <a:cs typeface="Times New Roman" panose="02020603050405020304" pitchFamily="18" charset="0"/>
              </a:rPr>
              <a:t>P</a:t>
            </a:r>
            <a:r>
              <a:rPr sz="1000" spc="14" dirty="0">
                <a:latin typeface="Times New Roman" panose="02020603050405020304" pitchFamily="18" charset="0"/>
                <a:cs typeface="Times New Roman" panose="02020603050405020304" pitchFamily="18" charset="0"/>
              </a:rPr>
              <a:t>hilip</a:t>
            </a:r>
            <a:r>
              <a:rPr lang="vi-VN" sz="1000" spc="14" dirty="0">
                <a:latin typeface="Times New Roman" panose="02020603050405020304" pitchFamily="18" charset="0"/>
                <a:cs typeface="Times New Roman" panose="02020603050405020304" pitchFamily="18" charset="0"/>
              </a:rPr>
              <a:t>pines</a:t>
            </a:r>
            <a:endParaRPr sz="1000" dirty="0">
              <a:latin typeface="Times New Roman" panose="02020603050405020304" pitchFamily="18" charset="0"/>
              <a:cs typeface="Times New Roman" panose="02020603050405020304" pitchFamily="18" charset="0"/>
            </a:endParaRPr>
          </a:p>
        </p:txBody>
      </p:sp>
      <p:sp>
        <p:nvSpPr>
          <p:cNvPr id="267" name="object 93">
            <a:extLst>
              <a:ext uri="{FF2B5EF4-FFF2-40B4-BE49-F238E27FC236}">
                <a16:creationId xmlns:a16="http://schemas.microsoft.com/office/drawing/2014/main" id="{32762A44-52DC-0C28-E426-2C04FABA53D1}"/>
              </a:ext>
            </a:extLst>
          </p:cNvPr>
          <p:cNvSpPr/>
          <p:nvPr/>
        </p:nvSpPr>
        <p:spPr>
          <a:xfrm>
            <a:off x="10481896" y="5804252"/>
            <a:ext cx="624763" cy="363917"/>
          </a:xfrm>
          <a:custGeom>
            <a:avLst/>
            <a:gdLst/>
            <a:ahLst/>
            <a:cxnLst/>
            <a:rect l="l" t="t" r="r" b="b"/>
            <a:pathLst>
              <a:path w="688975" h="401320">
                <a:moveTo>
                  <a:pt x="688848" y="0"/>
                </a:moveTo>
                <a:lnTo>
                  <a:pt x="0" y="0"/>
                </a:lnTo>
                <a:lnTo>
                  <a:pt x="0" y="400811"/>
                </a:lnTo>
                <a:lnTo>
                  <a:pt x="688848" y="400811"/>
                </a:lnTo>
                <a:lnTo>
                  <a:pt x="688848" y="0"/>
                </a:lnTo>
                <a:close/>
              </a:path>
            </a:pathLst>
          </a:custGeom>
          <a:solidFill>
            <a:srgbClr val="FFFFFF"/>
          </a:solidFill>
        </p:spPr>
        <p:txBody>
          <a:bodyPr wrap="square" lIns="0" tIns="0" rIns="0" bIns="0" rtlCol="0"/>
          <a:lstStyle/>
          <a:p>
            <a:endParaRPr sz="1632"/>
          </a:p>
        </p:txBody>
      </p:sp>
      <p:sp>
        <p:nvSpPr>
          <p:cNvPr id="268" name="object 94">
            <a:extLst>
              <a:ext uri="{FF2B5EF4-FFF2-40B4-BE49-F238E27FC236}">
                <a16:creationId xmlns:a16="http://schemas.microsoft.com/office/drawing/2014/main" id="{FC03C6BE-1D49-E461-2DFF-E3E31AEFBF42}"/>
              </a:ext>
            </a:extLst>
          </p:cNvPr>
          <p:cNvSpPr txBox="1"/>
          <p:nvPr/>
        </p:nvSpPr>
        <p:spPr>
          <a:xfrm>
            <a:off x="10554448" y="5833088"/>
            <a:ext cx="552211" cy="164936"/>
          </a:xfrm>
          <a:prstGeom prst="rect">
            <a:avLst/>
          </a:prstGeom>
        </p:spPr>
        <p:txBody>
          <a:bodyPr vert="horz" wrap="square" lIns="0" tIns="10941" rIns="0" bIns="0" rtlCol="0">
            <a:spAutoFit/>
          </a:bodyPr>
          <a:lstStyle/>
          <a:p>
            <a:pPr marL="11516" marR="4607">
              <a:spcBef>
                <a:spcPts val="86"/>
              </a:spcBef>
            </a:pPr>
            <a:r>
              <a:rPr sz="1000" spc="5">
                <a:latin typeface="Times New Roman" panose="02020603050405020304" pitchFamily="18" charset="0"/>
                <a:cs typeface="Times New Roman" panose="02020603050405020304" pitchFamily="18" charset="0"/>
              </a:rPr>
              <a:t>Ind</a:t>
            </a:r>
            <a:r>
              <a:rPr sz="1000" spc="14">
                <a:latin typeface="Times New Roman" panose="02020603050405020304" pitchFamily="18" charset="0"/>
                <a:cs typeface="Times New Roman" panose="02020603050405020304" pitchFamily="18" charset="0"/>
              </a:rPr>
              <a:t>o</a:t>
            </a:r>
            <a:r>
              <a:rPr sz="1000" spc="-14">
                <a:latin typeface="Times New Roman" panose="02020603050405020304" pitchFamily="18" charset="0"/>
                <a:cs typeface="Times New Roman" panose="02020603050405020304" pitchFamily="18" charset="0"/>
              </a:rPr>
              <a:t>n</a:t>
            </a:r>
            <a:r>
              <a:rPr sz="1000" spc="-18">
                <a:latin typeface="Times New Roman" panose="02020603050405020304" pitchFamily="18" charset="0"/>
                <a:cs typeface="Times New Roman" panose="02020603050405020304" pitchFamily="18" charset="0"/>
              </a:rPr>
              <a:t>e</a:t>
            </a:r>
            <a:r>
              <a:rPr sz="1000" spc="-32">
                <a:latin typeface="Times New Roman" panose="02020603050405020304" pitchFamily="18" charset="0"/>
                <a:cs typeface="Times New Roman" panose="02020603050405020304" pitchFamily="18" charset="0"/>
              </a:rPr>
              <a:t>si</a:t>
            </a:r>
            <a:r>
              <a:rPr sz="1000" spc="-45">
                <a:latin typeface="Times New Roman" panose="02020603050405020304" pitchFamily="18" charset="0"/>
                <a:cs typeface="Times New Roman" panose="02020603050405020304" pitchFamily="18" charset="0"/>
              </a:rPr>
              <a:t>a</a:t>
            </a:r>
            <a:endParaRPr sz="1000">
              <a:latin typeface="Times New Roman" panose="02020603050405020304" pitchFamily="18" charset="0"/>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3" name="Google Shape;763;g21d5d4d1ea2_0_463"/>
          <p:cNvSpPr/>
          <p:nvPr/>
        </p:nvSpPr>
        <p:spPr>
          <a:xfrm>
            <a:off x="505446" y="745630"/>
            <a:ext cx="11181107" cy="0"/>
          </a:xfrm>
          <a:custGeom>
            <a:avLst/>
            <a:gdLst/>
            <a:ahLst/>
            <a:cxnLst/>
            <a:rect l="l" t="t" r="r" b="b"/>
            <a:pathLst>
              <a:path w="12309475" h="120000" extrusionOk="0">
                <a:moveTo>
                  <a:pt x="0" y="0"/>
                </a:moveTo>
                <a:lnTo>
                  <a:pt x="12309348" y="0"/>
                </a:lnTo>
              </a:path>
            </a:pathLst>
          </a:custGeom>
          <a:noFill/>
          <a:ln w="9525" cap="flat" cmpd="sng">
            <a:solidFill>
              <a:srgbClr val="003A83"/>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825" name="Google Shape;825;g21d5d4d1ea2_0_463"/>
          <p:cNvSpPr/>
          <p:nvPr/>
        </p:nvSpPr>
        <p:spPr>
          <a:xfrm flipH="1">
            <a:off x="1760011" y="5965418"/>
            <a:ext cx="45719" cy="45719"/>
          </a:xfrm>
          <a:custGeom>
            <a:avLst/>
            <a:gdLst/>
            <a:ahLst/>
            <a:cxnLst/>
            <a:rect l="l" t="t" r="r" b="b"/>
            <a:pathLst>
              <a:path w="47625" h="62865" extrusionOk="0">
                <a:moveTo>
                  <a:pt x="0" y="62484"/>
                </a:moveTo>
                <a:lnTo>
                  <a:pt x="47243" y="62484"/>
                </a:lnTo>
                <a:lnTo>
                  <a:pt x="47243" y="0"/>
                </a:lnTo>
                <a:lnTo>
                  <a:pt x="0" y="0"/>
                </a:lnTo>
                <a:lnTo>
                  <a:pt x="0" y="62484"/>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826" name="Google Shape;826;g21d5d4d1ea2_0_463"/>
          <p:cNvSpPr/>
          <p:nvPr/>
        </p:nvSpPr>
        <p:spPr>
          <a:xfrm>
            <a:off x="2774751" y="5962139"/>
            <a:ext cx="57101" cy="57103"/>
          </a:xfrm>
          <a:custGeom>
            <a:avLst/>
            <a:gdLst/>
            <a:ahLst/>
            <a:cxnLst/>
            <a:rect l="l" t="t" r="r" b="b"/>
            <a:pathLst>
              <a:path w="62864" h="62865" extrusionOk="0">
                <a:moveTo>
                  <a:pt x="62484" y="0"/>
                </a:moveTo>
                <a:lnTo>
                  <a:pt x="0" y="0"/>
                </a:lnTo>
                <a:lnTo>
                  <a:pt x="0" y="62484"/>
                </a:lnTo>
                <a:lnTo>
                  <a:pt x="62484" y="62484"/>
                </a:lnTo>
                <a:lnTo>
                  <a:pt x="62484"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827" name="Google Shape;827;g21d5d4d1ea2_0_463"/>
          <p:cNvSpPr/>
          <p:nvPr/>
        </p:nvSpPr>
        <p:spPr>
          <a:xfrm>
            <a:off x="3779650" y="5965372"/>
            <a:ext cx="55372" cy="57103"/>
          </a:xfrm>
          <a:custGeom>
            <a:avLst/>
            <a:gdLst/>
            <a:ahLst/>
            <a:cxnLst/>
            <a:rect l="l" t="t" r="r" b="b"/>
            <a:pathLst>
              <a:path w="60960" h="62865" extrusionOk="0">
                <a:moveTo>
                  <a:pt x="0" y="62484"/>
                </a:moveTo>
                <a:lnTo>
                  <a:pt x="60960" y="62484"/>
                </a:lnTo>
                <a:lnTo>
                  <a:pt x="60960" y="0"/>
                </a:lnTo>
                <a:lnTo>
                  <a:pt x="0" y="0"/>
                </a:lnTo>
                <a:lnTo>
                  <a:pt x="0" y="62484"/>
                </a:lnTo>
                <a:close/>
              </a:path>
            </a:pathLst>
          </a:custGeom>
          <a:solidFill>
            <a:srgbClr val="FFEEC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828" name="Google Shape;828;g21d5d4d1ea2_0_463"/>
          <p:cNvSpPr txBox="1"/>
          <p:nvPr/>
        </p:nvSpPr>
        <p:spPr>
          <a:xfrm>
            <a:off x="682559" y="737301"/>
            <a:ext cx="10826879" cy="763231"/>
          </a:xfrm>
          <a:prstGeom prst="rect">
            <a:avLst/>
          </a:prstGeom>
          <a:noFill/>
          <a:ln>
            <a:noFill/>
          </a:ln>
        </p:spPr>
        <p:txBody>
          <a:bodyPr spcFirstLastPara="1" wrap="square" lIns="0" tIns="146250" rIns="0" bIns="0" anchor="t" anchorCtr="0">
            <a:spAutoFit/>
          </a:bodyPr>
          <a:lstStyle/>
          <a:p>
            <a:pPr marL="8467" algn="ctr"/>
            <a:r>
              <a:rPr lang="vi-VN" sz="2000" dirty="0">
                <a:solidFill>
                  <a:schemeClr val="dk1"/>
                </a:solidFill>
                <a:latin typeface="+mj-lt"/>
                <a:ea typeface="Montserrat Medium"/>
                <a:cs typeface="Times New Roman" panose="02020603050405020304" pitchFamily="18" charset="0"/>
                <a:sym typeface="Montserrat Medium"/>
              </a:rPr>
              <a:t>Private sector investment and expansion (supplementary) during the COVID-19 pandemic continued to increase, indicating signs of confidence in the investment environment.</a:t>
            </a:r>
          </a:p>
        </p:txBody>
      </p:sp>
      <p:sp>
        <p:nvSpPr>
          <p:cNvPr id="901" name="Google Shape;901;g21d5d4d1ea2_0_463"/>
          <p:cNvSpPr txBox="1"/>
          <p:nvPr/>
        </p:nvSpPr>
        <p:spPr>
          <a:xfrm>
            <a:off x="8239916" y="5757801"/>
            <a:ext cx="254400" cy="155427"/>
          </a:xfrm>
          <a:prstGeom prst="rect">
            <a:avLst/>
          </a:prstGeom>
          <a:noFill/>
          <a:ln>
            <a:noFill/>
          </a:ln>
        </p:spPr>
        <p:txBody>
          <a:bodyPr spcFirstLastPara="1" wrap="square" lIns="0" tIns="0" rIns="0" bIns="0" anchor="t" anchorCtr="0">
            <a:spAutoFit/>
          </a:bodyPr>
          <a:lstStyle/>
          <a:p>
            <a:pPr>
              <a:lnSpc>
                <a:spcPct val="100501"/>
              </a:lnSpc>
            </a:pPr>
            <a:r>
              <a:rPr lang="en-US" sz="1000">
                <a:solidFill>
                  <a:srgbClr val="585858"/>
                </a:solidFill>
                <a:latin typeface="Arial"/>
                <a:ea typeface="Arial"/>
                <a:cs typeface="Arial"/>
                <a:sym typeface="Arial"/>
              </a:rPr>
              <a:t>新規</a:t>
            </a:r>
            <a:endParaRPr sz="1000">
              <a:solidFill>
                <a:schemeClr val="dk1"/>
              </a:solidFill>
              <a:latin typeface="Arial"/>
              <a:ea typeface="Arial"/>
              <a:cs typeface="Arial"/>
              <a:sym typeface="Arial"/>
            </a:endParaRPr>
          </a:p>
        </p:txBody>
      </p:sp>
      <p:sp>
        <p:nvSpPr>
          <p:cNvPr id="902" name="Google Shape;902;g21d5d4d1ea2_0_463"/>
          <p:cNvSpPr/>
          <p:nvPr/>
        </p:nvSpPr>
        <p:spPr>
          <a:xfrm>
            <a:off x="7949297" y="5835348"/>
            <a:ext cx="207081" cy="45719"/>
          </a:xfrm>
          <a:custGeom>
            <a:avLst/>
            <a:gdLst/>
            <a:ahLst/>
            <a:cxnLst/>
            <a:rect l="l" t="t" r="r" b="b"/>
            <a:pathLst>
              <a:path w="241300" h="62865" extrusionOk="0">
                <a:moveTo>
                  <a:pt x="0" y="62483"/>
                </a:moveTo>
                <a:lnTo>
                  <a:pt x="240792" y="62483"/>
                </a:lnTo>
                <a:lnTo>
                  <a:pt x="240792" y="0"/>
                </a:lnTo>
                <a:lnTo>
                  <a:pt x="0" y="0"/>
                </a:lnTo>
                <a:lnTo>
                  <a:pt x="0" y="62483"/>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03" name="Google Shape;903;g21d5d4d1ea2_0_463"/>
          <p:cNvSpPr/>
          <p:nvPr/>
        </p:nvSpPr>
        <p:spPr>
          <a:xfrm>
            <a:off x="8819022" y="5852528"/>
            <a:ext cx="164385" cy="0"/>
          </a:xfrm>
          <a:custGeom>
            <a:avLst/>
            <a:gdLst/>
            <a:ahLst/>
            <a:cxnLst/>
            <a:rect l="l" t="t" r="r" b="b"/>
            <a:pathLst>
              <a:path w="180975" h="120000" extrusionOk="0">
                <a:moveTo>
                  <a:pt x="0" y="0"/>
                </a:moveTo>
                <a:lnTo>
                  <a:pt x="180594" y="0"/>
                </a:lnTo>
              </a:path>
            </a:pathLst>
          </a:custGeom>
          <a:noFill/>
          <a:ln w="28575" cap="flat" cmpd="sng">
            <a:solidFill>
              <a:srgbClr val="DC003B"/>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08" name="Google Shape;908;g21d5d4d1ea2_0_463"/>
          <p:cNvSpPr txBox="1"/>
          <p:nvPr/>
        </p:nvSpPr>
        <p:spPr>
          <a:xfrm>
            <a:off x="1873330" y="5896896"/>
            <a:ext cx="877000" cy="298170"/>
          </a:xfrm>
          <a:prstGeom prst="rect">
            <a:avLst/>
          </a:prstGeom>
          <a:noFill/>
          <a:ln>
            <a:noFill/>
          </a:ln>
        </p:spPr>
        <p:txBody>
          <a:bodyPr spcFirstLastPara="1" wrap="square" lIns="0" tIns="10933" rIns="0" bIns="0" anchor="t" anchorCtr="0">
            <a:spAutoFit/>
          </a:bodyPr>
          <a:lstStyle/>
          <a:p>
            <a:pPr marL="8467"/>
            <a:r>
              <a:rPr lang="en-US" sz="933">
                <a:solidFill>
                  <a:schemeClr val="dk1"/>
                </a:solidFill>
                <a:latin typeface="Arial"/>
                <a:ea typeface="Arial"/>
                <a:cs typeface="Arial"/>
                <a:sym typeface="Arial"/>
              </a:rPr>
              <a:t>Khu vực nhà nước</a:t>
            </a:r>
          </a:p>
        </p:txBody>
      </p:sp>
      <p:sp>
        <p:nvSpPr>
          <p:cNvPr id="909" name="Google Shape;909;g21d5d4d1ea2_0_463"/>
          <p:cNvSpPr txBox="1"/>
          <p:nvPr/>
        </p:nvSpPr>
        <p:spPr>
          <a:xfrm>
            <a:off x="2899152" y="5913288"/>
            <a:ext cx="813200" cy="298170"/>
          </a:xfrm>
          <a:prstGeom prst="rect">
            <a:avLst/>
          </a:prstGeom>
          <a:noFill/>
          <a:ln>
            <a:noFill/>
          </a:ln>
        </p:spPr>
        <p:txBody>
          <a:bodyPr spcFirstLastPara="1" wrap="square" lIns="0" tIns="10933" rIns="0" bIns="0" anchor="t" anchorCtr="0">
            <a:spAutoFit/>
          </a:bodyPr>
          <a:lstStyle/>
          <a:p>
            <a:pPr marL="8467"/>
            <a:r>
              <a:rPr lang="en-US" sz="933">
                <a:solidFill>
                  <a:schemeClr val="dk1"/>
                </a:solidFill>
                <a:latin typeface="Arial"/>
                <a:ea typeface="Arial"/>
                <a:cs typeface="Arial"/>
                <a:sym typeface="Arial"/>
              </a:rPr>
              <a:t>Khu vực tư nhân</a:t>
            </a:r>
            <a:endParaRPr sz="933">
              <a:solidFill>
                <a:schemeClr val="dk1"/>
              </a:solidFill>
              <a:latin typeface="Arial"/>
              <a:ea typeface="Arial"/>
              <a:cs typeface="Arial"/>
              <a:sym typeface="Arial"/>
            </a:endParaRPr>
          </a:p>
        </p:txBody>
      </p:sp>
      <p:sp>
        <p:nvSpPr>
          <p:cNvPr id="910" name="Google Shape;910;g21d5d4d1ea2_0_463"/>
          <p:cNvSpPr txBox="1"/>
          <p:nvPr/>
        </p:nvSpPr>
        <p:spPr>
          <a:xfrm>
            <a:off x="3902337" y="5916518"/>
            <a:ext cx="1590000" cy="154605"/>
          </a:xfrm>
          <a:prstGeom prst="rect">
            <a:avLst/>
          </a:prstGeom>
          <a:noFill/>
          <a:ln>
            <a:noFill/>
          </a:ln>
        </p:spPr>
        <p:txBody>
          <a:bodyPr spcFirstLastPara="1" wrap="square" lIns="0" tIns="10933" rIns="0" bIns="0" anchor="t" anchorCtr="0">
            <a:spAutoFit/>
          </a:bodyPr>
          <a:lstStyle/>
          <a:p>
            <a:pPr marL="8467"/>
            <a:r>
              <a:rPr lang="en-US" sz="933">
                <a:solidFill>
                  <a:schemeClr val="dk1"/>
                </a:solidFill>
                <a:latin typeface="Arial"/>
                <a:ea typeface="Arial"/>
                <a:cs typeface="Arial"/>
                <a:sym typeface="Arial"/>
              </a:rPr>
              <a:t>Khu vực vốn nước ngoài</a:t>
            </a:r>
            <a:endParaRPr sz="933">
              <a:solidFill>
                <a:schemeClr val="dk1"/>
              </a:solidFill>
              <a:latin typeface="Arial"/>
              <a:ea typeface="Arial"/>
              <a:cs typeface="Arial"/>
              <a:sym typeface="Arial"/>
            </a:endParaRPr>
          </a:p>
        </p:txBody>
      </p:sp>
      <p:sp>
        <p:nvSpPr>
          <p:cNvPr id="911" name="Google Shape;911;g21d5d4d1ea2_0_463"/>
          <p:cNvSpPr/>
          <p:nvPr/>
        </p:nvSpPr>
        <p:spPr>
          <a:xfrm>
            <a:off x="8228862" y="5698308"/>
            <a:ext cx="382412" cy="224372"/>
          </a:xfrm>
          <a:custGeom>
            <a:avLst/>
            <a:gdLst/>
            <a:ahLst/>
            <a:cxnLst/>
            <a:rect l="l" t="t" r="r" b="b"/>
            <a:pathLst>
              <a:path w="421004" h="247015" extrusionOk="0">
                <a:moveTo>
                  <a:pt x="420624" y="0"/>
                </a:moveTo>
                <a:lnTo>
                  <a:pt x="0" y="0"/>
                </a:lnTo>
                <a:lnTo>
                  <a:pt x="0" y="246887"/>
                </a:lnTo>
                <a:lnTo>
                  <a:pt x="420624" y="246887"/>
                </a:lnTo>
                <a:lnTo>
                  <a:pt x="420624" y="0"/>
                </a:lnTo>
                <a:close/>
              </a:path>
            </a:pathLst>
          </a:custGeom>
          <a:solidFill>
            <a:srgbClr val="FFFFFF"/>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12" name="Google Shape;912;g21d5d4d1ea2_0_463"/>
          <p:cNvSpPr txBox="1"/>
          <p:nvPr/>
        </p:nvSpPr>
        <p:spPr>
          <a:xfrm>
            <a:off x="7640583" y="5816222"/>
            <a:ext cx="308713" cy="154605"/>
          </a:xfrm>
          <a:prstGeom prst="rect">
            <a:avLst/>
          </a:prstGeom>
          <a:noFill/>
          <a:ln>
            <a:noFill/>
          </a:ln>
        </p:spPr>
        <p:txBody>
          <a:bodyPr spcFirstLastPara="1" wrap="square" lIns="0" tIns="10933" rIns="0" bIns="0" anchor="t" anchorCtr="0">
            <a:spAutoFit/>
          </a:bodyPr>
          <a:lstStyle/>
          <a:p>
            <a:pPr marL="8467"/>
            <a:r>
              <a:rPr lang="en-US" sz="933">
                <a:solidFill>
                  <a:schemeClr val="dk1"/>
                </a:solidFill>
                <a:latin typeface="Arial"/>
                <a:ea typeface="Arial"/>
                <a:cs typeface="Arial"/>
                <a:sym typeface="Arial"/>
              </a:rPr>
              <a:t>Mới</a:t>
            </a:r>
          </a:p>
        </p:txBody>
      </p:sp>
      <p:sp>
        <p:nvSpPr>
          <p:cNvPr id="913" name="Google Shape;913;g21d5d4d1ea2_0_463"/>
          <p:cNvSpPr txBox="1"/>
          <p:nvPr/>
        </p:nvSpPr>
        <p:spPr>
          <a:xfrm>
            <a:off x="8226278" y="5775121"/>
            <a:ext cx="592743" cy="154605"/>
          </a:xfrm>
          <a:prstGeom prst="rect">
            <a:avLst/>
          </a:prstGeom>
          <a:noFill/>
          <a:ln>
            <a:noFill/>
          </a:ln>
        </p:spPr>
        <p:txBody>
          <a:bodyPr spcFirstLastPara="1" wrap="square" lIns="0" tIns="10933" rIns="0" bIns="0" anchor="t" anchorCtr="0">
            <a:spAutoFit/>
          </a:bodyPr>
          <a:lstStyle/>
          <a:p>
            <a:pPr marL="8467" marR="8467"/>
            <a:r>
              <a:rPr lang="en-US" sz="933">
                <a:solidFill>
                  <a:schemeClr val="dk1"/>
                </a:solidFill>
                <a:latin typeface="Arial"/>
                <a:ea typeface="Arial"/>
                <a:cs typeface="Arial"/>
                <a:sym typeface="Arial"/>
              </a:rPr>
              <a:t>Mở rộng</a:t>
            </a:r>
            <a:endParaRPr sz="933">
              <a:solidFill>
                <a:schemeClr val="dk1"/>
              </a:solidFill>
              <a:latin typeface="Arial"/>
              <a:ea typeface="Arial"/>
              <a:cs typeface="Arial"/>
              <a:sym typeface="Arial"/>
            </a:endParaRPr>
          </a:p>
        </p:txBody>
      </p:sp>
      <p:sp>
        <p:nvSpPr>
          <p:cNvPr id="914" name="Google Shape;914;g21d5d4d1ea2_0_463"/>
          <p:cNvSpPr txBox="1"/>
          <p:nvPr/>
        </p:nvSpPr>
        <p:spPr>
          <a:xfrm>
            <a:off x="9066944" y="5775121"/>
            <a:ext cx="2771703" cy="195706"/>
          </a:xfrm>
          <a:prstGeom prst="rect">
            <a:avLst/>
          </a:prstGeom>
          <a:noFill/>
          <a:ln>
            <a:noFill/>
          </a:ln>
        </p:spPr>
        <p:txBody>
          <a:bodyPr spcFirstLastPara="1" wrap="square" lIns="0" tIns="10933" rIns="0" bIns="0" anchor="t" anchorCtr="0">
            <a:spAutoFit/>
          </a:bodyPr>
          <a:lstStyle/>
          <a:p>
            <a:pPr marL="8467"/>
            <a:r>
              <a:rPr lang="vi-VN" sz="933">
                <a:solidFill>
                  <a:schemeClr val="dk1"/>
                </a:solidFill>
                <a:latin typeface="Arial"/>
                <a:ea typeface="Arial"/>
                <a:cs typeface="Arial"/>
                <a:sym typeface="Arial"/>
              </a:rPr>
              <a:t>Tỷ lệ mở rộng so</a:t>
            </a:r>
            <a:r>
              <a:rPr lang="vi-VN" sz="1200">
                <a:solidFill>
                  <a:schemeClr val="dk1"/>
                </a:solidFill>
              </a:rPr>
              <a:t> </a:t>
            </a:r>
            <a:r>
              <a:rPr lang="vi-VN" sz="933">
                <a:solidFill>
                  <a:schemeClr val="dk1"/>
                </a:solidFill>
                <a:latin typeface="Arial"/>
                <a:ea typeface="Arial"/>
                <a:cs typeface="Arial"/>
                <a:sym typeface="Arial"/>
              </a:rPr>
              <a:t>vớ</a:t>
            </a:r>
            <a:r>
              <a:rPr lang="vi-VN" sz="1200">
                <a:solidFill>
                  <a:schemeClr val="dk1"/>
                </a:solidFill>
              </a:rPr>
              <a:t>i</a:t>
            </a:r>
            <a:r>
              <a:rPr lang="vi-VN" sz="933">
                <a:solidFill>
                  <a:schemeClr val="dk1"/>
                </a:solidFill>
                <a:latin typeface="Arial"/>
                <a:ea typeface="Arial"/>
                <a:cs typeface="Arial"/>
                <a:sym typeface="Arial"/>
              </a:rPr>
              <a:t> năm trước</a:t>
            </a:r>
          </a:p>
        </p:txBody>
      </p:sp>
      <p:sp>
        <p:nvSpPr>
          <p:cNvPr id="916" name="Google Shape;916;g21d5d4d1ea2_0_463"/>
          <p:cNvSpPr/>
          <p:nvPr/>
        </p:nvSpPr>
        <p:spPr>
          <a:xfrm>
            <a:off x="1434086" y="101702"/>
            <a:ext cx="9947710" cy="368881"/>
          </a:xfrm>
          <a:prstGeom prst="rect">
            <a:avLst/>
          </a:prstGeom>
          <a:noFill/>
          <a:ln>
            <a:noFill/>
          </a:ln>
        </p:spPr>
        <p:txBody>
          <a:bodyPr spcFirstLastPara="1" wrap="square" lIns="91433" tIns="45700" rIns="91433" bIns="45700" anchor="t" anchorCtr="0">
            <a:noAutofit/>
          </a:bodyPr>
          <a:lstStyle/>
          <a:p>
            <a:pPr algn="ctr"/>
            <a:r>
              <a:rPr lang="vi-VN" sz="2800" b="1" dirty="0">
                <a:solidFill>
                  <a:srgbClr val="000555"/>
                </a:solidFill>
                <a:latin typeface="Cambria" panose="02040503050406030204" pitchFamily="18" charset="0"/>
                <a:ea typeface="Cambria" panose="02040503050406030204" pitchFamily="18" charset="0"/>
                <a:cs typeface="Times New Roman" panose="02020603050405020304" pitchFamily="18" charset="0"/>
                <a:sym typeface="Montserrat SemiBold"/>
              </a:rPr>
              <a:t>Maintain the trend of expanding foreign direct investment</a:t>
            </a:r>
          </a:p>
        </p:txBody>
      </p:sp>
      <p:sp>
        <p:nvSpPr>
          <p:cNvPr id="920" name="Google Shape;920;g21d5d4d1ea2_0_463"/>
          <p:cNvSpPr/>
          <p:nvPr/>
        </p:nvSpPr>
        <p:spPr>
          <a:xfrm>
            <a:off x="7345675" y="5837679"/>
            <a:ext cx="221081" cy="56997"/>
          </a:xfrm>
          <a:custGeom>
            <a:avLst/>
            <a:gdLst/>
            <a:ahLst/>
            <a:cxnLst/>
            <a:rect l="l" t="t" r="r" b="b"/>
            <a:pathLst>
              <a:path w="243840" h="62865" extrusionOk="0">
                <a:moveTo>
                  <a:pt x="243840" y="0"/>
                </a:moveTo>
                <a:lnTo>
                  <a:pt x="0" y="0"/>
                </a:lnTo>
                <a:lnTo>
                  <a:pt x="0" y="62483"/>
                </a:lnTo>
                <a:lnTo>
                  <a:pt x="243840" y="62483"/>
                </a:lnTo>
                <a:lnTo>
                  <a:pt x="243840"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2" name="Google Shape;904;g21d5d4d1ea2_0_463">
            <a:extLst>
              <a:ext uri="{FF2B5EF4-FFF2-40B4-BE49-F238E27FC236}">
                <a16:creationId xmlns:a16="http://schemas.microsoft.com/office/drawing/2014/main" id="{2A7C1FCE-1C59-9F6E-1B38-CBBED4694FA9}"/>
              </a:ext>
            </a:extLst>
          </p:cNvPr>
          <p:cNvSpPr/>
          <p:nvPr/>
        </p:nvSpPr>
        <p:spPr>
          <a:xfrm>
            <a:off x="731674" y="1672558"/>
            <a:ext cx="0" cy="283781"/>
          </a:xfrm>
          <a:custGeom>
            <a:avLst/>
            <a:gdLst/>
            <a:ahLst/>
            <a:cxnLst/>
            <a:rect l="l" t="t" r="r" b="b"/>
            <a:pathLst>
              <a:path w="120000" h="312419" extrusionOk="0">
                <a:moveTo>
                  <a:pt x="0" y="0"/>
                </a:moveTo>
                <a:lnTo>
                  <a:pt x="0" y="312165"/>
                </a:lnTo>
              </a:path>
            </a:pathLst>
          </a:custGeom>
          <a:noFill/>
          <a:ln w="57150" cap="flat" cmpd="sng">
            <a:solidFill>
              <a:srgbClr val="1C355E"/>
            </a:solidFill>
            <a:prstDash val="solid"/>
            <a:round/>
            <a:headEnd type="none" w="sm" len="sm"/>
            <a:tailEnd type="none" w="sm" len="sm"/>
          </a:ln>
        </p:spPr>
        <p:txBody>
          <a:bodyPr spcFirstLastPara="1" wrap="square" lIns="0" tIns="0" rIns="0" bIns="0" anchor="t" anchorCtr="0">
            <a:noAutofit/>
          </a:bodyPr>
          <a:lstStyle/>
          <a:p>
            <a:endParaRPr sz="1600">
              <a:solidFill>
                <a:srgbClr val="1C355E"/>
              </a:solidFill>
              <a:latin typeface="Calibri"/>
              <a:ea typeface="Calibri"/>
              <a:cs typeface="Calibri"/>
              <a:sym typeface="Calibri"/>
            </a:endParaRPr>
          </a:p>
        </p:txBody>
      </p:sp>
      <p:sp>
        <p:nvSpPr>
          <p:cNvPr id="3" name="Google Shape;907;g21d5d4d1ea2_0_463">
            <a:extLst>
              <a:ext uri="{FF2B5EF4-FFF2-40B4-BE49-F238E27FC236}">
                <a16:creationId xmlns:a16="http://schemas.microsoft.com/office/drawing/2014/main" id="{4F49A907-8767-80C0-111E-F30BDF40B956}"/>
              </a:ext>
            </a:extLst>
          </p:cNvPr>
          <p:cNvSpPr txBox="1"/>
          <p:nvPr/>
        </p:nvSpPr>
        <p:spPr>
          <a:xfrm>
            <a:off x="5345566" y="2287991"/>
            <a:ext cx="621526" cy="134723"/>
          </a:xfrm>
          <a:prstGeom prst="rect">
            <a:avLst/>
          </a:prstGeom>
          <a:noFill/>
          <a:ln>
            <a:noFill/>
          </a:ln>
        </p:spPr>
        <p:txBody>
          <a:bodyPr spcFirstLastPara="1" wrap="square" lIns="0" tIns="11500" rIns="0" bIns="0" anchor="t" anchorCtr="0">
            <a:spAutoFit/>
          </a:bodyPr>
          <a:lstStyle/>
          <a:p>
            <a:pPr marL="8467"/>
            <a:r>
              <a:rPr lang="en-US" sz="800" b="1">
                <a:solidFill>
                  <a:schemeClr val="dk1"/>
                </a:solidFill>
                <a:latin typeface="Times New Roman" panose="02020603050405020304" pitchFamily="18" charset="0"/>
                <a:ea typeface="Arial"/>
                <a:cs typeface="Times New Roman" panose="02020603050405020304" pitchFamily="18" charset="0"/>
                <a:sym typeface="Arial"/>
              </a:rPr>
              <a:t>(tỷ </a:t>
            </a:r>
            <a:r>
              <a:rPr lang="en-US" sz="800" b="1" dirty="0">
                <a:solidFill>
                  <a:schemeClr val="dk1"/>
                </a:solidFill>
                <a:latin typeface="Times New Roman" panose="02020603050405020304" pitchFamily="18" charset="0"/>
                <a:ea typeface="Arial"/>
                <a:cs typeface="Times New Roman" panose="02020603050405020304" pitchFamily="18" charset="0"/>
                <a:sym typeface="Arial"/>
              </a:rPr>
              <a:t>VND)</a:t>
            </a:r>
            <a:endParaRPr sz="800" b="1" dirty="0">
              <a:solidFill>
                <a:schemeClr val="dk1"/>
              </a:solidFill>
              <a:latin typeface="Times New Roman" panose="02020603050405020304" pitchFamily="18" charset="0"/>
              <a:ea typeface="Arial"/>
              <a:cs typeface="Times New Roman" panose="02020603050405020304" pitchFamily="18" charset="0"/>
              <a:sym typeface="Arial"/>
            </a:endParaRPr>
          </a:p>
        </p:txBody>
      </p:sp>
      <p:sp>
        <p:nvSpPr>
          <p:cNvPr id="4" name="Google Shape;918;g21d5d4d1ea2_0_463">
            <a:extLst>
              <a:ext uri="{FF2B5EF4-FFF2-40B4-BE49-F238E27FC236}">
                <a16:creationId xmlns:a16="http://schemas.microsoft.com/office/drawing/2014/main" id="{ADCE301C-F971-5259-F8A2-05C6171619F1}"/>
              </a:ext>
            </a:extLst>
          </p:cNvPr>
          <p:cNvSpPr txBox="1"/>
          <p:nvPr/>
        </p:nvSpPr>
        <p:spPr>
          <a:xfrm>
            <a:off x="10316997" y="2217009"/>
            <a:ext cx="1124699" cy="259025"/>
          </a:xfrm>
          <a:prstGeom prst="rect">
            <a:avLst/>
          </a:prstGeom>
          <a:noFill/>
          <a:ln>
            <a:noFill/>
          </a:ln>
        </p:spPr>
        <p:txBody>
          <a:bodyPr spcFirstLastPara="1" wrap="square" lIns="60950" tIns="60950" rIns="60950" bIns="60950" anchor="t" anchorCtr="0">
            <a:spAutoFit/>
          </a:bodyPr>
          <a:lstStyle/>
          <a:p>
            <a:pPr marL="84671" marR="8467">
              <a:spcBef>
                <a:spcPts val="67"/>
              </a:spcBef>
            </a:pPr>
            <a:r>
              <a:rPr lang="en-US" sz="800" b="1">
                <a:solidFill>
                  <a:schemeClr val="dk1"/>
                </a:solidFill>
                <a:latin typeface="Times New Roman" panose="02020603050405020304" pitchFamily="18" charset="0"/>
                <a:cs typeface="Times New Roman" panose="02020603050405020304" pitchFamily="18" charset="0"/>
              </a:rPr>
              <a:t>(triệu USD)</a:t>
            </a:r>
            <a:endParaRPr sz="800" b="1">
              <a:solidFill>
                <a:schemeClr val="dk1"/>
              </a:solidFill>
              <a:latin typeface="Times New Roman" panose="02020603050405020304" pitchFamily="18" charset="0"/>
              <a:cs typeface="Times New Roman" panose="02020603050405020304" pitchFamily="18" charset="0"/>
            </a:endParaRPr>
          </a:p>
        </p:txBody>
      </p:sp>
      <p:sp>
        <p:nvSpPr>
          <p:cNvPr id="5" name="Google Shape;919;g21d5d4d1ea2_0_463">
            <a:extLst>
              <a:ext uri="{FF2B5EF4-FFF2-40B4-BE49-F238E27FC236}">
                <a16:creationId xmlns:a16="http://schemas.microsoft.com/office/drawing/2014/main" id="{C8A36C58-B8EF-A49D-4448-F0FC6B9D73FA}"/>
              </a:ext>
            </a:extLst>
          </p:cNvPr>
          <p:cNvSpPr/>
          <p:nvPr/>
        </p:nvSpPr>
        <p:spPr>
          <a:xfrm>
            <a:off x="6516797" y="1677500"/>
            <a:ext cx="0" cy="283781"/>
          </a:xfrm>
          <a:custGeom>
            <a:avLst/>
            <a:gdLst/>
            <a:ahLst/>
            <a:cxnLst/>
            <a:rect l="l" t="t" r="r" b="b"/>
            <a:pathLst>
              <a:path w="120000" h="312419" extrusionOk="0">
                <a:moveTo>
                  <a:pt x="0" y="0"/>
                </a:moveTo>
                <a:lnTo>
                  <a:pt x="0" y="312165"/>
                </a:lnTo>
              </a:path>
            </a:pathLst>
          </a:custGeom>
          <a:noFill/>
          <a:ln w="57150" cap="flat" cmpd="sng">
            <a:solidFill>
              <a:srgbClr val="1C355E"/>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6" name="object 45">
            <a:extLst>
              <a:ext uri="{FF2B5EF4-FFF2-40B4-BE49-F238E27FC236}">
                <a16:creationId xmlns:a16="http://schemas.microsoft.com/office/drawing/2014/main" id="{D5322B27-BAD1-772D-459A-D3875198C134}"/>
              </a:ext>
            </a:extLst>
          </p:cNvPr>
          <p:cNvSpPr txBox="1"/>
          <p:nvPr/>
        </p:nvSpPr>
        <p:spPr>
          <a:xfrm>
            <a:off x="933733" y="1668086"/>
            <a:ext cx="5033359" cy="258431"/>
          </a:xfrm>
          <a:prstGeom prst="rect">
            <a:avLst/>
          </a:prstGeom>
        </p:spPr>
        <p:txBody>
          <a:bodyPr vert="horz" wrap="square" lIns="0" tIns="12092" rIns="0" bIns="0" rtlCol="0">
            <a:spAutoFit/>
          </a:bodyPr>
          <a:lstStyle/>
          <a:p>
            <a:pPr marL="11516">
              <a:spcBef>
                <a:spcPts val="95"/>
              </a:spcBef>
            </a:pPr>
            <a:r>
              <a:rPr lang="vi-VN" sz="1600" b="1" spc="73" dirty="0">
                <a:solidFill>
                  <a:srgbClr val="1C355E"/>
                </a:solidFill>
                <a:latin typeface="Times New Roman (Headings)"/>
                <a:cs typeface="Arial"/>
              </a:rPr>
              <a:t>FDI fluctuations by region</a:t>
            </a:r>
          </a:p>
        </p:txBody>
      </p:sp>
      <p:sp>
        <p:nvSpPr>
          <p:cNvPr id="7" name="object 45">
            <a:extLst>
              <a:ext uri="{FF2B5EF4-FFF2-40B4-BE49-F238E27FC236}">
                <a16:creationId xmlns:a16="http://schemas.microsoft.com/office/drawing/2014/main" id="{B323C17C-7792-47D9-FE26-522C41CC3C46}"/>
              </a:ext>
            </a:extLst>
          </p:cNvPr>
          <p:cNvSpPr txBox="1"/>
          <p:nvPr/>
        </p:nvSpPr>
        <p:spPr>
          <a:xfrm>
            <a:off x="6644337" y="1632473"/>
            <a:ext cx="5033359" cy="517477"/>
          </a:xfrm>
          <a:prstGeom prst="rect">
            <a:avLst/>
          </a:prstGeom>
        </p:spPr>
        <p:txBody>
          <a:bodyPr vert="horz" wrap="square" lIns="0" tIns="12092" rIns="0" bIns="0" rtlCol="0">
            <a:spAutoFit/>
          </a:bodyPr>
          <a:lstStyle/>
          <a:p>
            <a:pPr marL="11516">
              <a:spcBef>
                <a:spcPts val="95"/>
              </a:spcBef>
            </a:pPr>
            <a:r>
              <a:rPr lang="vi-VN" sz="1600" b="1" spc="73" dirty="0">
                <a:solidFill>
                  <a:srgbClr val="1C355E"/>
                </a:solidFill>
                <a:latin typeface="Times New Roman (Headings)"/>
                <a:cs typeface="Arial"/>
              </a:rPr>
              <a:t>FDI fluctuations by new investment and expansion investment</a:t>
            </a:r>
          </a:p>
        </p:txBody>
      </p:sp>
      <p:grpSp>
        <p:nvGrpSpPr>
          <p:cNvPr id="8" name="Google Shape;764;g21d5d4d1ea2_0_463">
            <a:extLst>
              <a:ext uri="{FF2B5EF4-FFF2-40B4-BE49-F238E27FC236}">
                <a16:creationId xmlns:a16="http://schemas.microsoft.com/office/drawing/2014/main" id="{5E2C0986-DE86-AD9D-6484-FE87D1BDB60D}"/>
              </a:ext>
            </a:extLst>
          </p:cNvPr>
          <p:cNvGrpSpPr/>
          <p:nvPr/>
        </p:nvGrpSpPr>
        <p:grpSpPr>
          <a:xfrm>
            <a:off x="1683875" y="2757484"/>
            <a:ext cx="4183318" cy="2388493"/>
            <a:chOff x="1865376" y="3194304"/>
            <a:chExt cx="4613275" cy="2633980"/>
          </a:xfrm>
        </p:grpSpPr>
        <p:sp>
          <p:nvSpPr>
            <p:cNvPr id="9" name="Google Shape;765;g21d5d4d1ea2_0_463">
              <a:extLst>
                <a:ext uri="{FF2B5EF4-FFF2-40B4-BE49-F238E27FC236}">
                  <a16:creationId xmlns:a16="http://schemas.microsoft.com/office/drawing/2014/main" id="{99BF96CC-DD2C-C9B0-666C-4902699EDC83}"/>
                </a:ext>
              </a:extLst>
            </p:cNvPr>
            <p:cNvSpPr/>
            <p:nvPr/>
          </p:nvSpPr>
          <p:spPr>
            <a:xfrm>
              <a:off x="1865376" y="5358384"/>
              <a:ext cx="506094" cy="0"/>
            </a:xfrm>
            <a:custGeom>
              <a:avLst/>
              <a:gdLst/>
              <a:ahLst/>
              <a:cxnLst/>
              <a:rect l="l" t="t" r="r" b="b"/>
              <a:pathLst>
                <a:path w="506094" h="120000" extrusionOk="0">
                  <a:moveTo>
                    <a:pt x="0" y="0"/>
                  </a:moveTo>
                  <a:lnTo>
                    <a:pt x="86868" y="0"/>
                  </a:lnTo>
                </a:path>
                <a:path w="506094" h="120000" extrusionOk="0">
                  <a:moveTo>
                    <a:pt x="333756" y="0"/>
                  </a:moveTo>
                  <a:lnTo>
                    <a:pt x="505968"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0" name="Google Shape;766;g21d5d4d1ea2_0_463">
              <a:extLst>
                <a:ext uri="{FF2B5EF4-FFF2-40B4-BE49-F238E27FC236}">
                  <a16:creationId xmlns:a16="http://schemas.microsoft.com/office/drawing/2014/main" id="{A6E608DB-C67C-B038-114F-4CCDFB539F32}"/>
                </a:ext>
              </a:extLst>
            </p:cNvPr>
            <p:cNvSpPr/>
            <p:nvPr/>
          </p:nvSpPr>
          <p:spPr>
            <a:xfrm>
              <a:off x="1952244" y="5486400"/>
              <a:ext cx="247014" cy="341629"/>
            </a:xfrm>
            <a:custGeom>
              <a:avLst/>
              <a:gdLst/>
              <a:ahLst/>
              <a:cxnLst/>
              <a:rect l="l" t="t" r="r" b="b"/>
              <a:pathLst>
                <a:path w="247014" h="341629" extrusionOk="0">
                  <a:moveTo>
                    <a:pt x="246887" y="0"/>
                  </a:moveTo>
                  <a:lnTo>
                    <a:pt x="0" y="0"/>
                  </a:lnTo>
                  <a:lnTo>
                    <a:pt x="0" y="341375"/>
                  </a:lnTo>
                  <a:lnTo>
                    <a:pt x="246887" y="341375"/>
                  </a:lnTo>
                  <a:lnTo>
                    <a:pt x="246887"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1" name="Google Shape;767;g21d5d4d1ea2_0_463">
              <a:extLst>
                <a:ext uri="{FF2B5EF4-FFF2-40B4-BE49-F238E27FC236}">
                  <a16:creationId xmlns:a16="http://schemas.microsoft.com/office/drawing/2014/main" id="{8ED3E66F-9E9C-49BB-6ED1-4898B081570E}"/>
                </a:ext>
              </a:extLst>
            </p:cNvPr>
            <p:cNvSpPr/>
            <p:nvPr/>
          </p:nvSpPr>
          <p:spPr>
            <a:xfrm>
              <a:off x="1952244" y="5047488"/>
              <a:ext cx="247014" cy="439420"/>
            </a:xfrm>
            <a:custGeom>
              <a:avLst/>
              <a:gdLst/>
              <a:ahLst/>
              <a:cxnLst/>
              <a:rect l="l" t="t" r="r" b="b"/>
              <a:pathLst>
                <a:path w="247014" h="439420" extrusionOk="0">
                  <a:moveTo>
                    <a:pt x="246887" y="0"/>
                  </a:moveTo>
                  <a:lnTo>
                    <a:pt x="0" y="0"/>
                  </a:lnTo>
                  <a:lnTo>
                    <a:pt x="0" y="438912"/>
                  </a:lnTo>
                  <a:lnTo>
                    <a:pt x="246887" y="438912"/>
                  </a:lnTo>
                  <a:lnTo>
                    <a:pt x="246887"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2" name="Google Shape;768;g21d5d4d1ea2_0_463">
              <a:extLst>
                <a:ext uri="{FF2B5EF4-FFF2-40B4-BE49-F238E27FC236}">
                  <a16:creationId xmlns:a16="http://schemas.microsoft.com/office/drawing/2014/main" id="{C375B580-509F-51F6-BF18-A0CB0988B22A}"/>
                </a:ext>
              </a:extLst>
            </p:cNvPr>
            <p:cNvSpPr/>
            <p:nvPr/>
          </p:nvSpPr>
          <p:spPr>
            <a:xfrm>
              <a:off x="2618232" y="5358384"/>
              <a:ext cx="593089" cy="0"/>
            </a:xfrm>
            <a:custGeom>
              <a:avLst/>
              <a:gdLst/>
              <a:ahLst/>
              <a:cxnLst/>
              <a:rect l="l" t="t" r="r" b="b"/>
              <a:pathLst>
                <a:path w="593089" h="120000" extrusionOk="0">
                  <a:moveTo>
                    <a:pt x="0" y="0"/>
                  </a:moveTo>
                  <a:lnTo>
                    <a:pt x="172212" y="0"/>
                  </a:lnTo>
                </a:path>
                <a:path w="593089" h="120000" extrusionOk="0">
                  <a:moveTo>
                    <a:pt x="419100" y="0"/>
                  </a:moveTo>
                  <a:lnTo>
                    <a:pt x="592836"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3" name="Google Shape;769;g21d5d4d1ea2_0_463">
              <a:extLst>
                <a:ext uri="{FF2B5EF4-FFF2-40B4-BE49-F238E27FC236}">
                  <a16:creationId xmlns:a16="http://schemas.microsoft.com/office/drawing/2014/main" id="{E81C4F4F-E183-EAD1-67F0-C467CC20100B}"/>
                </a:ext>
              </a:extLst>
            </p:cNvPr>
            <p:cNvSpPr/>
            <p:nvPr/>
          </p:nvSpPr>
          <p:spPr>
            <a:xfrm>
              <a:off x="2790444" y="5396484"/>
              <a:ext cx="247014" cy="431800"/>
            </a:xfrm>
            <a:custGeom>
              <a:avLst/>
              <a:gdLst/>
              <a:ahLst/>
              <a:cxnLst/>
              <a:rect l="l" t="t" r="r" b="b"/>
              <a:pathLst>
                <a:path w="247014" h="431800" extrusionOk="0">
                  <a:moveTo>
                    <a:pt x="246887" y="0"/>
                  </a:moveTo>
                  <a:lnTo>
                    <a:pt x="0" y="0"/>
                  </a:lnTo>
                  <a:lnTo>
                    <a:pt x="0" y="431291"/>
                  </a:lnTo>
                  <a:lnTo>
                    <a:pt x="246887" y="431291"/>
                  </a:lnTo>
                  <a:lnTo>
                    <a:pt x="246887"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4" name="Google Shape;770;g21d5d4d1ea2_0_463">
              <a:extLst>
                <a:ext uri="{FF2B5EF4-FFF2-40B4-BE49-F238E27FC236}">
                  <a16:creationId xmlns:a16="http://schemas.microsoft.com/office/drawing/2014/main" id="{9E711606-1D9B-D61F-B571-0157822365E8}"/>
                </a:ext>
              </a:extLst>
            </p:cNvPr>
            <p:cNvSpPr/>
            <p:nvPr/>
          </p:nvSpPr>
          <p:spPr>
            <a:xfrm>
              <a:off x="3456432" y="5358384"/>
              <a:ext cx="173989" cy="0"/>
            </a:xfrm>
            <a:custGeom>
              <a:avLst/>
              <a:gdLst/>
              <a:ahLst/>
              <a:cxnLst/>
              <a:rect l="l" t="t" r="r" b="b"/>
              <a:pathLst>
                <a:path w="173989" h="120000" extrusionOk="0">
                  <a:moveTo>
                    <a:pt x="0" y="0"/>
                  </a:moveTo>
                  <a:lnTo>
                    <a:pt x="173735"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5" name="Google Shape;771;g21d5d4d1ea2_0_463">
              <a:extLst>
                <a:ext uri="{FF2B5EF4-FFF2-40B4-BE49-F238E27FC236}">
                  <a16:creationId xmlns:a16="http://schemas.microsoft.com/office/drawing/2014/main" id="{E82C4646-462D-B4C5-4B05-E76B79986EB3}"/>
                </a:ext>
              </a:extLst>
            </p:cNvPr>
            <p:cNvSpPr/>
            <p:nvPr/>
          </p:nvSpPr>
          <p:spPr>
            <a:xfrm>
              <a:off x="3211068" y="5364480"/>
              <a:ext cx="245745" cy="463550"/>
            </a:xfrm>
            <a:custGeom>
              <a:avLst/>
              <a:gdLst/>
              <a:ahLst/>
              <a:cxnLst/>
              <a:rect l="l" t="t" r="r" b="b"/>
              <a:pathLst>
                <a:path w="245745" h="463550" extrusionOk="0">
                  <a:moveTo>
                    <a:pt x="245364" y="0"/>
                  </a:moveTo>
                  <a:lnTo>
                    <a:pt x="0" y="0"/>
                  </a:lnTo>
                  <a:lnTo>
                    <a:pt x="0" y="463296"/>
                  </a:lnTo>
                  <a:lnTo>
                    <a:pt x="245364" y="463296"/>
                  </a:lnTo>
                  <a:lnTo>
                    <a:pt x="245364"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6" name="Google Shape;772;g21d5d4d1ea2_0_463">
              <a:extLst>
                <a:ext uri="{FF2B5EF4-FFF2-40B4-BE49-F238E27FC236}">
                  <a16:creationId xmlns:a16="http://schemas.microsoft.com/office/drawing/2014/main" id="{F41E3ABB-6407-3C0E-7204-D11340E1FBE2}"/>
                </a:ext>
              </a:extLst>
            </p:cNvPr>
            <p:cNvSpPr/>
            <p:nvPr/>
          </p:nvSpPr>
          <p:spPr>
            <a:xfrm>
              <a:off x="3875532" y="5358384"/>
              <a:ext cx="173989" cy="0"/>
            </a:xfrm>
            <a:custGeom>
              <a:avLst/>
              <a:gdLst/>
              <a:ahLst/>
              <a:cxnLst/>
              <a:rect l="l" t="t" r="r" b="b"/>
              <a:pathLst>
                <a:path w="173989" h="120000" extrusionOk="0">
                  <a:moveTo>
                    <a:pt x="0" y="0"/>
                  </a:moveTo>
                  <a:lnTo>
                    <a:pt x="173735"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7" name="Google Shape;773;g21d5d4d1ea2_0_463">
              <a:extLst>
                <a:ext uri="{FF2B5EF4-FFF2-40B4-BE49-F238E27FC236}">
                  <a16:creationId xmlns:a16="http://schemas.microsoft.com/office/drawing/2014/main" id="{4349E6C5-2905-7656-38DE-90B68AE7BD99}"/>
                </a:ext>
              </a:extLst>
            </p:cNvPr>
            <p:cNvSpPr/>
            <p:nvPr/>
          </p:nvSpPr>
          <p:spPr>
            <a:xfrm>
              <a:off x="3630168" y="5330952"/>
              <a:ext cx="245745" cy="497204"/>
            </a:xfrm>
            <a:custGeom>
              <a:avLst/>
              <a:gdLst/>
              <a:ahLst/>
              <a:cxnLst/>
              <a:rect l="l" t="t" r="r" b="b"/>
              <a:pathLst>
                <a:path w="245745" h="497204" extrusionOk="0">
                  <a:moveTo>
                    <a:pt x="245364" y="0"/>
                  </a:moveTo>
                  <a:lnTo>
                    <a:pt x="0" y="0"/>
                  </a:lnTo>
                  <a:lnTo>
                    <a:pt x="0" y="496824"/>
                  </a:lnTo>
                  <a:lnTo>
                    <a:pt x="245364" y="496824"/>
                  </a:lnTo>
                  <a:lnTo>
                    <a:pt x="245364"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8" name="Google Shape;774;g21d5d4d1ea2_0_463">
              <a:extLst>
                <a:ext uri="{FF2B5EF4-FFF2-40B4-BE49-F238E27FC236}">
                  <a16:creationId xmlns:a16="http://schemas.microsoft.com/office/drawing/2014/main" id="{21EE45CB-A19F-D8CD-A124-D2039CAFFBC9}"/>
                </a:ext>
              </a:extLst>
            </p:cNvPr>
            <p:cNvSpPr/>
            <p:nvPr/>
          </p:nvSpPr>
          <p:spPr>
            <a:xfrm>
              <a:off x="4296155" y="5358384"/>
              <a:ext cx="172720" cy="0"/>
            </a:xfrm>
            <a:custGeom>
              <a:avLst/>
              <a:gdLst/>
              <a:ahLst/>
              <a:cxnLst/>
              <a:rect l="l" t="t" r="r" b="b"/>
              <a:pathLst>
                <a:path w="172720" h="120000" extrusionOk="0">
                  <a:moveTo>
                    <a:pt x="0" y="0"/>
                  </a:moveTo>
                  <a:lnTo>
                    <a:pt x="172212"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9" name="Google Shape;775;g21d5d4d1ea2_0_463">
              <a:extLst>
                <a:ext uri="{FF2B5EF4-FFF2-40B4-BE49-F238E27FC236}">
                  <a16:creationId xmlns:a16="http://schemas.microsoft.com/office/drawing/2014/main" id="{5321D7A9-E460-970B-6A3F-AC5DBF1DA80F}"/>
                </a:ext>
              </a:extLst>
            </p:cNvPr>
            <p:cNvSpPr/>
            <p:nvPr/>
          </p:nvSpPr>
          <p:spPr>
            <a:xfrm>
              <a:off x="4049268" y="5305044"/>
              <a:ext cx="247014" cy="523239"/>
            </a:xfrm>
            <a:custGeom>
              <a:avLst/>
              <a:gdLst/>
              <a:ahLst/>
              <a:cxnLst/>
              <a:rect l="l" t="t" r="r" b="b"/>
              <a:pathLst>
                <a:path w="247014" h="523239" extrusionOk="0">
                  <a:moveTo>
                    <a:pt x="246887" y="0"/>
                  </a:moveTo>
                  <a:lnTo>
                    <a:pt x="0" y="0"/>
                  </a:lnTo>
                  <a:lnTo>
                    <a:pt x="0" y="522732"/>
                  </a:lnTo>
                  <a:lnTo>
                    <a:pt x="246887" y="522732"/>
                  </a:lnTo>
                  <a:lnTo>
                    <a:pt x="246887"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20" name="Google Shape;776;g21d5d4d1ea2_0_463">
              <a:extLst>
                <a:ext uri="{FF2B5EF4-FFF2-40B4-BE49-F238E27FC236}">
                  <a16:creationId xmlns:a16="http://schemas.microsoft.com/office/drawing/2014/main" id="{47C1E4E8-1DBC-0F41-6303-4BF7E0E0CCE3}"/>
                </a:ext>
              </a:extLst>
            </p:cNvPr>
            <p:cNvSpPr/>
            <p:nvPr/>
          </p:nvSpPr>
          <p:spPr>
            <a:xfrm>
              <a:off x="4715255" y="5358384"/>
              <a:ext cx="172720" cy="0"/>
            </a:xfrm>
            <a:custGeom>
              <a:avLst/>
              <a:gdLst/>
              <a:ahLst/>
              <a:cxnLst/>
              <a:rect l="l" t="t" r="r" b="b"/>
              <a:pathLst>
                <a:path w="172720" h="120000" extrusionOk="0">
                  <a:moveTo>
                    <a:pt x="0" y="0"/>
                  </a:moveTo>
                  <a:lnTo>
                    <a:pt x="172212"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21" name="Google Shape;777;g21d5d4d1ea2_0_463">
              <a:extLst>
                <a:ext uri="{FF2B5EF4-FFF2-40B4-BE49-F238E27FC236}">
                  <a16:creationId xmlns:a16="http://schemas.microsoft.com/office/drawing/2014/main" id="{C3BC1351-FA47-0AE3-A4E2-8AB9B917A95B}"/>
                </a:ext>
              </a:extLst>
            </p:cNvPr>
            <p:cNvSpPr/>
            <p:nvPr/>
          </p:nvSpPr>
          <p:spPr>
            <a:xfrm>
              <a:off x="4468368" y="5276088"/>
              <a:ext cx="247014" cy="551814"/>
            </a:xfrm>
            <a:custGeom>
              <a:avLst/>
              <a:gdLst/>
              <a:ahLst/>
              <a:cxnLst/>
              <a:rect l="l" t="t" r="r" b="b"/>
              <a:pathLst>
                <a:path w="247014" h="551814" extrusionOk="0">
                  <a:moveTo>
                    <a:pt x="246887" y="0"/>
                  </a:moveTo>
                  <a:lnTo>
                    <a:pt x="0" y="0"/>
                  </a:lnTo>
                  <a:lnTo>
                    <a:pt x="0" y="551688"/>
                  </a:lnTo>
                  <a:lnTo>
                    <a:pt x="246887" y="551688"/>
                  </a:lnTo>
                  <a:lnTo>
                    <a:pt x="246887"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22" name="Google Shape;778;g21d5d4d1ea2_0_463">
              <a:extLst>
                <a:ext uri="{FF2B5EF4-FFF2-40B4-BE49-F238E27FC236}">
                  <a16:creationId xmlns:a16="http://schemas.microsoft.com/office/drawing/2014/main" id="{4B419C05-508D-B9D9-0D58-94D179163A77}"/>
                </a:ext>
              </a:extLst>
            </p:cNvPr>
            <p:cNvSpPr/>
            <p:nvPr/>
          </p:nvSpPr>
          <p:spPr>
            <a:xfrm>
              <a:off x="5134355" y="5358384"/>
              <a:ext cx="172720" cy="0"/>
            </a:xfrm>
            <a:custGeom>
              <a:avLst/>
              <a:gdLst/>
              <a:ahLst/>
              <a:cxnLst/>
              <a:rect l="l" t="t" r="r" b="b"/>
              <a:pathLst>
                <a:path w="172720" h="120000" extrusionOk="0">
                  <a:moveTo>
                    <a:pt x="0" y="0"/>
                  </a:moveTo>
                  <a:lnTo>
                    <a:pt x="172212"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23" name="Google Shape;779;g21d5d4d1ea2_0_463">
              <a:extLst>
                <a:ext uri="{FF2B5EF4-FFF2-40B4-BE49-F238E27FC236}">
                  <a16:creationId xmlns:a16="http://schemas.microsoft.com/office/drawing/2014/main" id="{C8201CBA-7447-62B8-326C-B943149DBD1E}"/>
                </a:ext>
              </a:extLst>
            </p:cNvPr>
            <p:cNvSpPr/>
            <p:nvPr/>
          </p:nvSpPr>
          <p:spPr>
            <a:xfrm>
              <a:off x="4887468" y="5248656"/>
              <a:ext cx="247014" cy="579120"/>
            </a:xfrm>
            <a:custGeom>
              <a:avLst/>
              <a:gdLst/>
              <a:ahLst/>
              <a:cxnLst/>
              <a:rect l="l" t="t" r="r" b="b"/>
              <a:pathLst>
                <a:path w="247014" h="579120" extrusionOk="0">
                  <a:moveTo>
                    <a:pt x="246887" y="0"/>
                  </a:moveTo>
                  <a:lnTo>
                    <a:pt x="0" y="0"/>
                  </a:lnTo>
                  <a:lnTo>
                    <a:pt x="0" y="579119"/>
                  </a:lnTo>
                  <a:lnTo>
                    <a:pt x="246887" y="579119"/>
                  </a:lnTo>
                  <a:lnTo>
                    <a:pt x="246887"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24" name="Google Shape;780;g21d5d4d1ea2_0_463">
              <a:extLst>
                <a:ext uri="{FF2B5EF4-FFF2-40B4-BE49-F238E27FC236}">
                  <a16:creationId xmlns:a16="http://schemas.microsoft.com/office/drawing/2014/main" id="{89FA717F-3DAC-0F96-AB7B-5EE71A6F82FC}"/>
                </a:ext>
              </a:extLst>
            </p:cNvPr>
            <p:cNvSpPr/>
            <p:nvPr/>
          </p:nvSpPr>
          <p:spPr>
            <a:xfrm>
              <a:off x="5553455" y="5358384"/>
              <a:ext cx="172720" cy="0"/>
            </a:xfrm>
            <a:custGeom>
              <a:avLst/>
              <a:gdLst/>
              <a:ahLst/>
              <a:cxnLst/>
              <a:rect l="l" t="t" r="r" b="b"/>
              <a:pathLst>
                <a:path w="172720" h="120000" extrusionOk="0">
                  <a:moveTo>
                    <a:pt x="0" y="0"/>
                  </a:moveTo>
                  <a:lnTo>
                    <a:pt x="172212"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25" name="Google Shape;781;g21d5d4d1ea2_0_463">
              <a:extLst>
                <a:ext uri="{FF2B5EF4-FFF2-40B4-BE49-F238E27FC236}">
                  <a16:creationId xmlns:a16="http://schemas.microsoft.com/office/drawing/2014/main" id="{685EAEE0-B085-3ABF-DB4A-FC00EE2AFF38}"/>
                </a:ext>
              </a:extLst>
            </p:cNvPr>
            <p:cNvSpPr/>
            <p:nvPr/>
          </p:nvSpPr>
          <p:spPr>
            <a:xfrm>
              <a:off x="5306567" y="5236464"/>
              <a:ext cx="247014" cy="591820"/>
            </a:xfrm>
            <a:custGeom>
              <a:avLst/>
              <a:gdLst/>
              <a:ahLst/>
              <a:cxnLst/>
              <a:rect l="l" t="t" r="r" b="b"/>
              <a:pathLst>
                <a:path w="247014" h="591820" extrusionOk="0">
                  <a:moveTo>
                    <a:pt x="246887" y="0"/>
                  </a:moveTo>
                  <a:lnTo>
                    <a:pt x="0" y="0"/>
                  </a:lnTo>
                  <a:lnTo>
                    <a:pt x="0" y="591312"/>
                  </a:lnTo>
                  <a:lnTo>
                    <a:pt x="246887" y="591312"/>
                  </a:lnTo>
                  <a:lnTo>
                    <a:pt x="246887"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26" name="Google Shape;782;g21d5d4d1ea2_0_463">
              <a:extLst>
                <a:ext uri="{FF2B5EF4-FFF2-40B4-BE49-F238E27FC236}">
                  <a16:creationId xmlns:a16="http://schemas.microsoft.com/office/drawing/2014/main" id="{41739454-DFEA-26FF-80BD-6C41FD54DC3A}"/>
                </a:ext>
              </a:extLst>
            </p:cNvPr>
            <p:cNvSpPr/>
            <p:nvPr/>
          </p:nvSpPr>
          <p:spPr>
            <a:xfrm>
              <a:off x="5972555" y="5358384"/>
              <a:ext cx="172720" cy="0"/>
            </a:xfrm>
            <a:custGeom>
              <a:avLst/>
              <a:gdLst/>
              <a:ahLst/>
              <a:cxnLst/>
              <a:rect l="l" t="t" r="r" b="b"/>
              <a:pathLst>
                <a:path w="172720" h="120000" extrusionOk="0">
                  <a:moveTo>
                    <a:pt x="0" y="0"/>
                  </a:moveTo>
                  <a:lnTo>
                    <a:pt x="172212"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27" name="Google Shape;783;g21d5d4d1ea2_0_463">
              <a:extLst>
                <a:ext uri="{FF2B5EF4-FFF2-40B4-BE49-F238E27FC236}">
                  <a16:creationId xmlns:a16="http://schemas.microsoft.com/office/drawing/2014/main" id="{18002A75-51F9-A6F5-BC1E-ECD07C7FA966}"/>
                </a:ext>
              </a:extLst>
            </p:cNvPr>
            <p:cNvSpPr/>
            <p:nvPr/>
          </p:nvSpPr>
          <p:spPr>
            <a:xfrm>
              <a:off x="5725667" y="5224272"/>
              <a:ext cx="247014" cy="603885"/>
            </a:xfrm>
            <a:custGeom>
              <a:avLst/>
              <a:gdLst/>
              <a:ahLst/>
              <a:cxnLst/>
              <a:rect l="l" t="t" r="r" b="b"/>
              <a:pathLst>
                <a:path w="247014" h="603885" extrusionOk="0">
                  <a:moveTo>
                    <a:pt x="246887" y="0"/>
                  </a:moveTo>
                  <a:lnTo>
                    <a:pt x="0" y="0"/>
                  </a:lnTo>
                  <a:lnTo>
                    <a:pt x="0" y="603504"/>
                  </a:lnTo>
                  <a:lnTo>
                    <a:pt x="246887" y="603504"/>
                  </a:lnTo>
                  <a:lnTo>
                    <a:pt x="246887"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28" name="Google Shape;784;g21d5d4d1ea2_0_463">
              <a:extLst>
                <a:ext uri="{FF2B5EF4-FFF2-40B4-BE49-F238E27FC236}">
                  <a16:creationId xmlns:a16="http://schemas.microsoft.com/office/drawing/2014/main" id="{76308DEE-BCFA-089E-4BAF-3EA9864917B7}"/>
                </a:ext>
              </a:extLst>
            </p:cNvPr>
            <p:cNvSpPr/>
            <p:nvPr/>
          </p:nvSpPr>
          <p:spPr>
            <a:xfrm>
              <a:off x="6391655" y="5358384"/>
              <a:ext cx="86995" cy="0"/>
            </a:xfrm>
            <a:custGeom>
              <a:avLst/>
              <a:gdLst/>
              <a:ahLst/>
              <a:cxnLst/>
              <a:rect l="l" t="t" r="r" b="b"/>
              <a:pathLst>
                <a:path w="86995" h="120000" extrusionOk="0">
                  <a:moveTo>
                    <a:pt x="0" y="0"/>
                  </a:moveTo>
                  <a:lnTo>
                    <a:pt x="86868"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29" name="Google Shape;785;g21d5d4d1ea2_0_463">
              <a:extLst>
                <a:ext uri="{FF2B5EF4-FFF2-40B4-BE49-F238E27FC236}">
                  <a16:creationId xmlns:a16="http://schemas.microsoft.com/office/drawing/2014/main" id="{54558E65-F205-3527-B24B-524B6F72F2DD}"/>
                </a:ext>
              </a:extLst>
            </p:cNvPr>
            <p:cNvSpPr/>
            <p:nvPr/>
          </p:nvSpPr>
          <p:spPr>
            <a:xfrm>
              <a:off x="2371344" y="5137404"/>
              <a:ext cx="4020820" cy="690879"/>
            </a:xfrm>
            <a:custGeom>
              <a:avLst/>
              <a:gdLst/>
              <a:ahLst/>
              <a:cxnLst/>
              <a:rect l="l" t="t" r="r" b="b"/>
              <a:pathLst>
                <a:path w="4020820" h="690879" extrusionOk="0">
                  <a:moveTo>
                    <a:pt x="246888" y="326136"/>
                  </a:moveTo>
                  <a:lnTo>
                    <a:pt x="0" y="326136"/>
                  </a:lnTo>
                  <a:lnTo>
                    <a:pt x="0" y="690372"/>
                  </a:lnTo>
                  <a:lnTo>
                    <a:pt x="246888" y="690372"/>
                  </a:lnTo>
                  <a:lnTo>
                    <a:pt x="246888" y="326136"/>
                  </a:lnTo>
                  <a:close/>
                </a:path>
                <a:path w="4020820" h="690879" extrusionOk="0">
                  <a:moveTo>
                    <a:pt x="4020312" y="0"/>
                  </a:moveTo>
                  <a:lnTo>
                    <a:pt x="3773424" y="0"/>
                  </a:lnTo>
                  <a:lnTo>
                    <a:pt x="3773424" y="690372"/>
                  </a:lnTo>
                  <a:lnTo>
                    <a:pt x="4020312" y="690372"/>
                  </a:lnTo>
                  <a:lnTo>
                    <a:pt x="4020312"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30" name="Google Shape;786;g21d5d4d1ea2_0_463">
              <a:extLst>
                <a:ext uri="{FF2B5EF4-FFF2-40B4-BE49-F238E27FC236}">
                  <a16:creationId xmlns:a16="http://schemas.microsoft.com/office/drawing/2014/main" id="{D564D600-2587-9111-4123-45BA255FEDBC}"/>
                </a:ext>
              </a:extLst>
            </p:cNvPr>
            <p:cNvSpPr/>
            <p:nvPr/>
          </p:nvSpPr>
          <p:spPr>
            <a:xfrm>
              <a:off x="2371344" y="4951476"/>
              <a:ext cx="247014" cy="512445"/>
            </a:xfrm>
            <a:custGeom>
              <a:avLst/>
              <a:gdLst/>
              <a:ahLst/>
              <a:cxnLst/>
              <a:rect l="l" t="t" r="r" b="b"/>
              <a:pathLst>
                <a:path w="247014" h="512445" extrusionOk="0">
                  <a:moveTo>
                    <a:pt x="246887" y="0"/>
                  </a:moveTo>
                  <a:lnTo>
                    <a:pt x="0" y="0"/>
                  </a:lnTo>
                  <a:lnTo>
                    <a:pt x="0" y="512063"/>
                  </a:lnTo>
                  <a:lnTo>
                    <a:pt x="246887" y="512063"/>
                  </a:lnTo>
                  <a:lnTo>
                    <a:pt x="246887"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31" name="Google Shape;787;g21d5d4d1ea2_0_463">
              <a:extLst>
                <a:ext uri="{FF2B5EF4-FFF2-40B4-BE49-F238E27FC236}">
                  <a16:creationId xmlns:a16="http://schemas.microsoft.com/office/drawing/2014/main" id="{7A42E9D1-5300-83D6-63CD-731653D200F5}"/>
                </a:ext>
              </a:extLst>
            </p:cNvPr>
            <p:cNvSpPr/>
            <p:nvPr/>
          </p:nvSpPr>
          <p:spPr>
            <a:xfrm>
              <a:off x="2618232" y="4888992"/>
              <a:ext cx="593089" cy="0"/>
            </a:xfrm>
            <a:custGeom>
              <a:avLst/>
              <a:gdLst/>
              <a:ahLst/>
              <a:cxnLst/>
              <a:rect l="l" t="t" r="r" b="b"/>
              <a:pathLst>
                <a:path w="593089" h="120000" extrusionOk="0">
                  <a:moveTo>
                    <a:pt x="0" y="0"/>
                  </a:moveTo>
                  <a:lnTo>
                    <a:pt x="172212" y="0"/>
                  </a:lnTo>
                </a:path>
                <a:path w="593089" h="120000" extrusionOk="0">
                  <a:moveTo>
                    <a:pt x="419100" y="0"/>
                  </a:moveTo>
                  <a:lnTo>
                    <a:pt x="592836"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32" name="Google Shape;788;g21d5d4d1ea2_0_463">
              <a:extLst>
                <a:ext uri="{FF2B5EF4-FFF2-40B4-BE49-F238E27FC236}">
                  <a16:creationId xmlns:a16="http://schemas.microsoft.com/office/drawing/2014/main" id="{781D6BA0-3F63-9C26-BBA1-262F7B13E5F0}"/>
                </a:ext>
              </a:extLst>
            </p:cNvPr>
            <p:cNvSpPr/>
            <p:nvPr/>
          </p:nvSpPr>
          <p:spPr>
            <a:xfrm>
              <a:off x="2790444" y="4837176"/>
              <a:ext cx="247014" cy="559435"/>
            </a:xfrm>
            <a:custGeom>
              <a:avLst/>
              <a:gdLst/>
              <a:ahLst/>
              <a:cxnLst/>
              <a:rect l="l" t="t" r="r" b="b"/>
              <a:pathLst>
                <a:path w="247014" h="559435" extrusionOk="0">
                  <a:moveTo>
                    <a:pt x="246887" y="0"/>
                  </a:moveTo>
                  <a:lnTo>
                    <a:pt x="0" y="0"/>
                  </a:lnTo>
                  <a:lnTo>
                    <a:pt x="0" y="559307"/>
                  </a:lnTo>
                  <a:lnTo>
                    <a:pt x="246887" y="559307"/>
                  </a:lnTo>
                  <a:lnTo>
                    <a:pt x="246887"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33" name="Google Shape;789;g21d5d4d1ea2_0_463">
              <a:extLst>
                <a:ext uri="{FF2B5EF4-FFF2-40B4-BE49-F238E27FC236}">
                  <a16:creationId xmlns:a16="http://schemas.microsoft.com/office/drawing/2014/main" id="{67AA0EFE-DA7C-0DC0-326E-D3903B6651EC}"/>
                </a:ext>
              </a:extLst>
            </p:cNvPr>
            <p:cNvSpPr/>
            <p:nvPr/>
          </p:nvSpPr>
          <p:spPr>
            <a:xfrm>
              <a:off x="3456432" y="4888992"/>
              <a:ext cx="173989" cy="0"/>
            </a:xfrm>
            <a:custGeom>
              <a:avLst/>
              <a:gdLst/>
              <a:ahLst/>
              <a:cxnLst/>
              <a:rect l="l" t="t" r="r" b="b"/>
              <a:pathLst>
                <a:path w="173989" h="120000" extrusionOk="0">
                  <a:moveTo>
                    <a:pt x="0" y="0"/>
                  </a:moveTo>
                  <a:lnTo>
                    <a:pt x="173735"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34" name="Google Shape;790;g21d5d4d1ea2_0_463">
              <a:extLst>
                <a:ext uri="{FF2B5EF4-FFF2-40B4-BE49-F238E27FC236}">
                  <a16:creationId xmlns:a16="http://schemas.microsoft.com/office/drawing/2014/main" id="{0556CB11-80C9-7D32-4548-15D8361420CB}"/>
                </a:ext>
              </a:extLst>
            </p:cNvPr>
            <p:cNvSpPr/>
            <p:nvPr/>
          </p:nvSpPr>
          <p:spPr>
            <a:xfrm>
              <a:off x="3211068" y="4748784"/>
              <a:ext cx="245745" cy="615950"/>
            </a:xfrm>
            <a:custGeom>
              <a:avLst/>
              <a:gdLst/>
              <a:ahLst/>
              <a:cxnLst/>
              <a:rect l="l" t="t" r="r" b="b"/>
              <a:pathLst>
                <a:path w="245745" h="615950" extrusionOk="0">
                  <a:moveTo>
                    <a:pt x="245364" y="0"/>
                  </a:moveTo>
                  <a:lnTo>
                    <a:pt x="0" y="0"/>
                  </a:lnTo>
                  <a:lnTo>
                    <a:pt x="0" y="615695"/>
                  </a:lnTo>
                  <a:lnTo>
                    <a:pt x="245364" y="615695"/>
                  </a:lnTo>
                  <a:lnTo>
                    <a:pt x="245364"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35" name="Google Shape;791;g21d5d4d1ea2_0_463">
              <a:extLst>
                <a:ext uri="{FF2B5EF4-FFF2-40B4-BE49-F238E27FC236}">
                  <a16:creationId xmlns:a16="http://schemas.microsoft.com/office/drawing/2014/main" id="{E3F87762-0998-F684-8870-30B22D48F2DA}"/>
                </a:ext>
              </a:extLst>
            </p:cNvPr>
            <p:cNvSpPr/>
            <p:nvPr/>
          </p:nvSpPr>
          <p:spPr>
            <a:xfrm>
              <a:off x="3875532" y="4888992"/>
              <a:ext cx="173989" cy="0"/>
            </a:xfrm>
            <a:custGeom>
              <a:avLst/>
              <a:gdLst/>
              <a:ahLst/>
              <a:cxnLst/>
              <a:rect l="l" t="t" r="r" b="b"/>
              <a:pathLst>
                <a:path w="173989" h="120000" extrusionOk="0">
                  <a:moveTo>
                    <a:pt x="0" y="0"/>
                  </a:moveTo>
                  <a:lnTo>
                    <a:pt x="173735"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36" name="Google Shape;792;g21d5d4d1ea2_0_463">
              <a:extLst>
                <a:ext uri="{FF2B5EF4-FFF2-40B4-BE49-F238E27FC236}">
                  <a16:creationId xmlns:a16="http://schemas.microsoft.com/office/drawing/2014/main" id="{18672CD9-96CC-0A04-AF05-0C587E66F824}"/>
                </a:ext>
              </a:extLst>
            </p:cNvPr>
            <p:cNvSpPr/>
            <p:nvPr/>
          </p:nvSpPr>
          <p:spPr>
            <a:xfrm>
              <a:off x="3630168" y="4611624"/>
              <a:ext cx="245745" cy="719454"/>
            </a:xfrm>
            <a:custGeom>
              <a:avLst/>
              <a:gdLst/>
              <a:ahLst/>
              <a:cxnLst/>
              <a:rect l="l" t="t" r="r" b="b"/>
              <a:pathLst>
                <a:path w="245745" h="719454" extrusionOk="0">
                  <a:moveTo>
                    <a:pt x="245364" y="0"/>
                  </a:moveTo>
                  <a:lnTo>
                    <a:pt x="0" y="0"/>
                  </a:lnTo>
                  <a:lnTo>
                    <a:pt x="0" y="719328"/>
                  </a:lnTo>
                  <a:lnTo>
                    <a:pt x="245364" y="719328"/>
                  </a:lnTo>
                  <a:lnTo>
                    <a:pt x="245364"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37" name="Google Shape;793;g21d5d4d1ea2_0_463">
              <a:extLst>
                <a:ext uri="{FF2B5EF4-FFF2-40B4-BE49-F238E27FC236}">
                  <a16:creationId xmlns:a16="http://schemas.microsoft.com/office/drawing/2014/main" id="{60530D46-3AC4-D4F6-6A4D-B5D8EE0D69A3}"/>
                </a:ext>
              </a:extLst>
            </p:cNvPr>
            <p:cNvSpPr/>
            <p:nvPr/>
          </p:nvSpPr>
          <p:spPr>
            <a:xfrm>
              <a:off x="4296155" y="4888992"/>
              <a:ext cx="172720" cy="0"/>
            </a:xfrm>
            <a:custGeom>
              <a:avLst/>
              <a:gdLst/>
              <a:ahLst/>
              <a:cxnLst/>
              <a:rect l="l" t="t" r="r" b="b"/>
              <a:pathLst>
                <a:path w="172720" h="120000" extrusionOk="0">
                  <a:moveTo>
                    <a:pt x="0" y="0"/>
                  </a:moveTo>
                  <a:lnTo>
                    <a:pt x="172212"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38" name="Google Shape;794;g21d5d4d1ea2_0_463">
              <a:extLst>
                <a:ext uri="{FF2B5EF4-FFF2-40B4-BE49-F238E27FC236}">
                  <a16:creationId xmlns:a16="http://schemas.microsoft.com/office/drawing/2014/main" id="{D35327B6-5C88-88BE-FC6E-FD114C1E94B7}"/>
                </a:ext>
              </a:extLst>
            </p:cNvPr>
            <p:cNvSpPr/>
            <p:nvPr/>
          </p:nvSpPr>
          <p:spPr>
            <a:xfrm>
              <a:off x="4049268" y="4477512"/>
              <a:ext cx="247014" cy="828039"/>
            </a:xfrm>
            <a:custGeom>
              <a:avLst/>
              <a:gdLst/>
              <a:ahLst/>
              <a:cxnLst/>
              <a:rect l="l" t="t" r="r" b="b"/>
              <a:pathLst>
                <a:path w="247014" h="828039" extrusionOk="0">
                  <a:moveTo>
                    <a:pt x="246887" y="0"/>
                  </a:moveTo>
                  <a:lnTo>
                    <a:pt x="0" y="0"/>
                  </a:lnTo>
                  <a:lnTo>
                    <a:pt x="0" y="827532"/>
                  </a:lnTo>
                  <a:lnTo>
                    <a:pt x="246887" y="827532"/>
                  </a:lnTo>
                  <a:lnTo>
                    <a:pt x="246887"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39" name="Google Shape;795;g21d5d4d1ea2_0_463">
              <a:extLst>
                <a:ext uri="{FF2B5EF4-FFF2-40B4-BE49-F238E27FC236}">
                  <a16:creationId xmlns:a16="http://schemas.microsoft.com/office/drawing/2014/main" id="{A07A1037-36FC-BCF0-465B-40EC408CFA0F}"/>
                </a:ext>
              </a:extLst>
            </p:cNvPr>
            <p:cNvSpPr/>
            <p:nvPr/>
          </p:nvSpPr>
          <p:spPr>
            <a:xfrm>
              <a:off x="4296155" y="4419600"/>
              <a:ext cx="591820" cy="469900"/>
            </a:xfrm>
            <a:custGeom>
              <a:avLst/>
              <a:gdLst/>
              <a:ahLst/>
              <a:cxnLst/>
              <a:rect l="l" t="t" r="r" b="b"/>
              <a:pathLst>
                <a:path w="591820" h="469900" extrusionOk="0">
                  <a:moveTo>
                    <a:pt x="419100" y="469391"/>
                  </a:moveTo>
                  <a:lnTo>
                    <a:pt x="591312" y="469391"/>
                  </a:lnTo>
                </a:path>
                <a:path w="591820" h="469900" extrusionOk="0">
                  <a:moveTo>
                    <a:pt x="0" y="0"/>
                  </a:moveTo>
                  <a:lnTo>
                    <a:pt x="172212" y="0"/>
                  </a:lnTo>
                </a:path>
                <a:path w="591820" h="469900" extrusionOk="0">
                  <a:moveTo>
                    <a:pt x="419100" y="0"/>
                  </a:moveTo>
                  <a:lnTo>
                    <a:pt x="591312"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40" name="Google Shape;796;g21d5d4d1ea2_0_463">
              <a:extLst>
                <a:ext uri="{FF2B5EF4-FFF2-40B4-BE49-F238E27FC236}">
                  <a16:creationId xmlns:a16="http://schemas.microsoft.com/office/drawing/2014/main" id="{1E7887D1-8AB9-2A16-9CEC-8EA9F55A838D}"/>
                </a:ext>
              </a:extLst>
            </p:cNvPr>
            <p:cNvSpPr/>
            <p:nvPr/>
          </p:nvSpPr>
          <p:spPr>
            <a:xfrm>
              <a:off x="4468368" y="4347972"/>
              <a:ext cx="247014" cy="928370"/>
            </a:xfrm>
            <a:custGeom>
              <a:avLst/>
              <a:gdLst/>
              <a:ahLst/>
              <a:cxnLst/>
              <a:rect l="l" t="t" r="r" b="b"/>
              <a:pathLst>
                <a:path w="247014" h="928370" extrusionOk="0">
                  <a:moveTo>
                    <a:pt x="246887" y="0"/>
                  </a:moveTo>
                  <a:lnTo>
                    <a:pt x="0" y="0"/>
                  </a:lnTo>
                  <a:lnTo>
                    <a:pt x="0" y="928116"/>
                  </a:lnTo>
                  <a:lnTo>
                    <a:pt x="246887" y="928116"/>
                  </a:lnTo>
                  <a:lnTo>
                    <a:pt x="246887"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41" name="Google Shape;797;g21d5d4d1ea2_0_463">
              <a:extLst>
                <a:ext uri="{FF2B5EF4-FFF2-40B4-BE49-F238E27FC236}">
                  <a16:creationId xmlns:a16="http://schemas.microsoft.com/office/drawing/2014/main" id="{EA4EB1ED-1B1A-9CB6-39DF-08937954F071}"/>
                </a:ext>
              </a:extLst>
            </p:cNvPr>
            <p:cNvSpPr/>
            <p:nvPr/>
          </p:nvSpPr>
          <p:spPr>
            <a:xfrm>
              <a:off x="5134355" y="4419600"/>
              <a:ext cx="172720" cy="469900"/>
            </a:xfrm>
            <a:custGeom>
              <a:avLst/>
              <a:gdLst/>
              <a:ahLst/>
              <a:cxnLst/>
              <a:rect l="l" t="t" r="r" b="b"/>
              <a:pathLst>
                <a:path w="172720" h="469900" extrusionOk="0">
                  <a:moveTo>
                    <a:pt x="0" y="469391"/>
                  </a:moveTo>
                  <a:lnTo>
                    <a:pt x="172212" y="469391"/>
                  </a:lnTo>
                </a:path>
                <a:path w="172720" h="469900" extrusionOk="0">
                  <a:moveTo>
                    <a:pt x="0" y="0"/>
                  </a:moveTo>
                  <a:lnTo>
                    <a:pt x="172212"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42" name="Google Shape;798;g21d5d4d1ea2_0_463">
              <a:extLst>
                <a:ext uri="{FF2B5EF4-FFF2-40B4-BE49-F238E27FC236}">
                  <a16:creationId xmlns:a16="http://schemas.microsoft.com/office/drawing/2014/main" id="{F2188E7B-F026-63A9-42AD-7172CBFDB124}"/>
                </a:ext>
              </a:extLst>
            </p:cNvPr>
            <p:cNvSpPr/>
            <p:nvPr/>
          </p:nvSpPr>
          <p:spPr>
            <a:xfrm>
              <a:off x="4887468" y="4146804"/>
              <a:ext cx="247014" cy="1102360"/>
            </a:xfrm>
            <a:custGeom>
              <a:avLst/>
              <a:gdLst/>
              <a:ahLst/>
              <a:cxnLst/>
              <a:rect l="l" t="t" r="r" b="b"/>
              <a:pathLst>
                <a:path w="247014" h="1102360" extrusionOk="0">
                  <a:moveTo>
                    <a:pt x="246887" y="0"/>
                  </a:moveTo>
                  <a:lnTo>
                    <a:pt x="0" y="0"/>
                  </a:lnTo>
                  <a:lnTo>
                    <a:pt x="0" y="1101852"/>
                  </a:lnTo>
                  <a:lnTo>
                    <a:pt x="246887" y="1101852"/>
                  </a:lnTo>
                  <a:lnTo>
                    <a:pt x="246887"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43" name="Google Shape;799;g21d5d4d1ea2_0_463">
              <a:extLst>
                <a:ext uri="{FF2B5EF4-FFF2-40B4-BE49-F238E27FC236}">
                  <a16:creationId xmlns:a16="http://schemas.microsoft.com/office/drawing/2014/main" id="{DE24E195-7419-83C8-AD1C-3379BC541489}"/>
                </a:ext>
              </a:extLst>
            </p:cNvPr>
            <p:cNvSpPr/>
            <p:nvPr/>
          </p:nvSpPr>
          <p:spPr>
            <a:xfrm>
              <a:off x="5134355" y="3948684"/>
              <a:ext cx="591820" cy="940435"/>
            </a:xfrm>
            <a:custGeom>
              <a:avLst/>
              <a:gdLst/>
              <a:ahLst/>
              <a:cxnLst/>
              <a:rect l="l" t="t" r="r" b="b"/>
              <a:pathLst>
                <a:path w="591820" h="940435" extrusionOk="0">
                  <a:moveTo>
                    <a:pt x="419100" y="940307"/>
                  </a:moveTo>
                  <a:lnTo>
                    <a:pt x="591312" y="940307"/>
                  </a:lnTo>
                </a:path>
                <a:path w="591820" h="940435" extrusionOk="0">
                  <a:moveTo>
                    <a:pt x="419100" y="470915"/>
                  </a:moveTo>
                  <a:lnTo>
                    <a:pt x="591312" y="470915"/>
                  </a:lnTo>
                </a:path>
                <a:path w="591820" h="940435" extrusionOk="0">
                  <a:moveTo>
                    <a:pt x="0" y="0"/>
                  </a:moveTo>
                  <a:lnTo>
                    <a:pt x="172212" y="0"/>
                  </a:lnTo>
                </a:path>
                <a:path w="591820" h="940435" extrusionOk="0">
                  <a:moveTo>
                    <a:pt x="419100" y="0"/>
                  </a:moveTo>
                  <a:lnTo>
                    <a:pt x="591312"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44" name="Google Shape;800;g21d5d4d1ea2_0_463">
              <a:extLst>
                <a:ext uri="{FF2B5EF4-FFF2-40B4-BE49-F238E27FC236}">
                  <a16:creationId xmlns:a16="http://schemas.microsoft.com/office/drawing/2014/main" id="{6105F491-AC32-D83C-1C98-CF2F6EC2EC23}"/>
                </a:ext>
              </a:extLst>
            </p:cNvPr>
            <p:cNvSpPr/>
            <p:nvPr/>
          </p:nvSpPr>
          <p:spPr>
            <a:xfrm>
              <a:off x="5306567" y="3957828"/>
              <a:ext cx="247014" cy="1278889"/>
            </a:xfrm>
            <a:custGeom>
              <a:avLst/>
              <a:gdLst/>
              <a:ahLst/>
              <a:cxnLst/>
              <a:rect l="l" t="t" r="r" b="b"/>
              <a:pathLst>
                <a:path w="247014" h="1278889" extrusionOk="0">
                  <a:moveTo>
                    <a:pt x="246887" y="0"/>
                  </a:moveTo>
                  <a:lnTo>
                    <a:pt x="0" y="0"/>
                  </a:lnTo>
                  <a:lnTo>
                    <a:pt x="0" y="1278636"/>
                  </a:lnTo>
                  <a:lnTo>
                    <a:pt x="246887" y="1278636"/>
                  </a:lnTo>
                  <a:lnTo>
                    <a:pt x="246887"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45" name="Google Shape;801;g21d5d4d1ea2_0_463">
              <a:extLst>
                <a:ext uri="{FF2B5EF4-FFF2-40B4-BE49-F238E27FC236}">
                  <a16:creationId xmlns:a16="http://schemas.microsoft.com/office/drawing/2014/main" id="{F4297799-6B51-C3B4-3D1C-DFABDBF699F6}"/>
                </a:ext>
              </a:extLst>
            </p:cNvPr>
            <p:cNvSpPr/>
            <p:nvPr/>
          </p:nvSpPr>
          <p:spPr>
            <a:xfrm>
              <a:off x="5972555" y="3948684"/>
              <a:ext cx="172720" cy="940435"/>
            </a:xfrm>
            <a:custGeom>
              <a:avLst/>
              <a:gdLst/>
              <a:ahLst/>
              <a:cxnLst/>
              <a:rect l="l" t="t" r="r" b="b"/>
              <a:pathLst>
                <a:path w="172720" h="940435" extrusionOk="0">
                  <a:moveTo>
                    <a:pt x="0" y="940307"/>
                  </a:moveTo>
                  <a:lnTo>
                    <a:pt x="172212" y="940307"/>
                  </a:lnTo>
                </a:path>
                <a:path w="172720" h="940435" extrusionOk="0">
                  <a:moveTo>
                    <a:pt x="0" y="470915"/>
                  </a:moveTo>
                  <a:lnTo>
                    <a:pt x="172212" y="470915"/>
                  </a:lnTo>
                </a:path>
                <a:path w="172720" h="940435" extrusionOk="0">
                  <a:moveTo>
                    <a:pt x="0" y="0"/>
                  </a:moveTo>
                  <a:lnTo>
                    <a:pt x="172212"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46" name="Google Shape;802;g21d5d4d1ea2_0_463">
              <a:extLst>
                <a:ext uri="{FF2B5EF4-FFF2-40B4-BE49-F238E27FC236}">
                  <a16:creationId xmlns:a16="http://schemas.microsoft.com/office/drawing/2014/main" id="{17FD08C1-EDD6-56FA-7B37-6A7F6519C533}"/>
                </a:ext>
              </a:extLst>
            </p:cNvPr>
            <p:cNvSpPr/>
            <p:nvPr/>
          </p:nvSpPr>
          <p:spPr>
            <a:xfrm>
              <a:off x="5725667" y="3759708"/>
              <a:ext cx="247014" cy="1464945"/>
            </a:xfrm>
            <a:custGeom>
              <a:avLst/>
              <a:gdLst/>
              <a:ahLst/>
              <a:cxnLst/>
              <a:rect l="l" t="t" r="r" b="b"/>
              <a:pathLst>
                <a:path w="247014" h="1464945" extrusionOk="0">
                  <a:moveTo>
                    <a:pt x="246887" y="0"/>
                  </a:moveTo>
                  <a:lnTo>
                    <a:pt x="0" y="0"/>
                  </a:lnTo>
                  <a:lnTo>
                    <a:pt x="0" y="1464564"/>
                  </a:lnTo>
                  <a:lnTo>
                    <a:pt x="246887" y="1464564"/>
                  </a:lnTo>
                  <a:lnTo>
                    <a:pt x="246887"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47" name="Google Shape;803;g21d5d4d1ea2_0_463">
              <a:extLst>
                <a:ext uri="{FF2B5EF4-FFF2-40B4-BE49-F238E27FC236}">
                  <a16:creationId xmlns:a16="http://schemas.microsoft.com/office/drawing/2014/main" id="{AD58B46A-0AB6-4BC4-A90C-644BA689FDF6}"/>
                </a:ext>
              </a:extLst>
            </p:cNvPr>
            <p:cNvSpPr/>
            <p:nvPr/>
          </p:nvSpPr>
          <p:spPr>
            <a:xfrm>
              <a:off x="6391655" y="3948684"/>
              <a:ext cx="86995" cy="940435"/>
            </a:xfrm>
            <a:custGeom>
              <a:avLst/>
              <a:gdLst/>
              <a:ahLst/>
              <a:cxnLst/>
              <a:rect l="l" t="t" r="r" b="b"/>
              <a:pathLst>
                <a:path w="86995" h="940435" extrusionOk="0">
                  <a:moveTo>
                    <a:pt x="0" y="940307"/>
                  </a:moveTo>
                  <a:lnTo>
                    <a:pt x="86868" y="940307"/>
                  </a:lnTo>
                </a:path>
                <a:path w="86995" h="940435" extrusionOk="0">
                  <a:moveTo>
                    <a:pt x="0" y="470915"/>
                  </a:moveTo>
                  <a:lnTo>
                    <a:pt x="86868" y="470915"/>
                  </a:lnTo>
                </a:path>
                <a:path w="86995" h="940435" extrusionOk="0">
                  <a:moveTo>
                    <a:pt x="0" y="0"/>
                  </a:moveTo>
                  <a:lnTo>
                    <a:pt x="86868"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48" name="Google Shape;804;g21d5d4d1ea2_0_463">
              <a:extLst>
                <a:ext uri="{FF2B5EF4-FFF2-40B4-BE49-F238E27FC236}">
                  <a16:creationId xmlns:a16="http://schemas.microsoft.com/office/drawing/2014/main" id="{C7A70119-710F-3539-F639-5F4DFF3A0DC7}"/>
                </a:ext>
              </a:extLst>
            </p:cNvPr>
            <p:cNvSpPr/>
            <p:nvPr/>
          </p:nvSpPr>
          <p:spPr>
            <a:xfrm>
              <a:off x="6144767" y="3630168"/>
              <a:ext cx="247014" cy="1507489"/>
            </a:xfrm>
            <a:custGeom>
              <a:avLst/>
              <a:gdLst/>
              <a:ahLst/>
              <a:cxnLst/>
              <a:rect l="l" t="t" r="r" b="b"/>
              <a:pathLst>
                <a:path w="247014" h="1507489" extrusionOk="0">
                  <a:moveTo>
                    <a:pt x="246887" y="0"/>
                  </a:moveTo>
                  <a:lnTo>
                    <a:pt x="0" y="0"/>
                  </a:lnTo>
                  <a:lnTo>
                    <a:pt x="0" y="1507236"/>
                  </a:lnTo>
                  <a:lnTo>
                    <a:pt x="246887" y="1507236"/>
                  </a:lnTo>
                  <a:lnTo>
                    <a:pt x="246887"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49" name="Google Shape;805;g21d5d4d1ea2_0_463">
              <a:extLst>
                <a:ext uri="{FF2B5EF4-FFF2-40B4-BE49-F238E27FC236}">
                  <a16:creationId xmlns:a16="http://schemas.microsoft.com/office/drawing/2014/main" id="{4A4EFC8E-2D24-6500-EB8D-AD8F539D3B5D}"/>
                </a:ext>
              </a:extLst>
            </p:cNvPr>
            <p:cNvSpPr/>
            <p:nvPr/>
          </p:nvSpPr>
          <p:spPr>
            <a:xfrm>
              <a:off x="1865376" y="4888992"/>
              <a:ext cx="506094" cy="0"/>
            </a:xfrm>
            <a:custGeom>
              <a:avLst/>
              <a:gdLst/>
              <a:ahLst/>
              <a:cxnLst/>
              <a:rect l="l" t="t" r="r" b="b"/>
              <a:pathLst>
                <a:path w="506094" h="120000" extrusionOk="0">
                  <a:moveTo>
                    <a:pt x="0" y="0"/>
                  </a:moveTo>
                  <a:lnTo>
                    <a:pt x="86868" y="0"/>
                  </a:lnTo>
                </a:path>
                <a:path w="506094" h="120000" extrusionOk="0">
                  <a:moveTo>
                    <a:pt x="333756" y="0"/>
                  </a:moveTo>
                  <a:lnTo>
                    <a:pt x="505968"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50" name="Google Shape;806;g21d5d4d1ea2_0_463">
              <a:extLst>
                <a:ext uri="{FF2B5EF4-FFF2-40B4-BE49-F238E27FC236}">
                  <a16:creationId xmlns:a16="http://schemas.microsoft.com/office/drawing/2014/main" id="{EF5DA9A3-4D8F-3144-125F-B60698464D40}"/>
                </a:ext>
              </a:extLst>
            </p:cNvPr>
            <p:cNvSpPr/>
            <p:nvPr/>
          </p:nvSpPr>
          <p:spPr>
            <a:xfrm>
              <a:off x="1952244" y="4523232"/>
              <a:ext cx="1504314" cy="524510"/>
            </a:xfrm>
            <a:custGeom>
              <a:avLst/>
              <a:gdLst/>
              <a:ahLst/>
              <a:cxnLst/>
              <a:rect l="l" t="t" r="r" b="b"/>
              <a:pathLst>
                <a:path w="1504314" h="524510" extrusionOk="0">
                  <a:moveTo>
                    <a:pt x="246888" y="323088"/>
                  </a:moveTo>
                  <a:lnTo>
                    <a:pt x="0" y="323088"/>
                  </a:lnTo>
                  <a:lnTo>
                    <a:pt x="0" y="524256"/>
                  </a:lnTo>
                  <a:lnTo>
                    <a:pt x="246888" y="524256"/>
                  </a:lnTo>
                  <a:lnTo>
                    <a:pt x="246888" y="323088"/>
                  </a:lnTo>
                  <a:close/>
                </a:path>
                <a:path w="1504314" h="524510" extrusionOk="0">
                  <a:moveTo>
                    <a:pt x="665988" y="214884"/>
                  </a:moveTo>
                  <a:lnTo>
                    <a:pt x="419100" y="214884"/>
                  </a:lnTo>
                  <a:lnTo>
                    <a:pt x="419100" y="428244"/>
                  </a:lnTo>
                  <a:lnTo>
                    <a:pt x="665988" y="428244"/>
                  </a:lnTo>
                  <a:lnTo>
                    <a:pt x="665988" y="214884"/>
                  </a:lnTo>
                  <a:close/>
                </a:path>
                <a:path w="1504314" h="524510" extrusionOk="0">
                  <a:moveTo>
                    <a:pt x="1085088" y="108204"/>
                  </a:moveTo>
                  <a:lnTo>
                    <a:pt x="838200" y="108204"/>
                  </a:lnTo>
                  <a:lnTo>
                    <a:pt x="838200" y="313944"/>
                  </a:lnTo>
                  <a:lnTo>
                    <a:pt x="1085088" y="313944"/>
                  </a:lnTo>
                  <a:lnTo>
                    <a:pt x="1085088" y="108204"/>
                  </a:lnTo>
                  <a:close/>
                </a:path>
                <a:path w="1504314" h="524510" extrusionOk="0">
                  <a:moveTo>
                    <a:pt x="1504188" y="0"/>
                  </a:moveTo>
                  <a:lnTo>
                    <a:pt x="1258824" y="0"/>
                  </a:lnTo>
                  <a:lnTo>
                    <a:pt x="1258824" y="225552"/>
                  </a:lnTo>
                  <a:lnTo>
                    <a:pt x="1504188" y="225552"/>
                  </a:lnTo>
                  <a:lnTo>
                    <a:pt x="1504188" y="0"/>
                  </a:lnTo>
                  <a:close/>
                </a:path>
              </a:pathLst>
            </a:custGeom>
            <a:solidFill>
              <a:srgbClr val="FFEEC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51" name="Google Shape;807;g21d5d4d1ea2_0_463">
              <a:extLst>
                <a:ext uri="{FF2B5EF4-FFF2-40B4-BE49-F238E27FC236}">
                  <a16:creationId xmlns:a16="http://schemas.microsoft.com/office/drawing/2014/main" id="{A3D63914-C05B-6A62-A22F-8000C81B239D}"/>
                </a:ext>
              </a:extLst>
            </p:cNvPr>
            <p:cNvSpPr/>
            <p:nvPr/>
          </p:nvSpPr>
          <p:spPr>
            <a:xfrm>
              <a:off x="1865376" y="4419600"/>
              <a:ext cx="2184400" cy="0"/>
            </a:xfrm>
            <a:custGeom>
              <a:avLst/>
              <a:gdLst/>
              <a:ahLst/>
              <a:cxnLst/>
              <a:rect l="l" t="t" r="r" b="b"/>
              <a:pathLst>
                <a:path w="2184400" h="120000" extrusionOk="0">
                  <a:moveTo>
                    <a:pt x="0" y="0"/>
                  </a:moveTo>
                  <a:lnTo>
                    <a:pt x="1764791" y="0"/>
                  </a:lnTo>
                </a:path>
                <a:path w="2184400" h="120000" extrusionOk="0">
                  <a:moveTo>
                    <a:pt x="2010156" y="0"/>
                  </a:moveTo>
                  <a:lnTo>
                    <a:pt x="218389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52" name="Google Shape;808;g21d5d4d1ea2_0_463">
              <a:extLst>
                <a:ext uri="{FF2B5EF4-FFF2-40B4-BE49-F238E27FC236}">
                  <a16:creationId xmlns:a16="http://schemas.microsoft.com/office/drawing/2014/main" id="{4A60F256-A80A-3F0F-5685-89B92A721AD2}"/>
                </a:ext>
              </a:extLst>
            </p:cNvPr>
            <p:cNvSpPr/>
            <p:nvPr/>
          </p:nvSpPr>
          <p:spPr>
            <a:xfrm>
              <a:off x="3630168" y="4017264"/>
              <a:ext cx="1085214" cy="594360"/>
            </a:xfrm>
            <a:custGeom>
              <a:avLst/>
              <a:gdLst/>
              <a:ahLst/>
              <a:cxnLst/>
              <a:rect l="l" t="t" r="r" b="b"/>
              <a:pathLst>
                <a:path w="1085214" h="594360" extrusionOk="0">
                  <a:moveTo>
                    <a:pt x="245364" y="344424"/>
                  </a:moveTo>
                  <a:lnTo>
                    <a:pt x="0" y="344424"/>
                  </a:lnTo>
                  <a:lnTo>
                    <a:pt x="0" y="594360"/>
                  </a:lnTo>
                  <a:lnTo>
                    <a:pt x="245364" y="594360"/>
                  </a:lnTo>
                  <a:lnTo>
                    <a:pt x="245364" y="344424"/>
                  </a:lnTo>
                  <a:close/>
                </a:path>
                <a:path w="1085214" h="594360" extrusionOk="0">
                  <a:moveTo>
                    <a:pt x="665988" y="161544"/>
                  </a:moveTo>
                  <a:lnTo>
                    <a:pt x="419100" y="161544"/>
                  </a:lnTo>
                  <a:lnTo>
                    <a:pt x="419100" y="460248"/>
                  </a:lnTo>
                  <a:lnTo>
                    <a:pt x="665988" y="460248"/>
                  </a:lnTo>
                  <a:lnTo>
                    <a:pt x="665988" y="161544"/>
                  </a:lnTo>
                  <a:close/>
                </a:path>
                <a:path w="1085214" h="594360" extrusionOk="0">
                  <a:moveTo>
                    <a:pt x="1085088" y="0"/>
                  </a:moveTo>
                  <a:lnTo>
                    <a:pt x="838200" y="0"/>
                  </a:lnTo>
                  <a:lnTo>
                    <a:pt x="838200" y="330708"/>
                  </a:lnTo>
                  <a:lnTo>
                    <a:pt x="1085088" y="330708"/>
                  </a:lnTo>
                  <a:lnTo>
                    <a:pt x="1085088" y="0"/>
                  </a:lnTo>
                  <a:close/>
                </a:path>
              </a:pathLst>
            </a:custGeom>
            <a:solidFill>
              <a:srgbClr val="FFEEC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53" name="Google Shape;809;g21d5d4d1ea2_0_463">
              <a:extLst>
                <a:ext uri="{FF2B5EF4-FFF2-40B4-BE49-F238E27FC236}">
                  <a16:creationId xmlns:a16="http://schemas.microsoft.com/office/drawing/2014/main" id="{5DDD5D20-7DEA-A1C3-159D-9F6AA33FC69B}"/>
                </a:ext>
              </a:extLst>
            </p:cNvPr>
            <p:cNvSpPr/>
            <p:nvPr/>
          </p:nvSpPr>
          <p:spPr>
            <a:xfrm>
              <a:off x="1865376" y="3948684"/>
              <a:ext cx="3022600" cy="0"/>
            </a:xfrm>
            <a:custGeom>
              <a:avLst/>
              <a:gdLst/>
              <a:ahLst/>
              <a:cxnLst/>
              <a:rect l="l" t="t" r="r" b="b"/>
              <a:pathLst>
                <a:path w="3022600" h="120000" extrusionOk="0">
                  <a:moveTo>
                    <a:pt x="0" y="0"/>
                  </a:moveTo>
                  <a:lnTo>
                    <a:pt x="302209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54" name="Google Shape;810;g21d5d4d1ea2_0_463">
              <a:extLst>
                <a:ext uri="{FF2B5EF4-FFF2-40B4-BE49-F238E27FC236}">
                  <a16:creationId xmlns:a16="http://schemas.microsoft.com/office/drawing/2014/main" id="{BEE4BC67-46A4-C0F8-320F-C71E6B2B383B}"/>
                </a:ext>
              </a:extLst>
            </p:cNvPr>
            <p:cNvSpPr/>
            <p:nvPr/>
          </p:nvSpPr>
          <p:spPr>
            <a:xfrm>
              <a:off x="4887468" y="3547872"/>
              <a:ext cx="666114" cy="599439"/>
            </a:xfrm>
            <a:custGeom>
              <a:avLst/>
              <a:gdLst/>
              <a:ahLst/>
              <a:cxnLst/>
              <a:rect l="l" t="t" r="r" b="b"/>
              <a:pathLst>
                <a:path w="666114" h="599439" extrusionOk="0">
                  <a:moveTo>
                    <a:pt x="246888" y="225552"/>
                  </a:moveTo>
                  <a:lnTo>
                    <a:pt x="0" y="225552"/>
                  </a:lnTo>
                  <a:lnTo>
                    <a:pt x="0" y="598932"/>
                  </a:lnTo>
                  <a:lnTo>
                    <a:pt x="246888" y="598932"/>
                  </a:lnTo>
                  <a:lnTo>
                    <a:pt x="246888" y="225552"/>
                  </a:lnTo>
                  <a:close/>
                </a:path>
                <a:path w="666114" h="599439" extrusionOk="0">
                  <a:moveTo>
                    <a:pt x="665988" y="0"/>
                  </a:moveTo>
                  <a:lnTo>
                    <a:pt x="419100" y="0"/>
                  </a:lnTo>
                  <a:lnTo>
                    <a:pt x="419100" y="409956"/>
                  </a:lnTo>
                  <a:lnTo>
                    <a:pt x="665988" y="409956"/>
                  </a:lnTo>
                  <a:lnTo>
                    <a:pt x="665988" y="0"/>
                  </a:lnTo>
                  <a:close/>
                </a:path>
              </a:pathLst>
            </a:custGeom>
            <a:solidFill>
              <a:srgbClr val="FFEEC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55" name="Google Shape;811;g21d5d4d1ea2_0_463">
              <a:extLst>
                <a:ext uri="{FF2B5EF4-FFF2-40B4-BE49-F238E27FC236}">
                  <a16:creationId xmlns:a16="http://schemas.microsoft.com/office/drawing/2014/main" id="{7A825478-0AF5-CC1F-CEE3-74C7E40AEB66}"/>
                </a:ext>
              </a:extLst>
            </p:cNvPr>
            <p:cNvSpPr/>
            <p:nvPr/>
          </p:nvSpPr>
          <p:spPr>
            <a:xfrm>
              <a:off x="1865376" y="3479292"/>
              <a:ext cx="4279900" cy="0"/>
            </a:xfrm>
            <a:custGeom>
              <a:avLst/>
              <a:gdLst/>
              <a:ahLst/>
              <a:cxnLst/>
              <a:rect l="l" t="t" r="r" b="b"/>
              <a:pathLst>
                <a:path w="4279900" h="120000" extrusionOk="0">
                  <a:moveTo>
                    <a:pt x="0" y="0"/>
                  </a:moveTo>
                  <a:lnTo>
                    <a:pt x="3860291" y="0"/>
                  </a:lnTo>
                </a:path>
                <a:path w="4279900" h="120000" extrusionOk="0">
                  <a:moveTo>
                    <a:pt x="4107179" y="0"/>
                  </a:moveTo>
                  <a:lnTo>
                    <a:pt x="4279392"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56" name="Google Shape;812;g21d5d4d1ea2_0_463">
              <a:extLst>
                <a:ext uri="{FF2B5EF4-FFF2-40B4-BE49-F238E27FC236}">
                  <a16:creationId xmlns:a16="http://schemas.microsoft.com/office/drawing/2014/main" id="{4F5416E6-573E-1C70-D383-7AB4259CB307}"/>
                </a:ext>
              </a:extLst>
            </p:cNvPr>
            <p:cNvSpPr/>
            <p:nvPr/>
          </p:nvSpPr>
          <p:spPr>
            <a:xfrm>
              <a:off x="5725667" y="3319272"/>
              <a:ext cx="247014" cy="440689"/>
            </a:xfrm>
            <a:custGeom>
              <a:avLst/>
              <a:gdLst/>
              <a:ahLst/>
              <a:cxnLst/>
              <a:rect l="l" t="t" r="r" b="b"/>
              <a:pathLst>
                <a:path w="247014" h="440689" extrusionOk="0">
                  <a:moveTo>
                    <a:pt x="246887" y="0"/>
                  </a:moveTo>
                  <a:lnTo>
                    <a:pt x="0" y="0"/>
                  </a:lnTo>
                  <a:lnTo>
                    <a:pt x="0" y="440435"/>
                  </a:lnTo>
                  <a:lnTo>
                    <a:pt x="246887" y="440435"/>
                  </a:lnTo>
                  <a:lnTo>
                    <a:pt x="246887" y="0"/>
                  </a:lnTo>
                  <a:close/>
                </a:path>
              </a:pathLst>
            </a:custGeom>
            <a:solidFill>
              <a:srgbClr val="FFEEC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57" name="Google Shape;813;g21d5d4d1ea2_0_463">
              <a:extLst>
                <a:ext uri="{FF2B5EF4-FFF2-40B4-BE49-F238E27FC236}">
                  <a16:creationId xmlns:a16="http://schemas.microsoft.com/office/drawing/2014/main" id="{3D2702A2-C26A-5203-3BA1-3E51280AA957}"/>
                </a:ext>
              </a:extLst>
            </p:cNvPr>
            <p:cNvSpPr/>
            <p:nvPr/>
          </p:nvSpPr>
          <p:spPr>
            <a:xfrm>
              <a:off x="6391655" y="3479292"/>
              <a:ext cx="86995" cy="0"/>
            </a:xfrm>
            <a:custGeom>
              <a:avLst/>
              <a:gdLst/>
              <a:ahLst/>
              <a:cxnLst/>
              <a:rect l="l" t="t" r="r" b="b"/>
              <a:pathLst>
                <a:path w="86995" h="120000" extrusionOk="0">
                  <a:moveTo>
                    <a:pt x="0" y="0"/>
                  </a:moveTo>
                  <a:lnTo>
                    <a:pt x="86868"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58" name="Google Shape;814;g21d5d4d1ea2_0_463">
              <a:extLst>
                <a:ext uri="{FF2B5EF4-FFF2-40B4-BE49-F238E27FC236}">
                  <a16:creationId xmlns:a16="http://schemas.microsoft.com/office/drawing/2014/main" id="{093FB26F-DAA6-F5E1-F8B9-22756414DA40}"/>
                </a:ext>
              </a:extLst>
            </p:cNvPr>
            <p:cNvSpPr/>
            <p:nvPr/>
          </p:nvSpPr>
          <p:spPr>
            <a:xfrm>
              <a:off x="6144767" y="3194304"/>
              <a:ext cx="247014" cy="436245"/>
            </a:xfrm>
            <a:custGeom>
              <a:avLst/>
              <a:gdLst/>
              <a:ahLst/>
              <a:cxnLst/>
              <a:rect l="l" t="t" r="r" b="b"/>
              <a:pathLst>
                <a:path w="247014" h="436245" extrusionOk="0">
                  <a:moveTo>
                    <a:pt x="246887" y="0"/>
                  </a:moveTo>
                  <a:lnTo>
                    <a:pt x="0" y="0"/>
                  </a:lnTo>
                  <a:lnTo>
                    <a:pt x="0" y="435863"/>
                  </a:lnTo>
                  <a:lnTo>
                    <a:pt x="246887" y="435863"/>
                  </a:lnTo>
                  <a:lnTo>
                    <a:pt x="246887" y="0"/>
                  </a:lnTo>
                  <a:close/>
                </a:path>
              </a:pathLst>
            </a:custGeom>
            <a:solidFill>
              <a:srgbClr val="FFEEC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59" name="Google Shape;815;g21d5d4d1ea2_0_463">
              <a:extLst>
                <a:ext uri="{FF2B5EF4-FFF2-40B4-BE49-F238E27FC236}">
                  <a16:creationId xmlns:a16="http://schemas.microsoft.com/office/drawing/2014/main" id="{96A3335D-04F0-8918-B5F8-CE89AC68D4E9}"/>
                </a:ext>
              </a:extLst>
            </p:cNvPr>
            <p:cNvSpPr/>
            <p:nvPr/>
          </p:nvSpPr>
          <p:spPr>
            <a:xfrm>
              <a:off x="1865376" y="5827776"/>
              <a:ext cx="4613275" cy="0"/>
            </a:xfrm>
            <a:custGeom>
              <a:avLst/>
              <a:gdLst/>
              <a:ahLst/>
              <a:cxnLst/>
              <a:rect l="l" t="t" r="r" b="b"/>
              <a:pathLst>
                <a:path w="4613275" h="120000" extrusionOk="0">
                  <a:moveTo>
                    <a:pt x="0" y="0"/>
                  </a:moveTo>
                  <a:lnTo>
                    <a:pt x="4613148"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grpSp>
      <p:sp>
        <p:nvSpPr>
          <p:cNvPr id="60" name="Google Shape;816;g21d5d4d1ea2_0_463">
            <a:extLst>
              <a:ext uri="{FF2B5EF4-FFF2-40B4-BE49-F238E27FC236}">
                <a16:creationId xmlns:a16="http://schemas.microsoft.com/office/drawing/2014/main" id="{F471784A-0BAA-28D7-3A2D-D5E21CA2F7EE}"/>
              </a:ext>
            </a:extLst>
          </p:cNvPr>
          <p:cNvSpPr/>
          <p:nvPr/>
        </p:nvSpPr>
        <p:spPr>
          <a:xfrm>
            <a:off x="1683877" y="2590268"/>
            <a:ext cx="4190391" cy="0"/>
          </a:xfrm>
          <a:custGeom>
            <a:avLst/>
            <a:gdLst/>
            <a:ahLst/>
            <a:cxnLst/>
            <a:rect l="l" t="t" r="r" b="b"/>
            <a:pathLst>
              <a:path w="4613275" h="120000" extrusionOk="0">
                <a:moveTo>
                  <a:pt x="0" y="0"/>
                </a:moveTo>
                <a:lnTo>
                  <a:pt x="4613148"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61" name="Google Shape;817;g21d5d4d1ea2_0_463">
            <a:extLst>
              <a:ext uri="{FF2B5EF4-FFF2-40B4-BE49-F238E27FC236}">
                <a16:creationId xmlns:a16="http://schemas.microsoft.com/office/drawing/2014/main" id="{DA3DE81C-8731-D243-CD32-E6D77B86884A}"/>
              </a:ext>
            </a:extLst>
          </p:cNvPr>
          <p:cNvSpPr txBox="1"/>
          <p:nvPr/>
        </p:nvSpPr>
        <p:spPr>
          <a:xfrm>
            <a:off x="1434086" y="5057191"/>
            <a:ext cx="119800" cy="165501"/>
          </a:xfrm>
          <a:prstGeom prst="rect">
            <a:avLst/>
          </a:prstGeom>
          <a:noFill/>
          <a:ln>
            <a:noFill/>
          </a:ln>
        </p:spPr>
        <p:txBody>
          <a:bodyPr spcFirstLastPara="1" wrap="square" lIns="0" tIns="11500" rIns="0" bIns="0" anchor="t" anchorCtr="0">
            <a:spAutoFit/>
          </a:bodyPr>
          <a:lstStyle/>
          <a:p>
            <a:pPr marL="8467"/>
            <a:r>
              <a:rPr lang="en-US" sz="1000">
                <a:solidFill>
                  <a:srgbClr val="585858"/>
                </a:solidFill>
                <a:latin typeface="Arial"/>
                <a:ea typeface="Arial"/>
                <a:cs typeface="Arial"/>
                <a:sym typeface="Arial"/>
              </a:rPr>
              <a:t>0</a:t>
            </a:r>
            <a:endParaRPr sz="1000">
              <a:solidFill>
                <a:schemeClr val="dk1"/>
              </a:solidFill>
              <a:latin typeface="Arial"/>
              <a:ea typeface="Arial"/>
              <a:cs typeface="Arial"/>
              <a:sym typeface="Arial"/>
            </a:endParaRPr>
          </a:p>
        </p:txBody>
      </p:sp>
      <p:sp>
        <p:nvSpPr>
          <p:cNvPr id="62" name="Google Shape;818;g21d5d4d1ea2_0_463">
            <a:extLst>
              <a:ext uri="{FF2B5EF4-FFF2-40B4-BE49-F238E27FC236}">
                <a16:creationId xmlns:a16="http://schemas.microsoft.com/office/drawing/2014/main" id="{49010518-7813-2501-50B4-1EC88A739580}"/>
              </a:ext>
            </a:extLst>
          </p:cNvPr>
          <p:cNvSpPr txBox="1"/>
          <p:nvPr/>
        </p:nvSpPr>
        <p:spPr>
          <a:xfrm>
            <a:off x="913662" y="4630970"/>
            <a:ext cx="640800" cy="165501"/>
          </a:xfrm>
          <a:prstGeom prst="rect">
            <a:avLst/>
          </a:prstGeom>
          <a:noFill/>
          <a:ln>
            <a:noFill/>
          </a:ln>
        </p:spPr>
        <p:txBody>
          <a:bodyPr spcFirstLastPara="1" wrap="square" lIns="0" tIns="11500" rIns="0" bIns="0" anchor="t" anchorCtr="0">
            <a:spAutoFit/>
          </a:bodyPr>
          <a:lstStyle/>
          <a:p>
            <a:pPr marL="8467"/>
            <a:r>
              <a:rPr lang="en-US" sz="1000">
                <a:solidFill>
                  <a:srgbClr val="585858"/>
                </a:solidFill>
                <a:latin typeface="Arial"/>
                <a:ea typeface="Arial"/>
                <a:cs typeface="Arial"/>
                <a:sym typeface="Arial"/>
              </a:rPr>
              <a:t>500,000</a:t>
            </a:r>
            <a:endParaRPr sz="1000">
              <a:solidFill>
                <a:schemeClr val="dk1"/>
              </a:solidFill>
              <a:latin typeface="Arial"/>
              <a:ea typeface="Arial"/>
              <a:cs typeface="Arial"/>
              <a:sym typeface="Arial"/>
            </a:endParaRPr>
          </a:p>
        </p:txBody>
      </p:sp>
      <p:sp>
        <p:nvSpPr>
          <p:cNvPr id="63" name="Google Shape;819;g21d5d4d1ea2_0_463">
            <a:extLst>
              <a:ext uri="{FF2B5EF4-FFF2-40B4-BE49-F238E27FC236}">
                <a16:creationId xmlns:a16="http://schemas.microsoft.com/office/drawing/2014/main" id="{290D748A-0C5A-A460-A8C4-2960581A0379}"/>
              </a:ext>
            </a:extLst>
          </p:cNvPr>
          <p:cNvSpPr txBox="1"/>
          <p:nvPr/>
        </p:nvSpPr>
        <p:spPr>
          <a:xfrm>
            <a:off x="794536" y="4204472"/>
            <a:ext cx="760200" cy="166089"/>
          </a:xfrm>
          <a:prstGeom prst="rect">
            <a:avLst/>
          </a:prstGeom>
          <a:noFill/>
          <a:ln>
            <a:noFill/>
          </a:ln>
        </p:spPr>
        <p:txBody>
          <a:bodyPr spcFirstLastPara="1" wrap="square" lIns="0" tIns="12083" rIns="0" bIns="0" anchor="t" anchorCtr="0">
            <a:spAutoFit/>
          </a:bodyPr>
          <a:lstStyle/>
          <a:p>
            <a:pPr marL="8467"/>
            <a:r>
              <a:rPr lang="en-US" sz="1000">
                <a:solidFill>
                  <a:srgbClr val="585858"/>
                </a:solidFill>
                <a:latin typeface="Arial"/>
                <a:ea typeface="Arial"/>
                <a:cs typeface="Arial"/>
                <a:sym typeface="Arial"/>
              </a:rPr>
              <a:t>1,000,000</a:t>
            </a:r>
            <a:endParaRPr sz="1000">
              <a:solidFill>
                <a:schemeClr val="dk1"/>
              </a:solidFill>
              <a:latin typeface="Arial"/>
              <a:ea typeface="Arial"/>
              <a:cs typeface="Arial"/>
              <a:sym typeface="Arial"/>
            </a:endParaRPr>
          </a:p>
        </p:txBody>
      </p:sp>
      <p:sp>
        <p:nvSpPr>
          <p:cNvPr id="905" name="Google Shape;820;g21d5d4d1ea2_0_463">
            <a:extLst>
              <a:ext uri="{FF2B5EF4-FFF2-40B4-BE49-F238E27FC236}">
                <a16:creationId xmlns:a16="http://schemas.microsoft.com/office/drawing/2014/main" id="{E048D678-AB91-28AB-E0DD-B2BF5A7C1EA3}"/>
              </a:ext>
            </a:extLst>
          </p:cNvPr>
          <p:cNvSpPr txBox="1"/>
          <p:nvPr/>
        </p:nvSpPr>
        <p:spPr>
          <a:xfrm>
            <a:off x="794536" y="3778873"/>
            <a:ext cx="759600" cy="165501"/>
          </a:xfrm>
          <a:prstGeom prst="rect">
            <a:avLst/>
          </a:prstGeom>
          <a:noFill/>
          <a:ln>
            <a:noFill/>
          </a:ln>
        </p:spPr>
        <p:txBody>
          <a:bodyPr spcFirstLastPara="1" wrap="square" lIns="0" tIns="11500" rIns="0" bIns="0" anchor="t" anchorCtr="0">
            <a:spAutoFit/>
          </a:bodyPr>
          <a:lstStyle/>
          <a:p>
            <a:pPr marL="8467"/>
            <a:r>
              <a:rPr lang="en-US" sz="1000">
                <a:solidFill>
                  <a:srgbClr val="585858"/>
                </a:solidFill>
                <a:latin typeface="Arial"/>
                <a:ea typeface="Arial"/>
                <a:cs typeface="Arial"/>
                <a:sym typeface="Arial"/>
              </a:rPr>
              <a:t>1,500,000</a:t>
            </a:r>
            <a:endParaRPr sz="1000">
              <a:solidFill>
                <a:schemeClr val="dk1"/>
              </a:solidFill>
              <a:latin typeface="Arial"/>
              <a:ea typeface="Arial"/>
              <a:cs typeface="Arial"/>
              <a:sym typeface="Arial"/>
            </a:endParaRPr>
          </a:p>
        </p:txBody>
      </p:sp>
      <p:sp>
        <p:nvSpPr>
          <p:cNvPr id="906" name="Google Shape;821;g21d5d4d1ea2_0_463">
            <a:extLst>
              <a:ext uri="{FF2B5EF4-FFF2-40B4-BE49-F238E27FC236}">
                <a16:creationId xmlns:a16="http://schemas.microsoft.com/office/drawing/2014/main" id="{CA28F9C3-3B8C-149E-0DBB-3E1F49B1A1D6}"/>
              </a:ext>
            </a:extLst>
          </p:cNvPr>
          <p:cNvSpPr txBox="1"/>
          <p:nvPr/>
        </p:nvSpPr>
        <p:spPr>
          <a:xfrm>
            <a:off x="778227" y="3352652"/>
            <a:ext cx="776200" cy="166089"/>
          </a:xfrm>
          <a:prstGeom prst="rect">
            <a:avLst/>
          </a:prstGeom>
          <a:noFill/>
          <a:ln>
            <a:noFill/>
          </a:ln>
        </p:spPr>
        <p:txBody>
          <a:bodyPr spcFirstLastPara="1" wrap="square" lIns="0" tIns="12083" rIns="0" bIns="0" anchor="t" anchorCtr="0">
            <a:spAutoFit/>
          </a:bodyPr>
          <a:lstStyle/>
          <a:p>
            <a:pPr marL="8467"/>
            <a:r>
              <a:rPr lang="en-US" sz="1000">
                <a:solidFill>
                  <a:srgbClr val="585858"/>
                </a:solidFill>
                <a:latin typeface="Arial"/>
                <a:ea typeface="Arial"/>
                <a:cs typeface="Arial"/>
                <a:sym typeface="Arial"/>
              </a:rPr>
              <a:t>2,000,000</a:t>
            </a:r>
            <a:endParaRPr sz="1000">
              <a:solidFill>
                <a:schemeClr val="dk1"/>
              </a:solidFill>
              <a:latin typeface="Arial"/>
              <a:ea typeface="Arial"/>
              <a:cs typeface="Arial"/>
              <a:sym typeface="Arial"/>
            </a:endParaRPr>
          </a:p>
        </p:txBody>
      </p:sp>
      <p:sp>
        <p:nvSpPr>
          <p:cNvPr id="915" name="Google Shape;822;g21d5d4d1ea2_0_463">
            <a:extLst>
              <a:ext uri="{FF2B5EF4-FFF2-40B4-BE49-F238E27FC236}">
                <a16:creationId xmlns:a16="http://schemas.microsoft.com/office/drawing/2014/main" id="{35D87C65-538C-BB3C-A2F3-2D5201A60D1E}"/>
              </a:ext>
            </a:extLst>
          </p:cNvPr>
          <p:cNvSpPr txBox="1"/>
          <p:nvPr/>
        </p:nvSpPr>
        <p:spPr>
          <a:xfrm>
            <a:off x="778227" y="2926432"/>
            <a:ext cx="776200" cy="166089"/>
          </a:xfrm>
          <a:prstGeom prst="rect">
            <a:avLst/>
          </a:prstGeom>
          <a:noFill/>
          <a:ln>
            <a:noFill/>
          </a:ln>
        </p:spPr>
        <p:txBody>
          <a:bodyPr spcFirstLastPara="1" wrap="square" lIns="0" tIns="12083" rIns="0" bIns="0" anchor="t" anchorCtr="0">
            <a:spAutoFit/>
          </a:bodyPr>
          <a:lstStyle/>
          <a:p>
            <a:pPr marL="8467"/>
            <a:r>
              <a:rPr lang="en-US" sz="1000">
                <a:solidFill>
                  <a:srgbClr val="585858"/>
                </a:solidFill>
                <a:latin typeface="Arial"/>
                <a:ea typeface="Arial"/>
                <a:cs typeface="Arial"/>
                <a:sym typeface="Arial"/>
              </a:rPr>
              <a:t>2,500,000</a:t>
            </a:r>
            <a:endParaRPr sz="1000">
              <a:solidFill>
                <a:schemeClr val="dk1"/>
              </a:solidFill>
              <a:latin typeface="Arial"/>
              <a:ea typeface="Arial"/>
              <a:cs typeface="Arial"/>
              <a:sym typeface="Arial"/>
            </a:endParaRPr>
          </a:p>
        </p:txBody>
      </p:sp>
      <p:sp>
        <p:nvSpPr>
          <p:cNvPr id="921" name="Google Shape;823;g21d5d4d1ea2_0_463">
            <a:extLst>
              <a:ext uri="{FF2B5EF4-FFF2-40B4-BE49-F238E27FC236}">
                <a16:creationId xmlns:a16="http://schemas.microsoft.com/office/drawing/2014/main" id="{EDE6D624-89A2-AD7B-8535-517496D2BB75}"/>
              </a:ext>
            </a:extLst>
          </p:cNvPr>
          <p:cNvSpPr txBox="1"/>
          <p:nvPr/>
        </p:nvSpPr>
        <p:spPr>
          <a:xfrm>
            <a:off x="778227" y="2500211"/>
            <a:ext cx="776200" cy="166089"/>
          </a:xfrm>
          <a:prstGeom prst="rect">
            <a:avLst/>
          </a:prstGeom>
          <a:noFill/>
          <a:ln>
            <a:noFill/>
          </a:ln>
        </p:spPr>
        <p:txBody>
          <a:bodyPr spcFirstLastPara="1" wrap="square" lIns="0" tIns="12083" rIns="0" bIns="0" anchor="t" anchorCtr="0">
            <a:spAutoFit/>
          </a:bodyPr>
          <a:lstStyle/>
          <a:p>
            <a:pPr marL="8467"/>
            <a:r>
              <a:rPr lang="en-US" sz="1000">
                <a:solidFill>
                  <a:srgbClr val="585858"/>
                </a:solidFill>
                <a:latin typeface="Arial"/>
                <a:ea typeface="Arial"/>
                <a:cs typeface="Arial"/>
                <a:sym typeface="Arial"/>
              </a:rPr>
              <a:t>3,000,000</a:t>
            </a:r>
            <a:endParaRPr sz="1000">
              <a:solidFill>
                <a:schemeClr val="dk1"/>
              </a:solidFill>
              <a:latin typeface="Arial"/>
              <a:ea typeface="Arial"/>
              <a:cs typeface="Arial"/>
              <a:sym typeface="Arial"/>
            </a:endParaRPr>
          </a:p>
        </p:txBody>
      </p:sp>
      <p:grpSp>
        <p:nvGrpSpPr>
          <p:cNvPr id="922" name="Google Shape;829;g21d5d4d1ea2_0_463">
            <a:extLst>
              <a:ext uri="{FF2B5EF4-FFF2-40B4-BE49-F238E27FC236}">
                <a16:creationId xmlns:a16="http://schemas.microsoft.com/office/drawing/2014/main" id="{8EE3D4E7-9F23-C5E5-C079-2BA345D1009D}"/>
              </a:ext>
            </a:extLst>
          </p:cNvPr>
          <p:cNvGrpSpPr/>
          <p:nvPr/>
        </p:nvGrpSpPr>
        <p:grpSpPr>
          <a:xfrm>
            <a:off x="7178559" y="2789959"/>
            <a:ext cx="3925121" cy="2306266"/>
            <a:chOff x="7924800" y="3230118"/>
            <a:chExt cx="4328541" cy="2543302"/>
          </a:xfrm>
        </p:grpSpPr>
        <p:sp>
          <p:nvSpPr>
            <p:cNvPr id="923" name="Google Shape;830;g21d5d4d1ea2_0_463">
              <a:extLst>
                <a:ext uri="{FF2B5EF4-FFF2-40B4-BE49-F238E27FC236}">
                  <a16:creationId xmlns:a16="http://schemas.microsoft.com/office/drawing/2014/main" id="{A55B0957-CBBC-625A-8529-E3C154053F71}"/>
                </a:ext>
              </a:extLst>
            </p:cNvPr>
            <p:cNvSpPr/>
            <p:nvPr/>
          </p:nvSpPr>
          <p:spPr>
            <a:xfrm>
              <a:off x="7924800" y="5378196"/>
              <a:ext cx="326390" cy="0"/>
            </a:xfrm>
            <a:custGeom>
              <a:avLst/>
              <a:gdLst/>
              <a:ahLst/>
              <a:cxnLst/>
              <a:rect l="l" t="t" r="r" b="b"/>
              <a:pathLst>
                <a:path w="326390" h="120000" extrusionOk="0">
                  <a:moveTo>
                    <a:pt x="0" y="0"/>
                  </a:moveTo>
                  <a:lnTo>
                    <a:pt x="56388" y="0"/>
                  </a:lnTo>
                </a:path>
                <a:path w="326390" h="120000" extrusionOk="0">
                  <a:moveTo>
                    <a:pt x="214883" y="0"/>
                  </a:moveTo>
                  <a:lnTo>
                    <a:pt x="326135"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24" name="Google Shape;831;g21d5d4d1ea2_0_463">
              <a:extLst>
                <a:ext uri="{FF2B5EF4-FFF2-40B4-BE49-F238E27FC236}">
                  <a16:creationId xmlns:a16="http://schemas.microsoft.com/office/drawing/2014/main" id="{81D8E9F2-6597-1E00-F923-F491DB434B4D}"/>
                </a:ext>
              </a:extLst>
            </p:cNvPr>
            <p:cNvSpPr/>
            <p:nvPr/>
          </p:nvSpPr>
          <p:spPr>
            <a:xfrm>
              <a:off x="7981188" y="5388864"/>
              <a:ext cx="158750" cy="384175"/>
            </a:xfrm>
            <a:custGeom>
              <a:avLst/>
              <a:gdLst/>
              <a:ahLst/>
              <a:cxnLst/>
              <a:rect l="l" t="t" r="r" b="b"/>
              <a:pathLst>
                <a:path w="158750" h="384175" extrusionOk="0">
                  <a:moveTo>
                    <a:pt x="158495" y="0"/>
                  </a:moveTo>
                  <a:lnTo>
                    <a:pt x="0" y="0"/>
                  </a:lnTo>
                  <a:lnTo>
                    <a:pt x="0" y="384048"/>
                  </a:lnTo>
                  <a:lnTo>
                    <a:pt x="158495" y="384048"/>
                  </a:lnTo>
                  <a:lnTo>
                    <a:pt x="158495"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25" name="Google Shape;832;g21d5d4d1ea2_0_463">
              <a:extLst>
                <a:ext uri="{FF2B5EF4-FFF2-40B4-BE49-F238E27FC236}">
                  <a16:creationId xmlns:a16="http://schemas.microsoft.com/office/drawing/2014/main" id="{8FDA1878-00A2-2B57-51AB-E15E712A546E}"/>
                </a:ext>
              </a:extLst>
            </p:cNvPr>
            <p:cNvSpPr/>
            <p:nvPr/>
          </p:nvSpPr>
          <p:spPr>
            <a:xfrm>
              <a:off x="8410955" y="5378196"/>
              <a:ext cx="111759" cy="0"/>
            </a:xfrm>
            <a:custGeom>
              <a:avLst/>
              <a:gdLst/>
              <a:ahLst/>
              <a:cxnLst/>
              <a:rect l="l" t="t" r="r" b="b"/>
              <a:pathLst>
                <a:path w="111759" h="120000"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26" name="Google Shape;833;g21d5d4d1ea2_0_463">
              <a:extLst>
                <a:ext uri="{FF2B5EF4-FFF2-40B4-BE49-F238E27FC236}">
                  <a16:creationId xmlns:a16="http://schemas.microsoft.com/office/drawing/2014/main" id="{8BA51FA8-DD93-71C2-9DC1-A1E7B4FC50B0}"/>
                </a:ext>
              </a:extLst>
            </p:cNvPr>
            <p:cNvSpPr/>
            <p:nvPr/>
          </p:nvSpPr>
          <p:spPr>
            <a:xfrm>
              <a:off x="8250936" y="5033772"/>
              <a:ext cx="160020" cy="739139"/>
            </a:xfrm>
            <a:custGeom>
              <a:avLst/>
              <a:gdLst/>
              <a:ahLst/>
              <a:cxnLst/>
              <a:rect l="l" t="t" r="r" b="b"/>
              <a:pathLst>
                <a:path w="160020" h="739139" extrusionOk="0">
                  <a:moveTo>
                    <a:pt x="160020" y="0"/>
                  </a:moveTo>
                  <a:lnTo>
                    <a:pt x="0" y="0"/>
                  </a:lnTo>
                  <a:lnTo>
                    <a:pt x="0" y="739140"/>
                  </a:lnTo>
                  <a:lnTo>
                    <a:pt x="160020" y="739140"/>
                  </a:lnTo>
                  <a:lnTo>
                    <a:pt x="160020"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27" name="Google Shape;834;g21d5d4d1ea2_0_463">
              <a:extLst>
                <a:ext uri="{FF2B5EF4-FFF2-40B4-BE49-F238E27FC236}">
                  <a16:creationId xmlns:a16="http://schemas.microsoft.com/office/drawing/2014/main" id="{7329D525-B388-12AD-FDE5-BA98E373C081}"/>
                </a:ext>
              </a:extLst>
            </p:cNvPr>
            <p:cNvSpPr/>
            <p:nvPr/>
          </p:nvSpPr>
          <p:spPr>
            <a:xfrm>
              <a:off x="7924800" y="3799332"/>
              <a:ext cx="4328159" cy="1579245"/>
            </a:xfrm>
            <a:custGeom>
              <a:avLst/>
              <a:gdLst/>
              <a:ahLst/>
              <a:cxnLst/>
              <a:rect l="l" t="t" r="r" b="b"/>
              <a:pathLst>
                <a:path w="4328159" h="1579245" extrusionOk="0">
                  <a:moveTo>
                    <a:pt x="755903" y="1578864"/>
                  </a:moveTo>
                  <a:lnTo>
                    <a:pt x="867155" y="1578864"/>
                  </a:lnTo>
                </a:path>
                <a:path w="4328159" h="1579245" extrusionOk="0">
                  <a:moveTo>
                    <a:pt x="486155" y="1184148"/>
                  </a:moveTo>
                  <a:lnTo>
                    <a:pt x="597407" y="1184148"/>
                  </a:lnTo>
                </a:path>
                <a:path w="4328159" h="1579245" extrusionOk="0">
                  <a:moveTo>
                    <a:pt x="755903" y="1184148"/>
                  </a:moveTo>
                  <a:lnTo>
                    <a:pt x="867155" y="1184148"/>
                  </a:lnTo>
                </a:path>
                <a:path w="4328159" h="1579245" extrusionOk="0">
                  <a:moveTo>
                    <a:pt x="0" y="789432"/>
                  </a:moveTo>
                  <a:lnTo>
                    <a:pt x="597407" y="789432"/>
                  </a:lnTo>
                </a:path>
                <a:path w="4328159" h="1579245" extrusionOk="0">
                  <a:moveTo>
                    <a:pt x="755903" y="789432"/>
                  </a:moveTo>
                  <a:lnTo>
                    <a:pt x="3031235" y="789432"/>
                  </a:lnTo>
                </a:path>
                <a:path w="4328159" h="1579245" extrusionOk="0">
                  <a:moveTo>
                    <a:pt x="0" y="394716"/>
                  </a:moveTo>
                  <a:lnTo>
                    <a:pt x="597407" y="394716"/>
                  </a:lnTo>
                </a:path>
                <a:path w="4328159" h="1579245" extrusionOk="0">
                  <a:moveTo>
                    <a:pt x="755903" y="394716"/>
                  </a:moveTo>
                  <a:lnTo>
                    <a:pt x="4328159" y="394716"/>
                  </a:lnTo>
                </a:path>
                <a:path w="4328159" h="1579245" extrusionOk="0">
                  <a:moveTo>
                    <a:pt x="0" y="0"/>
                  </a:moveTo>
                  <a:lnTo>
                    <a:pt x="597407" y="0"/>
                  </a:lnTo>
                </a:path>
                <a:path w="4328159" h="1579245" extrusionOk="0">
                  <a:moveTo>
                    <a:pt x="755903" y="0"/>
                  </a:moveTo>
                  <a:lnTo>
                    <a:pt x="4328159"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28" name="Google Shape;835;g21d5d4d1ea2_0_463">
              <a:extLst>
                <a:ext uri="{FF2B5EF4-FFF2-40B4-BE49-F238E27FC236}">
                  <a16:creationId xmlns:a16="http://schemas.microsoft.com/office/drawing/2014/main" id="{DEC92C33-F8E2-B424-E92B-AFAD2636CE6D}"/>
                </a:ext>
              </a:extLst>
            </p:cNvPr>
            <p:cNvSpPr/>
            <p:nvPr/>
          </p:nvSpPr>
          <p:spPr>
            <a:xfrm>
              <a:off x="8522208" y="3550920"/>
              <a:ext cx="158750" cy="2222500"/>
            </a:xfrm>
            <a:custGeom>
              <a:avLst/>
              <a:gdLst/>
              <a:ahLst/>
              <a:cxnLst/>
              <a:rect l="l" t="t" r="r" b="b"/>
              <a:pathLst>
                <a:path w="158750" h="2222500" extrusionOk="0">
                  <a:moveTo>
                    <a:pt x="158496" y="0"/>
                  </a:moveTo>
                  <a:lnTo>
                    <a:pt x="0" y="0"/>
                  </a:lnTo>
                  <a:lnTo>
                    <a:pt x="0" y="2221992"/>
                  </a:lnTo>
                  <a:lnTo>
                    <a:pt x="158496" y="2221992"/>
                  </a:lnTo>
                  <a:lnTo>
                    <a:pt x="158496"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29" name="Google Shape;836;g21d5d4d1ea2_0_463">
              <a:extLst>
                <a:ext uri="{FF2B5EF4-FFF2-40B4-BE49-F238E27FC236}">
                  <a16:creationId xmlns:a16="http://schemas.microsoft.com/office/drawing/2014/main" id="{823C4FAD-9474-5206-0ADC-5CE5847ED2FD}"/>
                </a:ext>
              </a:extLst>
            </p:cNvPr>
            <p:cNvSpPr/>
            <p:nvPr/>
          </p:nvSpPr>
          <p:spPr>
            <a:xfrm>
              <a:off x="8951975" y="5378196"/>
              <a:ext cx="111759" cy="0"/>
            </a:xfrm>
            <a:custGeom>
              <a:avLst/>
              <a:gdLst/>
              <a:ahLst/>
              <a:cxnLst/>
              <a:rect l="l" t="t" r="r" b="b"/>
              <a:pathLst>
                <a:path w="111759" h="120000"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30" name="Google Shape;837;g21d5d4d1ea2_0_463">
              <a:extLst>
                <a:ext uri="{FF2B5EF4-FFF2-40B4-BE49-F238E27FC236}">
                  <a16:creationId xmlns:a16="http://schemas.microsoft.com/office/drawing/2014/main" id="{CC9A4F32-9AA6-D02C-982F-42C7BA401E19}"/>
                </a:ext>
              </a:extLst>
            </p:cNvPr>
            <p:cNvSpPr/>
            <p:nvPr/>
          </p:nvSpPr>
          <p:spPr>
            <a:xfrm>
              <a:off x="8791955" y="5109972"/>
              <a:ext cx="160020" cy="662939"/>
            </a:xfrm>
            <a:custGeom>
              <a:avLst/>
              <a:gdLst/>
              <a:ahLst/>
              <a:cxnLst/>
              <a:rect l="l" t="t" r="r" b="b"/>
              <a:pathLst>
                <a:path w="160020" h="662939" extrusionOk="0">
                  <a:moveTo>
                    <a:pt x="160020" y="0"/>
                  </a:moveTo>
                  <a:lnTo>
                    <a:pt x="0" y="0"/>
                  </a:lnTo>
                  <a:lnTo>
                    <a:pt x="0" y="662940"/>
                  </a:lnTo>
                  <a:lnTo>
                    <a:pt x="160020" y="662940"/>
                  </a:lnTo>
                  <a:lnTo>
                    <a:pt x="160020"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31" name="Google Shape;838;g21d5d4d1ea2_0_463">
              <a:extLst>
                <a:ext uri="{FF2B5EF4-FFF2-40B4-BE49-F238E27FC236}">
                  <a16:creationId xmlns:a16="http://schemas.microsoft.com/office/drawing/2014/main" id="{F40030A4-3773-8DC6-AFA0-B67D6C0FB247}"/>
                </a:ext>
              </a:extLst>
            </p:cNvPr>
            <p:cNvSpPr/>
            <p:nvPr/>
          </p:nvSpPr>
          <p:spPr>
            <a:xfrm>
              <a:off x="9221724" y="5378196"/>
              <a:ext cx="111759" cy="0"/>
            </a:xfrm>
            <a:custGeom>
              <a:avLst/>
              <a:gdLst/>
              <a:ahLst/>
              <a:cxnLst/>
              <a:rect l="l" t="t" r="r" b="b"/>
              <a:pathLst>
                <a:path w="111759" h="120000"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32" name="Google Shape;839;g21d5d4d1ea2_0_463">
              <a:extLst>
                <a:ext uri="{FF2B5EF4-FFF2-40B4-BE49-F238E27FC236}">
                  <a16:creationId xmlns:a16="http://schemas.microsoft.com/office/drawing/2014/main" id="{759306B9-3DA3-BF23-11A7-574EF094B6E6}"/>
                </a:ext>
              </a:extLst>
            </p:cNvPr>
            <p:cNvSpPr/>
            <p:nvPr/>
          </p:nvSpPr>
          <p:spPr>
            <a:xfrm>
              <a:off x="9063227" y="5065776"/>
              <a:ext cx="158750" cy="707389"/>
            </a:xfrm>
            <a:custGeom>
              <a:avLst/>
              <a:gdLst/>
              <a:ahLst/>
              <a:cxnLst/>
              <a:rect l="l" t="t" r="r" b="b"/>
              <a:pathLst>
                <a:path w="158750" h="707389" extrusionOk="0">
                  <a:moveTo>
                    <a:pt x="158496" y="0"/>
                  </a:moveTo>
                  <a:lnTo>
                    <a:pt x="0" y="0"/>
                  </a:lnTo>
                  <a:lnTo>
                    <a:pt x="0" y="707136"/>
                  </a:lnTo>
                  <a:lnTo>
                    <a:pt x="158496" y="707136"/>
                  </a:lnTo>
                  <a:lnTo>
                    <a:pt x="158496"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33" name="Google Shape;840;g21d5d4d1ea2_0_463">
              <a:extLst>
                <a:ext uri="{FF2B5EF4-FFF2-40B4-BE49-F238E27FC236}">
                  <a16:creationId xmlns:a16="http://schemas.microsoft.com/office/drawing/2014/main" id="{F671F41C-C99B-D55B-F3A8-C6951D9F8777}"/>
                </a:ext>
              </a:extLst>
            </p:cNvPr>
            <p:cNvSpPr/>
            <p:nvPr/>
          </p:nvSpPr>
          <p:spPr>
            <a:xfrm>
              <a:off x="9492996" y="5378196"/>
              <a:ext cx="111759" cy="0"/>
            </a:xfrm>
            <a:custGeom>
              <a:avLst/>
              <a:gdLst/>
              <a:ahLst/>
              <a:cxnLst/>
              <a:rect l="l" t="t" r="r" b="b"/>
              <a:pathLst>
                <a:path w="111759" h="120000"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34" name="Google Shape;841;g21d5d4d1ea2_0_463">
              <a:extLst>
                <a:ext uri="{FF2B5EF4-FFF2-40B4-BE49-F238E27FC236}">
                  <a16:creationId xmlns:a16="http://schemas.microsoft.com/office/drawing/2014/main" id="{3CED01D9-C7F1-AA0D-A06F-3C142F9CAA9E}"/>
                </a:ext>
              </a:extLst>
            </p:cNvPr>
            <p:cNvSpPr/>
            <p:nvPr/>
          </p:nvSpPr>
          <p:spPr>
            <a:xfrm>
              <a:off x="9332976" y="5289804"/>
              <a:ext cx="429895" cy="483235"/>
            </a:xfrm>
            <a:custGeom>
              <a:avLst/>
              <a:gdLst/>
              <a:ahLst/>
              <a:cxnLst/>
              <a:rect l="l" t="t" r="r" b="b"/>
              <a:pathLst>
                <a:path w="429895" h="483235" extrusionOk="0">
                  <a:moveTo>
                    <a:pt x="160020" y="0"/>
                  </a:moveTo>
                  <a:lnTo>
                    <a:pt x="0" y="0"/>
                  </a:lnTo>
                  <a:lnTo>
                    <a:pt x="0" y="483108"/>
                  </a:lnTo>
                  <a:lnTo>
                    <a:pt x="160020" y="483108"/>
                  </a:lnTo>
                  <a:lnTo>
                    <a:pt x="160020" y="0"/>
                  </a:lnTo>
                  <a:close/>
                </a:path>
                <a:path w="429895" h="483235" extrusionOk="0">
                  <a:moveTo>
                    <a:pt x="429768" y="143256"/>
                  </a:moveTo>
                  <a:lnTo>
                    <a:pt x="271272" y="143256"/>
                  </a:lnTo>
                  <a:lnTo>
                    <a:pt x="271272" y="483108"/>
                  </a:lnTo>
                  <a:lnTo>
                    <a:pt x="429768" y="483108"/>
                  </a:lnTo>
                  <a:lnTo>
                    <a:pt x="429768" y="143256"/>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35" name="Google Shape;842;g21d5d4d1ea2_0_463">
              <a:extLst>
                <a:ext uri="{FF2B5EF4-FFF2-40B4-BE49-F238E27FC236}">
                  <a16:creationId xmlns:a16="http://schemas.microsoft.com/office/drawing/2014/main" id="{4D640DEE-68AE-3B2E-86DD-E6E772FE6BEB}"/>
                </a:ext>
              </a:extLst>
            </p:cNvPr>
            <p:cNvSpPr/>
            <p:nvPr/>
          </p:nvSpPr>
          <p:spPr>
            <a:xfrm>
              <a:off x="9762744" y="5378196"/>
              <a:ext cx="382904" cy="0"/>
            </a:xfrm>
            <a:custGeom>
              <a:avLst/>
              <a:gdLst/>
              <a:ahLst/>
              <a:cxnLst/>
              <a:rect l="l" t="t" r="r" b="b"/>
              <a:pathLst>
                <a:path w="382904" h="120000" extrusionOk="0">
                  <a:moveTo>
                    <a:pt x="0" y="0"/>
                  </a:moveTo>
                  <a:lnTo>
                    <a:pt x="111251" y="0"/>
                  </a:lnTo>
                </a:path>
                <a:path w="382904" h="120000" extrusionOk="0">
                  <a:moveTo>
                    <a:pt x="271272" y="0"/>
                  </a:moveTo>
                  <a:lnTo>
                    <a:pt x="382524"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36" name="Google Shape;843;g21d5d4d1ea2_0_463">
              <a:extLst>
                <a:ext uri="{FF2B5EF4-FFF2-40B4-BE49-F238E27FC236}">
                  <a16:creationId xmlns:a16="http://schemas.microsoft.com/office/drawing/2014/main" id="{A3B27346-BE46-F3E0-074B-A3432B54D0CF}"/>
                </a:ext>
              </a:extLst>
            </p:cNvPr>
            <p:cNvSpPr/>
            <p:nvPr/>
          </p:nvSpPr>
          <p:spPr>
            <a:xfrm>
              <a:off x="9873995" y="5201412"/>
              <a:ext cx="160020" cy="571500"/>
            </a:xfrm>
            <a:custGeom>
              <a:avLst/>
              <a:gdLst/>
              <a:ahLst/>
              <a:cxnLst/>
              <a:rect l="l" t="t" r="r" b="b"/>
              <a:pathLst>
                <a:path w="160020" h="571500" extrusionOk="0">
                  <a:moveTo>
                    <a:pt x="160020" y="0"/>
                  </a:moveTo>
                  <a:lnTo>
                    <a:pt x="0" y="0"/>
                  </a:lnTo>
                  <a:lnTo>
                    <a:pt x="0" y="571500"/>
                  </a:lnTo>
                  <a:lnTo>
                    <a:pt x="160020" y="571500"/>
                  </a:lnTo>
                  <a:lnTo>
                    <a:pt x="160020"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37" name="Google Shape;844;g21d5d4d1ea2_0_463">
              <a:extLst>
                <a:ext uri="{FF2B5EF4-FFF2-40B4-BE49-F238E27FC236}">
                  <a16:creationId xmlns:a16="http://schemas.microsoft.com/office/drawing/2014/main" id="{BFAA3A6F-0672-911B-FE95-89386CCDDE92}"/>
                </a:ext>
              </a:extLst>
            </p:cNvPr>
            <p:cNvSpPr/>
            <p:nvPr/>
          </p:nvSpPr>
          <p:spPr>
            <a:xfrm>
              <a:off x="10303764" y="5378196"/>
              <a:ext cx="111759" cy="0"/>
            </a:xfrm>
            <a:custGeom>
              <a:avLst/>
              <a:gdLst/>
              <a:ahLst/>
              <a:cxnLst/>
              <a:rect l="l" t="t" r="r" b="b"/>
              <a:pathLst>
                <a:path w="111759" h="120000"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38" name="Google Shape;845;g21d5d4d1ea2_0_463">
              <a:extLst>
                <a:ext uri="{FF2B5EF4-FFF2-40B4-BE49-F238E27FC236}">
                  <a16:creationId xmlns:a16="http://schemas.microsoft.com/office/drawing/2014/main" id="{823237B2-5847-D04C-ACC7-039515D0FE3F}"/>
                </a:ext>
              </a:extLst>
            </p:cNvPr>
            <p:cNvSpPr/>
            <p:nvPr/>
          </p:nvSpPr>
          <p:spPr>
            <a:xfrm>
              <a:off x="10145267" y="5122164"/>
              <a:ext cx="158750" cy="650875"/>
            </a:xfrm>
            <a:custGeom>
              <a:avLst/>
              <a:gdLst/>
              <a:ahLst/>
              <a:cxnLst/>
              <a:rect l="l" t="t" r="r" b="b"/>
              <a:pathLst>
                <a:path w="158750" h="650875" extrusionOk="0">
                  <a:moveTo>
                    <a:pt x="158496" y="0"/>
                  </a:moveTo>
                  <a:lnTo>
                    <a:pt x="0" y="0"/>
                  </a:lnTo>
                  <a:lnTo>
                    <a:pt x="0" y="650748"/>
                  </a:lnTo>
                  <a:lnTo>
                    <a:pt x="158496" y="650748"/>
                  </a:lnTo>
                  <a:lnTo>
                    <a:pt x="158496"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39" name="Google Shape;846;g21d5d4d1ea2_0_463">
              <a:extLst>
                <a:ext uri="{FF2B5EF4-FFF2-40B4-BE49-F238E27FC236}">
                  <a16:creationId xmlns:a16="http://schemas.microsoft.com/office/drawing/2014/main" id="{0935FC23-D3E4-9C36-78CA-CB5CB83433B5}"/>
                </a:ext>
              </a:extLst>
            </p:cNvPr>
            <p:cNvSpPr/>
            <p:nvPr/>
          </p:nvSpPr>
          <p:spPr>
            <a:xfrm>
              <a:off x="10575035" y="5378196"/>
              <a:ext cx="111759" cy="0"/>
            </a:xfrm>
            <a:custGeom>
              <a:avLst/>
              <a:gdLst/>
              <a:ahLst/>
              <a:cxnLst/>
              <a:rect l="l" t="t" r="r" b="b"/>
              <a:pathLst>
                <a:path w="111759" h="120000" extrusionOk="0">
                  <a:moveTo>
                    <a:pt x="0" y="0"/>
                  </a:moveTo>
                  <a:lnTo>
                    <a:pt x="111252"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40" name="Google Shape;847;g21d5d4d1ea2_0_463">
              <a:extLst>
                <a:ext uri="{FF2B5EF4-FFF2-40B4-BE49-F238E27FC236}">
                  <a16:creationId xmlns:a16="http://schemas.microsoft.com/office/drawing/2014/main" id="{A84519D0-7D9E-3BA5-BAED-9C4F03CFB49E}"/>
                </a:ext>
              </a:extLst>
            </p:cNvPr>
            <p:cNvSpPr/>
            <p:nvPr/>
          </p:nvSpPr>
          <p:spPr>
            <a:xfrm>
              <a:off x="10415016" y="5128260"/>
              <a:ext cx="160020" cy="645160"/>
            </a:xfrm>
            <a:custGeom>
              <a:avLst/>
              <a:gdLst/>
              <a:ahLst/>
              <a:cxnLst/>
              <a:rect l="l" t="t" r="r" b="b"/>
              <a:pathLst>
                <a:path w="160020" h="645160" extrusionOk="0">
                  <a:moveTo>
                    <a:pt x="160019" y="0"/>
                  </a:moveTo>
                  <a:lnTo>
                    <a:pt x="0" y="0"/>
                  </a:lnTo>
                  <a:lnTo>
                    <a:pt x="0" y="644651"/>
                  </a:lnTo>
                  <a:lnTo>
                    <a:pt x="160019" y="644651"/>
                  </a:lnTo>
                  <a:lnTo>
                    <a:pt x="160019"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41" name="Google Shape;848;g21d5d4d1ea2_0_463">
              <a:extLst>
                <a:ext uri="{FF2B5EF4-FFF2-40B4-BE49-F238E27FC236}">
                  <a16:creationId xmlns:a16="http://schemas.microsoft.com/office/drawing/2014/main" id="{310CF279-909C-ECD2-8FE5-1F03D698255D}"/>
                </a:ext>
              </a:extLst>
            </p:cNvPr>
            <p:cNvSpPr/>
            <p:nvPr/>
          </p:nvSpPr>
          <p:spPr>
            <a:xfrm>
              <a:off x="10844783" y="5378196"/>
              <a:ext cx="111759" cy="0"/>
            </a:xfrm>
            <a:custGeom>
              <a:avLst/>
              <a:gdLst/>
              <a:ahLst/>
              <a:cxnLst/>
              <a:rect l="l" t="t" r="r" b="b"/>
              <a:pathLst>
                <a:path w="111759" h="120000"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42" name="Google Shape;849;g21d5d4d1ea2_0_463">
              <a:extLst>
                <a:ext uri="{FF2B5EF4-FFF2-40B4-BE49-F238E27FC236}">
                  <a16:creationId xmlns:a16="http://schemas.microsoft.com/office/drawing/2014/main" id="{33876F8A-9B11-F436-C17E-3E0A2C4E804D}"/>
                </a:ext>
              </a:extLst>
            </p:cNvPr>
            <p:cNvSpPr/>
            <p:nvPr/>
          </p:nvSpPr>
          <p:spPr>
            <a:xfrm>
              <a:off x="10686288" y="5149596"/>
              <a:ext cx="158750" cy="623570"/>
            </a:xfrm>
            <a:custGeom>
              <a:avLst/>
              <a:gdLst/>
              <a:ahLst/>
              <a:cxnLst/>
              <a:rect l="l" t="t" r="r" b="b"/>
              <a:pathLst>
                <a:path w="158750" h="623570" extrusionOk="0">
                  <a:moveTo>
                    <a:pt x="158495" y="0"/>
                  </a:moveTo>
                  <a:lnTo>
                    <a:pt x="0" y="0"/>
                  </a:lnTo>
                  <a:lnTo>
                    <a:pt x="0" y="623316"/>
                  </a:lnTo>
                  <a:lnTo>
                    <a:pt x="158495" y="623316"/>
                  </a:lnTo>
                  <a:lnTo>
                    <a:pt x="158495"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43" name="Google Shape;850;g21d5d4d1ea2_0_463">
              <a:extLst>
                <a:ext uri="{FF2B5EF4-FFF2-40B4-BE49-F238E27FC236}">
                  <a16:creationId xmlns:a16="http://schemas.microsoft.com/office/drawing/2014/main" id="{B32958E1-4E99-0750-F91E-43B2C84A46D6}"/>
                </a:ext>
              </a:extLst>
            </p:cNvPr>
            <p:cNvSpPr/>
            <p:nvPr/>
          </p:nvSpPr>
          <p:spPr>
            <a:xfrm>
              <a:off x="11116055" y="5378196"/>
              <a:ext cx="111759" cy="0"/>
            </a:xfrm>
            <a:custGeom>
              <a:avLst/>
              <a:gdLst/>
              <a:ahLst/>
              <a:cxnLst/>
              <a:rect l="l" t="t" r="r" b="b"/>
              <a:pathLst>
                <a:path w="111759" h="120000"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44" name="Google Shape;851;g21d5d4d1ea2_0_463">
              <a:extLst>
                <a:ext uri="{FF2B5EF4-FFF2-40B4-BE49-F238E27FC236}">
                  <a16:creationId xmlns:a16="http://schemas.microsoft.com/office/drawing/2014/main" id="{E9CA46B0-C150-6B3B-536D-4CE37A01C483}"/>
                </a:ext>
              </a:extLst>
            </p:cNvPr>
            <p:cNvSpPr/>
            <p:nvPr/>
          </p:nvSpPr>
          <p:spPr>
            <a:xfrm>
              <a:off x="10844783" y="4983384"/>
              <a:ext cx="111759" cy="5079"/>
            </a:xfrm>
            <a:custGeom>
              <a:avLst/>
              <a:gdLst/>
              <a:ahLst/>
              <a:cxnLst/>
              <a:rect l="l" t="t" r="r" b="b"/>
              <a:pathLst>
                <a:path w="111759" h="5079" extrusionOk="0">
                  <a:moveTo>
                    <a:pt x="0" y="4762"/>
                  </a:moveTo>
                  <a:lnTo>
                    <a:pt x="111251" y="4762"/>
                  </a:lnTo>
                </a:path>
                <a:path w="111759" h="5079"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45" name="Google Shape;852;g21d5d4d1ea2_0_463">
              <a:extLst>
                <a:ext uri="{FF2B5EF4-FFF2-40B4-BE49-F238E27FC236}">
                  <a16:creationId xmlns:a16="http://schemas.microsoft.com/office/drawing/2014/main" id="{D5CD90DA-4715-1CBE-C1E7-55F4A90561A3}"/>
                </a:ext>
              </a:extLst>
            </p:cNvPr>
            <p:cNvSpPr/>
            <p:nvPr/>
          </p:nvSpPr>
          <p:spPr>
            <a:xfrm>
              <a:off x="11116055" y="4983480"/>
              <a:ext cx="111759" cy="0"/>
            </a:xfrm>
            <a:custGeom>
              <a:avLst/>
              <a:gdLst/>
              <a:ahLst/>
              <a:cxnLst/>
              <a:rect l="l" t="t" r="r" b="b"/>
              <a:pathLst>
                <a:path w="111759" h="120000"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46" name="Google Shape;853;g21d5d4d1ea2_0_463">
              <a:extLst>
                <a:ext uri="{FF2B5EF4-FFF2-40B4-BE49-F238E27FC236}">
                  <a16:creationId xmlns:a16="http://schemas.microsoft.com/office/drawing/2014/main" id="{5347FA20-1277-3554-CF3A-104DBD042EDC}"/>
                </a:ext>
              </a:extLst>
            </p:cNvPr>
            <p:cNvSpPr/>
            <p:nvPr/>
          </p:nvSpPr>
          <p:spPr>
            <a:xfrm>
              <a:off x="10956035" y="4898136"/>
              <a:ext cx="160020" cy="875029"/>
            </a:xfrm>
            <a:custGeom>
              <a:avLst/>
              <a:gdLst/>
              <a:ahLst/>
              <a:cxnLst/>
              <a:rect l="l" t="t" r="r" b="b"/>
              <a:pathLst>
                <a:path w="160020" h="875029" extrusionOk="0">
                  <a:moveTo>
                    <a:pt x="160020" y="0"/>
                  </a:moveTo>
                  <a:lnTo>
                    <a:pt x="0" y="0"/>
                  </a:lnTo>
                  <a:lnTo>
                    <a:pt x="0" y="874776"/>
                  </a:lnTo>
                  <a:lnTo>
                    <a:pt x="160020" y="874776"/>
                  </a:lnTo>
                  <a:lnTo>
                    <a:pt x="160020"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47" name="Google Shape;854;g21d5d4d1ea2_0_463">
              <a:extLst>
                <a:ext uri="{FF2B5EF4-FFF2-40B4-BE49-F238E27FC236}">
                  <a16:creationId xmlns:a16="http://schemas.microsoft.com/office/drawing/2014/main" id="{83E7FD20-104C-A64C-2729-F2389C433BEF}"/>
                </a:ext>
              </a:extLst>
            </p:cNvPr>
            <p:cNvSpPr/>
            <p:nvPr/>
          </p:nvSpPr>
          <p:spPr>
            <a:xfrm>
              <a:off x="11385803" y="5378196"/>
              <a:ext cx="111759" cy="0"/>
            </a:xfrm>
            <a:custGeom>
              <a:avLst/>
              <a:gdLst/>
              <a:ahLst/>
              <a:cxnLst/>
              <a:rect l="l" t="t" r="r" b="b"/>
              <a:pathLst>
                <a:path w="111759" h="120000"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48" name="Google Shape;855;g21d5d4d1ea2_0_463">
              <a:extLst>
                <a:ext uri="{FF2B5EF4-FFF2-40B4-BE49-F238E27FC236}">
                  <a16:creationId xmlns:a16="http://schemas.microsoft.com/office/drawing/2014/main" id="{AD5435F1-11C7-5EFE-F16C-E2E3C7C42B0E}"/>
                </a:ext>
              </a:extLst>
            </p:cNvPr>
            <p:cNvSpPr/>
            <p:nvPr/>
          </p:nvSpPr>
          <p:spPr>
            <a:xfrm>
              <a:off x="11227308" y="5042916"/>
              <a:ext cx="158750" cy="730250"/>
            </a:xfrm>
            <a:custGeom>
              <a:avLst/>
              <a:gdLst/>
              <a:ahLst/>
              <a:cxnLst/>
              <a:rect l="l" t="t" r="r" b="b"/>
              <a:pathLst>
                <a:path w="158750" h="730250" extrusionOk="0">
                  <a:moveTo>
                    <a:pt x="158496" y="0"/>
                  </a:moveTo>
                  <a:lnTo>
                    <a:pt x="0" y="0"/>
                  </a:lnTo>
                  <a:lnTo>
                    <a:pt x="0" y="729996"/>
                  </a:lnTo>
                  <a:lnTo>
                    <a:pt x="158496" y="729996"/>
                  </a:lnTo>
                  <a:lnTo>
                    <a:pt x="158496"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49" name="Google Shape;856;g21d5d4d1ea2_0_463">
              <a:extLst>
                <a:ext uri="{FF2B5EF4-FFF2-40B4-BE49-F238E27FC236}">
                  <a16:creationId xmlns:a16="http://schemas.microsoft.com/office/drawing/2014/main" id="{C562AFB9-34F6-C679-64FE-2C2126853C98}"/>
                </a:ext>
              </a:extLst>
            </p:cNvPr>
            <p:cNvSpPr/>
            <p:nvPr/>
          </p:nvSpPr>
          <p:spPr>
            <a:xfrm>
              <a:off x="11657076" y="5378196"/>
              <a:ext cx="111759" cy="0"/>
            </a:xfrm>
            <a:custGeom>
              <a:avLst/>
              <a:gdLst/>
              <a:ahLst/>
              <a:cxnLst/>
              <a:rect l="l" t="t" r="r" b="b"/>
              <a:pathLst>
                <a:path w="111759" h="120000"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50" name="Google Shape;857;g21d5d4d1ea2_0_463">
              <a:extLst>
                <a:ext uri="{FF2B5EF4-FFF2-40B4-BE49-F238E27FC236}">
                  <a16:creationId xmlns:a16="http://schemas.microsoft.com/office/drawing/2014/main" id="{59FD2885-1DE4-B3A6-5DFF-6959F1B32EE1}"/>
                </a:ext>
              </a:extLst>
            </p:cNvPr>
            <p:cNvSpPr/>
            <p:nvPr/>
          </p:nvSpPr>
          <p:spPr>
            <a:xfrm>
              <a:off x="11497055" y="5111496"/>
              <a:ext cx="160020" cy="661670"/>
            </a:xfrm>
            <a:custGeom>
              <a:avLst/>
              <a:gdLst/>
              <a:ahLst/>
              <a:cxnLst/>
              <a:rect l="l" t="t" r="r" b="b"/>
              <a:pathLst>
                <a:path w="160020" h="661670" extrusionOk="0">
                  <a:moveTo>
                    <a:pt x="160020" y="0"/>
                  </a:moveTo>
                  <a:lnTo>
                    <a:pt x="0" y="0"/>
                  </a:lnTo>
                  <a:lnTo>
                    <a:pt x="0" y="661416"/>
                  </a:lnTo>
                  <a:lnTo>
                    <a:pt x="160020" y="661416"/>
                  </a:lnTo>
                  <a:lnTo>
                    <a:pt x="160020"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51" name="Google Shape;858;g21d5d4d1ea2_0_463">
              <a:extLst>
                <a:ext uri="{FF2B5EF4-FFF2-40B4-BE49-F238E27FC236}">
                  <a16:creationId xmlns:a16="http://schemas.microsoft.com/office/drawing/2014/main" id="{63A8CDE5-2F4D-2E83-7296-9E35E89147A6}"/>
                </a:ext>
              </a:extLst>
            </p:cNvPr>
            <p:cNvSpPr/>
            <p:nvPr/>
          </p:nvSpPr>
          <p:spPr>
            <a:xfrm>
              <a:off x="11926823" y="5378196"/>
              <a:ext cx="113029" cy="0"/>
            </a:xfrm>
            <a:custGeom>
              <a:avLst/>
              <a:gdLst/>
              <a:ahLst/>
              <a:cxnLst/>
              <a:rect l="l" t="t" r="r" b="b"/>
              <a:pathLst>
                <a:path w="113029" h="120000" extrusionOk="0">
                  <a:moveTo>
                    <a:pt x="0" y="0"/>
                  </a:moveTo>
                  <a:lnTo>
                    <a:pt x="112775"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52" name="Google Shape;859;g21d5d4d1ea2_0_463">
              <a:extLst>
                <a:ext uri="{FF2B5EF4-FFF2-40B4-BE49-F238E27FC236}">
                  <a16:creationId xmlns:a16="http://schemas.microsoft.com/office/drawing/2014/main" id="{5AF77ABE-3DEE-90EE-CDEE-FF5CAE7E0438}"/>
                </a:ext>
              </a:extLst>
            </p:cNvPr>
            <p:cNvSpPr/>
            <p:nvPr/>
          </p:nvSpPr>
          <p:spPr>
            <a:xfrm>
              <a:off x="11768328" y="5195316"/>
              <a:ext cx="158750" cy="577850"/>
            </a:xfrm>
            <a:custGeom>
              <a:avLst/>
              <a:gdLst/>
              <a:ahLst/>
              <a:cxnLst/>
              <a:rect l="l" t="t" r="r" b="b"/>
              <a:pathLst>
                <a:path w="158750" h="577850" extrusionOk="0">
                  <a:moveTo>
                    <a:pt x="158496" y="0"/>
                  </a:moveTo>
                  <a:lnTo>
                    <a:pt x="0" y="0"/>
                  </a:lnTo>
                  <a:lnTo>
                    <a:pt x="0" y="577596"/>
                  </a:lnTo>
                  <a:lnTo>
                    <a:pt x="158496" y="577596"/>
                  </a:lnTo>
                  <a:lnTo>
                    <a:pt x="158496"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53" name="Google Shape;860;g21d5d4d1ea2_0_463">
              <a:extLst>
                <a:ext uri="{FF2B5EF4-FFF2-40B4-BE49-F238E27FC236}">
                  <a16:creationId xmlns:a16="http://schemas.microsoft.com/office/drawing/2014/main" id="{8FE44B63-40D2-3A0E-7B8E-6E4EDF2389BA}"/>
                </a:ext>
              </a:extLst>
            </p:cNvPr>
            <p:cNvSpPr/>
            <p:nvPr/>
          </p:nvSpPr>
          <p:spPr>
            <a:xfrm>
              <a:off x="12198096" y="5378196"/>
              <a:ext cx="55245" cy="0"/>
            </a:xfrm>
            <a:custGeom>
              <a:avLst/>
              <a:gdLst/>
              <a:ahLst/>
              <a:cxnLst/>
              <a:rect l="l" t="t" r="r" b="b"/>
              <a:pathLst>
                <a:path w="55245" h="120000" extrusionOk="0">
                  <a:moveTo>
                    <a:pt x="0" y="0"/>
                  </a:moveTo>
                  <a:lnTo>
                    <a:pt x="54863"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54" name="Google Shape;861;g21d5d4d1ea2_0_463">
              <a:extLst>
                <a:ext uri="{FF2B5EF4-FFF2-40B4-BE49-F238E27FC236}">
                  <a16:creationId xmlns:a16="http://schemas.microsoft.com/office/drawing/2014/main" id="{EBBBA881-3299-C965-7FDC-C1034E5C34E8}"/>
                </a:ext>
              </a:extLst>
            </p:cNvPr>
            <p:cNvSpPr/>
            <p:nvPr/>
          </p:nvSpPr>
          <p:spPr>
            <a:xfrm>
              <a:off x="12039600" y="5170932"/>
              <a:ext cx="158750" cy="601979"/>
            </a:xfrm>
            <a:custGeom>
              <a:avLst/>
              <a:gdLst/>
              <a:ahLst/>
              <a:cxnLst/>
              <a:rect l="l" t="t" r="r" b="b"/>
              <a:pathLst>
                <a:path w="158750" h="601979" extrusionOk="0">
                  <a:moveTo>
                    <a:pt x="158496" y="0"/>
                  </a:moveTo>
                  <a:lnTo>
                    <a:pt x="0" y="0"/>
                  </a:lnTo>
                  <a:lnTo>
                    <a:pt x="0" y="601979"/>
                  </a:lnTo>
                  <a:lnTo>
                    <a:pt x="158496" y="601979"/>
                  </a:lnTo>
                  <a:lnTo>
                    <a:pt x="158496" y="0"/>
                  </a:lnTo>
                  <a:close/>
                </a:path>
              </a:pathLst>
            </a:custGeom>
            <a:solidFill>
              <a:srgbClr val="003A83"/>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55" name="Google Shape;862;g21d5d4d1ea2_0_463">
              <a:extLst>
                <a:ext uri="{FF2B5EF4-FFF2-40B4-BE49-F238E27FC236}">
                  <a16:creationId xmlns:a16="http://schemas.microsoft.com/office/drawing/2014/main" id="{602EA6E2-EB3B-F0D4-B3C5-7DDC4E127ADD}"/>
                </a:ext>
              </a:extLst>
            </p:cNvPr>
            <p:cNvSpPr/>
            <p:nvPr/>
          </p:nvSpPr>
          <p:spPr>
            <a:xfrm>
              <a:off x="7981188" y="5279136"/>
              <a:ext cx="158750" cy="109854"/>
            </a:xfrm>
            <a:custGeom>
              <a:avLst/>
              <a:gdLst/>
              <a:ahLst/>
              <a:cxnLst/>
              <a:rect l="l" t="t" r="r" b="b"/>
              <a:pathLst>
                <a:path w="158750" h="109854" extrusionOk="0">
                  <a:moveTo>
                    <a:pt x="158495" y="0"/>
                  </a:moveTo>
                  <a:lnTo>
                    <a:pt x="0" y="0"/>
                  </a:lnTo>
                  <a:lnTo>
                    <a:pt x="0" y="109727"/>
                  </a:lnTo>
                  <a:lnTo>
                    <a:pt x="158495" y="109727"/>
                  </a:lnTo>
                  <a:lnTo>
                    <a:pt x="158495"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56" name="Google Shape;863;g21d5d4d1ea2_0_463">
              <a:extLst>
                <a:ext uri="{FF2B5EF4-FFF2-40B4-BE49-F238E27FC236}">
                  <a16:creationId xmlns:a16="http://schemas.microsoft.com/office/drawing/2014/main" id="{CB7CAABF-9219-965C-0EC2-5E6A5EE7B172}"/>
                </a:ext>
              </a:extLst>
            </p:cNvPr>
            <p:cNvSpPr/>
            <p:nvPr/>
          </p:nvSpPr>
          <p:spPr>
            <a:xfrm>
              <a:off x="7924800" y="4983480"/>
              <a:ext cx="326390" cy="0"/>
            </a:xfrm>
            <a:custGeom>
              <a:avLst/>
              <a:gdLst/>
              <a:ahLst/>
              <a:cxnLst/>
              <a:rect l="l" t="t" r="r" b="b"/>
              <a:pathLst>
                <a:path w="326390" h="120000" extrusionOk="0">
                  <a:moveTo>
                    <a:pt x="0" y="0"/>
                  </a:moveTo>
                  <a:lnTo>
                    <a:pt x="326135"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57" name="Google Shape;864;g21d5d4d1ea2_0_463">
              <a:extLst>
                <a:ext uri="{FF2B5EF4-FFF2-40B4-BE49-F238E27FC236}">
                  <a16:creationId xmlns:a16="http://schemas.microsoft.com/office/drawing/2014/main" id="{4EAC31E3-9154-3AB8-D8BE-D42085E54F47}"/>
                </a:ext>
              </a:extLst>
            </p:cNvPr>
            <p:cNvSpPr/>
            <p:nvPr/>
          </p:nvSpPr>
          <p:spPr>
            <a:xfrm>
              <a:off x="8250936" y="4930140"/>
              <a:ext cx="160020" cy="104139"/>
            </a:xfrm>
            <a:custGeom>
              <a:avLst/>
              <a:gdLst/>
              <a:ahLst/>
              <a:cxnLst/>
              <a:rect l="l" t="t" r="r" b="b"/>
              <a:pathLst>
                <a:path w="160020" h="104139" extrusionOk="0">
                  <a:moveTo>
                    <a:pt x="160020" y="0"/>
                  </a:moveTo>
                  <a:lnTo>
                    <a:pt x="0" y="0"/>
                  </a:lnTo>
                  <a:lnTo>
                    <a:pt x="0" y="103631"/>
                  </a:lnTo>
                  <a:lnTo>
                    <a:pt x="160020" y="103631"/>
                  </a:lnTo>
                  <a:lnTo>
                    <a:pt x="160020"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58" name="Google Shape;865;g21d5d4d1ea2_0_463">
              <a:extLst>
                <a:ext uri="{FF2B5EF4-FFF2-40B4-BE49-F238E27FC236}">
                  <a16:creationId xmlns:a16="http://schemas.microsoft.com/office/drawing/2014/main" id="{AF50F378-7936-8058-4FB0-B5FFAA973E84}"/>
                </a:ext>
              </a:extLst>
            </p:cNvPr>
            <p:cNvSpPr/>
            <p:nvPr/>
          </p:nvSpPr>
          <p:spPr>
            <a:xfrm>
              <a:off x="7924800" y="3404616"/>
              <a:ext cx="4328159" cy="0"/>
            </a:xfrm>
            <a:custGeom>
              <a:avLst/>
              <a:gdLst/>
              <a:ahLst/>
              <a:cxnLst/>
              <a:rect l="l" t="t" r="r" b="b"/>
              <a:pathLst>
                <a:path w="4328159" h="120000" extrusionOk="0">
                  <a:moveTo>
                    <a:pt x="0" y="0"/>
                  </a:moveTo>
                  <a:lnTo>
                    <a:pt x="597407" y="0"/>
                  </a:lnTo>
                </a:path>
                <a:path w="4328159" h="120000" extrusionOk="0">
                  <a:moveTo>
                    <a:pt x="755903" y="0"/>
                  </a:moveTo>
                  <a:lnTo>
                    <a:pt x="4328159"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959" name="Google Shape;866;g21d5d4d1ea2_0_463">
              <a:extLst>
                <a:ext uri="{FF2B5EF4-FFF2-40B4-BE49-F238E27FC236}">
                  <a16:creationId xmlns:a16="http://schemas.microsoft.com/office/drawing/2014/main" id="{E3C1D6E1-DB9E-9344-82BD-547248F6B78B}"/>
                </a:ext>
              </a:extLst>
            </p:cNvPr>
            <p:cNvSpPr/>
            <p:nvPr/>
          </p:nvSpPr>
          <p:spPr>
            <a:xfrm>
              <a:off x="8522208" y="3336036"/>
              <a:ext cx="158750" cy="215264"/>
            </a:xfrm>
            <a:custGeom>
              <a:avLst/>
              <a:gdLst/>
              <a:ahLst/>
              <a:cxnLst/>
              <a:rect l="l" t="t" r="r" b="b"/>
              <a:pathLst>
                <a:path w="158750" h="215264" extrusionOk="0">
                  <a:moveTo>
                    <a:pt x="158496" y="0"/>
                  </a:moveTo>
                  <a:lnTo>
                    <a:pt x="0" y="0"/>
                  </a:lnTo>
                  <a:lnTo>
                    <a:pt x="0" y="214883"/>
                  </a:lnTo>
                  <a:lnTo>
                    <a:pt x="158496" y="214883"/>
                  </a:lnTo>
                  <a:lnTo>
                    <a:pt x="158496"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28" name="Google Shape;867;g21d5d4d1ea2_0_463">
              <a:extLst>
                <a:ext uri="{FF2B5EF4-FFF2-40B4-BE49-F238E27FC236}">
                  <a16:creationId xmlns:a16="http://schemas.microsoft.com/office/drawing/2014/main" id="{2ADEEB14-B110-95DD-751E-334B2647783C}"/>
                </a:ext>
              </a:extLst>
            </p:cNvPr>
            <p:cNvSpPr/>
            <p:nvPr/>
          </p:nvSpPr>
          <p:spPr>
            <a:xfrm>
              <a:off x="8951975" y="4983384"/>
              <a:ext cx="922020" cy="5079"/>
            </a:xfrm>
            <a:custGeom>
              <a:avLst/>
              <a:gdLst/>
              <a:ahLst/>
              <a:cxnLst/>
              <a:rect l="l" t="t" r="r" b="b"/>
              <a:pathLst>
                <a:path w="922020" h="5079" extrusionOk="0">
                  <a:moveTo>
                    <a:pt x="0" y="4762"/>
                  </a:moveTo>
                  <a:lnTo>
                    <a:pt x="922020" y="4762"/>
                  </a:lnTo>
                </a:path>
                <a:path w="922020" h="5079" extrusionOk="0">
                  <a:moveTo>
                    <a:pt x="0" y="0"/>
                  </a:moveTo>
                  <a:lnTo>
                    <a:pt x="922020"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29" name="Google Shape;868;g21d5d4d1ea2_0_463">
              <a:extLst>
                <a:ext uri="{FF2B5EF4-FFF2-40B4-BE49-F238E27FC236}">
                  <a16:creationId xmlns:a16="http://schemas.microsoft.com/office/drawing/2014/main" id="{5AA3898D-BEE0-6940-515C-A2850B121089}"/>
                </a:ext>
              </a:extLst>
            </p:cNvPr>
            <p:cNvSpPr/>
            <p:nvPr/>
          </p:nvSpPr>
          <p:spPr>
            <a:xfrm>
              <a:off x="8791956" y="4907280"/>
              <a:ext cx="970915" cy="525779"/>
            </a:xfrm>
            <a:custGeom>
              <a:avLst/>
              <a:gdLst/>
              <a:ahLst/>
              <a:cxnLst/>
              <a:rect l="l" t="t" r="r" b="b"/>
              <a:pathLst>
                <a:path w="970915" h="525779" extrusionOk="0">
                  <a:moveTo>
                    <a:pt x="160020" y="0"/>
                  </a:moveTo>
                  <a:lnTo>
                    <a:pt x="0" y="0"/>
                  </a:lnTo>
                  <a:lnTo>
                    <a:pt x="0" y="202692"/>
                  </a:lnTo>
                  <a:lnTo>
                    <a:pt x="160020" y="202692"/>
                  </a:lnTo>
                  <a:lnTo>
                    <a:pt x="160020" y="0"/>
                  </a:lnTo>
                  <a:close/>
                </a:path>
                <a:path w="970915" h="525779" extrusionOk="0">
                  <a:moveTo>
                    <a:pt x="429768" y="80772"/>
                  </a:moveTo>
                  <a:lnTo>
                    <a:pt x="271272" y="80772"/>
                  </a:lnTo>
                  <a:lnTo>
                    <a:pt x="271272" y="158496"/>
                  </a:lnTo>
                  <a:lnTo>
                    <a:pt x="429768" y="158496"/>
                  </a:lnTo>
                  <a:lnTo>
                    <a:pt x="429768" y="80772"/>
                  </a:lnTo>
                  <a:close/>
                </a:path>
                <a:path w="970915" h="525779" extrusionOk="0">
                  <a:moveTo>
                    <a:pt x="701040" y="249936"/>
                  </a:moveTo>
                  <a:lnTo>
                    <a:pt x="541020" y="249936"/>
                  </a:lnTo>
                  <a:lnTo>
                    <a:pt x="541020" y="382524"/>
                  </a:lnTo>
                  <a:lnTo>
                    <a:pt x="701040" y="382524"/>
                  </a:lnTo>
                  <a:lnTo>
                    <a:pt x="701040" y="249936"/>
                  </a:lnTo>
                  <a:close/>
                </a:path>
                <a:path w="970915" h="525779" extrusionOk="0">
                  <a:moveTo>
                    <a:pt x="970788" y="220980"/>
                  </a:moveTo>
                  <a:lnTo>
                    <a:pt x="812292" y="220980"/>
                  </a:lnTo>
                  <a:lnTo>
                    <a:pt x="812292" y="525780"/>
                  </a:lnTo>
                  <a:lnTo>
                    <a:pt x="970788" y="525780"/>
                  </a:lnTo>
                  <a:lnTo>
                    <a:pt x="970788" y="22098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30" name="Google Shape;869;g21d5d4d1ea2_0_463">
              <a:extLst>
                <a:ext uri="{FF2B5EF4-FFF2-40B4-BE49-F238E27FC236}">
                  <a16:creationId xmlns:a16="http://schemas.microsoft.com/office/drawing/2014/main" id="{E9AEE95C-89CC-4CAE-6405-CE6B4BC98832}"/>
                </a:ext>
              </a:extLst>
            </p:cNvPr>
            <p:cNvSpPr/>
            <p:nvPr/>
          </p:nvSpPr>
          <p:spPr>
            <a:xfrm>
              <a:off x="10034016" y="4983384"/>
              <a:ext cx="111759" cy="5079"/>
            </a:xfrm>
            <a:custGeom>
              <a:avLst/>
              <a:gdLst/>
              <a:ahLst/>
              <a:cxnLst/>
              <a:rect l="l" t="t" r="r" b="b"/>
              <a:pathLst>
                <a:path w="111759" h="5079" extrusionOk="0">
                  <a:moveTo>
                    <a:pt x="0" y="4762"/>
                  </a:moveTo>
                  <a:lnTo>
                    <a:pt x="111251" y="4762"/>
                  </a:lnTo>
                </a:path>
                <a:path w="111759" h="5079"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31" name="Google Shape;870;g21d5d4d1ea2_0_463">
              <a:extLst>
                <a:ext uri="{FF2B5EF4-FFF2-40B4-BE49-F238E27FC236}">
                  <a16:creationId xmlns:a16="http://schemas.microsoft.com/office/drawing/2014/main" id="{6578C2DB-3A79-F30C-7816-7CBD6022B1C3}"/>
                </a:ext>
              </a:extLst>
            </p:cNvPr>
            <p:cNvSpPr/>
            <p:nvPr/>
          </p:nvSpPr>
          <p:spPr>
            <a:xfrm>
              <a:off x="9873995" y="4890516"/>
              <a:ext cx="160020" cy="311150"/>
            </a:xfrm>
            <a:custGeom>
              <a:avLst/>
              <a:gdLst/>
              <a:ahLst/>
              <a:cxnLst/>
              <a:rect l="l" t="t" r="r" b="b"/>
              <a:pathLst>
                <a:path w="160020" h="311150" extrusionOk="0">
                  <a:moveTo>
                    <a:pt x="160020" y="0"/>
                  </a:moveTo>
                  <a:lnTo>
                    <a:pt x="0" y="0"/>
                  </a:lnTo>
                  <a:lnTo>
                    <a:pt x="0" y="310896"/>
                  </a:lnTo>
                  <a:lnTo>
                    <a:pt x="160020" y="310896"/>
                  </a:lnTo>
                  <a:lnTo>
                    <a:pt x="160020"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32" name="Google Shape;871;g21d5d4d1ea2_0_463">
              <a:extLst>
                <a:ext uri="{FF2B5EF4-FFF2-40B4-BE49-F238E27FC236}">
                  <a16:creationId xmlns:a16="http://schemas.microsoft.com/office/drawing/2014/main" id="{34AD7719-7A86-84EE-FFB1-F0030B7B0B69}"/>
                </a:ext>
              </a:extLst>
            </p:cNvPr>
            <p:cNvSpPr/>
            <p:nvPr/>
          </p:nvSpPr>
          <p:spPr>
            <a:xfrm>
              <a:off x="10303764" y="4983384"/>
              <a:ext cx="111759" cy="5079"/>
            </a:xfrm>
            <a:custGeom>
              <a:avLst/>
              <a:gdLst/>
              <a:ahLst/>
              <a:cxnLst/>
              <a:rect l="l" t="t" r="r" b="b"/>
              <a:pathLst>
                <a:path w="111759" h="5079" extrusionOk="0">
                  <a:moveTo>
                    <a:pt x="0" y="4762"/>
                  </a:moveTo>
                  <a:lnTo>
                    <a:pt x="111251" y="4762"/>
                  </a:lnTo>
                </a:path>
                <a:path w="111759" h="5079"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33" name="Google Shape;872;g21d5d4d1ea2_0_463">
              <a:extLst>
                <a:ext uri="{FF2B5EF4-FFF2-40B4-BE49-F238E27FC236}">
                  <a16:creationId xmlns:a16="http://schemas.microsoft.com/office/drawing/2014/main" id="{A29C4C66-3F95-46E6-4418-09BBF0B90BD6}"/>
                </a:ext>
              </a:extLst>
            </p:cNvPr>
            <p:cNvSpPr/>
            <p:nvPr/>
          </p:nvSpPr>
          <p:spPr>
            <a:xfrm>
              <a:off x="10145267" y="4907280"/>
              <a:ext cx="158750" cy="215264"/>
            </a:xfrm>
            <a:custGeom>
              <a:avLst/>
              <a:gdLst/>
              <a:ahLst/>
              <a:cxnLst/>
              <a:rect l="l" t="t" r="r" b="b"/>
              <a:pathLst>
                <a:path w="158750" h="215264" extrusionOk="0">
                  <a:moveTo>
                    <a:pt x="158496" y="0"/>
                  </a:moveTo>
                  <a:lnTo>
                    <a:pt x="0" y="0"/>
                  </a:lnTo>
                  <a:lnTo>
                    <a:pt x="0" y="214884"/>
                  </a:lnTo>
                  <a:lnTo>
                    <a:pt x="158496" y="214884"/>
                  </a:lnTo>
                  <a:lnTo>
                    <a:pt x="158496"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34" name="Google Shape;873;g21d5d4d1ea2_0_463">
              <a:extLst>
                <a:ext uri="{FF2B5EF4-FFF2-40B4-BE49-F238E27FC236}">
                  <a16:creationId xmlns:a16="http://schemas.microsoft.com/office/drawing/2014/main" id="{22149510-B3E7-252D-B3F2-50AC25A6687F}"/>
                </a:ext>
              </a:extLst>
            </p:cNvPr>
            <p:cNvSpPr/>
            <p:nvPr/>
          </p:nvSpPr>
          <p:spPr>
            <a:xfrm>
              <a:off x="10575035" y="4983384"/>
              <a:ext cx="111759" cy="5079"/>
            </a:xfrm>
            <a:custGeom>
              <a:avLst/>
              <a:gdLst/>
              <a:ahLst/>
              <a:cxnLst/>
              <a:rect l="l" t="t" r="r" b="b"/>
              <a:pathLst>
                <a:path w="111759" h="5079" extrusionOk="0">
                  <a:moveTo>
                    <a:pt x="0" y="4762"/>
                  </a:moveTo>
                  <a:lnTo>
                    <a:pt x="111252" y="4762"/>
                  </a:lnTo>
                </a:path>
                <a:path w="111759" h="5079" extrusionOk="0">
                  <a:moveTo>
                    <a:pt x="0" y="0"/>
                  </a:moveTo>
                  <a:lnTo>
                    <a:pt x="111252"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35" name="Google Shape;874;g21d5d4d1ea2_0_463">
              <a:extLst>
                <a:ext uri="{FF2B5EF4-FFF2-40B4-BE49-F238E27FC236}">
                  <a16:creationId xmlns:a16="http://schemas.microsoft.com/office/drawing/2014/main" id="{8555CF6F-4440-94FB-AD7A-BE8851F93F3C}"/>
                </a:ext>
              </a:extLst>
            </p:cNvPr>
            <p:cNvSpPr/>
            <p:nvPr/>
          </p:nvSpPr>
          <p:spPr>
            <a:xfrm>
              <a:off x="10415016" y="4821936"/>
              <a:ext cx="429895" cy="327660"/>
            </a:xfrm>
            <a:custGeom>
              <a:avLst/>
              <a:gdLst/>
              <a:ahLst/>
              <a:cxnLst/>
              <a:rect l="l" t="t" r="r" b="b"/>
              <a:pathLst>
                <a:path w="429895" h="327660" extrusionOk="0">
                  <a:moveTo>
                    <a:pt x="160020" y="0"/>
                  </a:moveTo>
                  <a:lnTo>
                    <a:pt x="0" y="0"/>
                  </a:lnTo>
                  <a:lnTo>
                    <a:pt x="0" y="306324"/>
                  </a:lnTo>
                  <a:lnTo>
                    <a:pt x="160020" y="306324"/>
                  </a:lnTo>
                  <a:lnTo>
                    <a:pt x="160020" y="0"/>
                  </a:lnTo>
                  <a:close/>
                </a:path>
                <a:path w="429895" h="327660" extrusionOk="0">
                  <a:moveTo>
                    <a:pt x="429768" y="67056"/>
                  </a:moveTo>
                  <a:lnTo>
                    <a:pt x="271272" y="67056"/>
                  </a:lnTo>
                  <a:lnTo>
                    <a:pt x="271272" y="327660"/>
                  </a:lnTo>
                  <a:lnTo>
                    <a:pt x="429768" y="327660"/>
                  </a:lnTo>
                  <a:lnTo>
                    <a:pt x="429768" y="67056"/>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36" name="Google Shape;875;g21d5d4d1ea2_0_463">
              <a:extLst>
                <a:ext uri="{FF2B5EF4-FFF2-40B4-BE49-F238E27FC236}">
                  <a16:creationId xmlns:a16="http://schemas.microsoft.com/office/drawing/2014/main" id="{B4E5094E-5A7C-8185-09D9-7407D530024C}"/>
                </a:ext>
              </a:extLst>
            </p:cNvPr>
            <p:cNvSpPr/>
            <p:nvPr/>
          </p:nvSpPr>
          <p:spPr>
            <a:xfrm>
              <a:off x="11116055" y="4588764"/>
              <a:ext cx="1137284" cy="0"/>
            </a:xfrm>
            <a:custGeom>
              <a:avLst/>
              <a:gdLst/>
              <a:ahLst/>
              <a:cxnLst/>
              <a:rect l="l" t="t" r="r" b="b"/>
              <a:pathLst>
                <a:path w="1137284" h="120000" extrusionOk="0">
                  <a:moveTo>
                    <a:pt x="0" y="0"/>
                  </a:moveTo>
                  <a:lnTo>
                    <a:pt x="1136903"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37" name="Google Shape;876;g21d5d4d1ea2_0_463">
              <a:extLst>
                <a:ext uri="{FF2B5EF4-FFF2-40B4-BE49-F238E27FC236}">
                  <a16:creationId xmlns:a16="http://schemas.microsoft.com/office/drawing/2014/main" id="{186BEAA6-93AD-CE1A-2A2E-7663AA162D96}"/>
                </a:ext>
              </a:extLst>
            </p:cNvPr>
            <p:cNvSpPr/>
            <p:nvPr/>
          </p:nvSpPr>
          <p:spPr>
            <a:xfrm>
              <a:off x="10956035" y="4558284"/>
              <a:ext cx="160020" cy="340360"/>
            </a:xfrm>
            <a:custGeom>
              <a:avLst/>
              <a:gdLst/>
              <a:ahLst/>
              <a:cxnLst/>
              <a:rect l="l" t="t" r="r" b="b"/>
              <a:pathLst>
                <a:path w="160020" h="340360" extrusionOk="0">
                  <a:moveTo>
                    <a:pt x="160020" y="0"/>
                  </a:moveTo>
                  <a:lnTo>
                    <a:pt x="0" y="0"/>
                  </a:lnTo>
                  <a:lnTo>
                    <a:pt x="0" y="339851"/>
                  </a:lnTo>
                  <a:lnTo>
                    <a:pt x="160020" y="339851"/>
                  </a:lnTo>
                  <a:lnTo>
                    <a:pt x="160020"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38" name="Google Shape;877;g21d5d4d1ea2_0_463">
              <a:extLst>
                <a:ext uri="{FF2B5EF4-FFF2-40B4-BE49-F238E27FC236}">
                  <a16:creationId xmlns:a16="http://schemas.microsoft.com/office/drawing/2014/main" id="{8D629ABF-A5B6-7C44-7EAD-2E38848033A0}"/>
                </a:ext>
              </a:extLst>
            </p:cNvPr>
            <p:cNvSpPr/>
            <p:nvPr/>
          </p:nvSpPr>
          <p:spPr>
            <a:xfrm>
              <a:off x="11385803" y="4983480"/>
              <a:ext cx="111759" cy="0"/>
            </a:xfrm>
            <a:custGeom>
              <a:avLst/>
              <a:gdLst/>
              <a:ahLst/>
              <a:cxnLst/>
              <a:rect l="l" t="t" r="r" b="b"/>
              <a:pathLst>
                <a:path w="111759" h="120000"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39" name="Google Shape;878;g21d5d4d1ea2_0_463">
              <a:extLst>
                <a:ext uri="{FF2B5EF4-FFF2-40B4-BE49-F238E27FC236}">
                  <a16:creationId xmlns:a16="http://schemas.microsoft.com/office/drawing/2014/main" id="{45543E3C-9DA6-4BE0-396E-1E67FAB5BC5E}"/>
                </a:ext>
              </a:extLst>
            </p:cNvPr>
            <p:cNvSpPr/>
            <p:nvPr/>
          </p:nvSpPr>
          <p:spPr>
            <a:xfrm>
              <a:off x="11227308" y="4736592"/>
              <a:ext cx="158750" cy="306704"/>
            </a:xfrm>
            <a:custGeom>
              <a:avLst/>
              <a:gdLst/>
              <a:ahLst/>
              <a:cxnLst/>
              <a:rect l="l" t="t" r="r" b="b"/>
              <a:pathLst>
                <a:path w="158750" h="306704" extrusionOk="0">
                  <a:moveTo>
                    <a:pt x="158496" y="0"/>
                  </a:moveTo>
                  <a:lnTo>
                    <a:pt x="0" y="0"/>
                  </a:lnTo>
                  <a:lnTo>
                    <a:pt x="0" y="306324"/>
                  </a:lnTo>
                  <a:lnTo>
                    <a:pt x="158496" y="306324"/>
                  </a:lnTo>
                  <a:lnTo>
                    <a:pt x="158496"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40" name="Google Shape;879;g21d5d4d1ea2_0_463">
              <a:extLst>
                <a:ext uri="{FF2B5EF4-FFF2-40B4-BE49-F238E27FC236}">
                  <a16:creationId xmlns:a16="http://schemas.microsoft.com/office/drawing/2014/main" id="{11A7F901-EDD7-2493-428E-A02C2AABA51D}"/>
                </a:ext>
              </a:extLst>
            </p:cNvPr>
            <p:cNvSpPr/>
            <p:nvPr/>
          </p:nvSpPr>
          <p:spPr>
            <a:xfrm>
              <a:off x="11657076" y="4983480"/>
              <a:ext cx="111759" cy="0"/>
            </a:xfrm>
            <a:custGeom>
              <a:avLst/>
              <a:gdLst/>
              <a:ahLst/>
              <a:cxnLst/>
              <a:rect l="l" t="t" r="r" b="b"/>
              <a:pathLst>
                <a:path w="111759" h="120000" extrusionOk="0">
                  <a:moveTo>
                    <a:pt x="0" y="0"/>
                  </a:moveTo>
                  <a:lnTo>
                    <a:pt x="111251"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41" name="Google Shape;880;g21d5d4d1ea2_0_463">
              <a:extLst>
                <a:ext uri="{FF2B5EF4-FFF2-40B4-BE49-F238E27FC236}">
                  <a16:creationId xmlns:a16="http://schemas.microsoft.com/office/drawing/2014/main" id="{05458562-A447-5082-BE41-E931E7EB768B}"/>
                </a:ext>
              </a:extLst>
            </p:cNvPr>
            <p:cNvSpPr/>
            <p:nvPr/>
          </p:nvSpPr>
          <p:spPr>
            <a:xfrm>
              <a:off x="11497055" y="4882896"/>
              <a:ext cx="160020" cy="228600"/>
            </a:xfrm>
            <a:custGeom>
              <a:avLst/>
              <a:gdLst/>
              <a:ahLst/>
              <a:cxnLst/>
              <a:rect l="l" t="t" r="r" b="b"/>
              <a:pathLst>
                <a:path w="160020" h="228600" extrusionOk="0">
                  <a:moveTo>
                    <a:pt x="160020" y="0"/>
                  </a:moveTo>
                  <a:lnTo>
                    <a:pt x="0" y="0"/>
                  </a:lnTo>
                  <a:lnTo>
                    <a:pt x="0" y="228600"/>
                  </a:lnTo>
                  <a:lnTo>
                    <a:pt x="160020" y="228600"/>
                  </a:lnTo>
                  <a:lnTo>
                    <a:pt x="160020"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42" name="Google Shape;881;g21d5d4d1ea2_0_463">
              <a:extLst>
                <a:ext uri="{FF2B5EF4-FFF2-40B4-BE49-F238E27FC236}">
                  <a16:creationId xmlns:a16="http://schemas.microsoft.com/office/drawing/2014/main" id="{D8728CE2-13E9-B94B-49CF-995172BF8FC2}"/>
                </a:ext>
              </a:extLst>
            </p:cNvPr>
            <p:cNvSpPr/>
            <p:nvPr/>
          </p:nvSpPr>
          <p:spPr>
            <a:xfrm>
              <a:off x="11926823" y="4983480"/>
              <a:ext cx="113029" cy="0"/>
            </a:xfrm>
            <a:custGeom>
              <a:avLst/>
              <a:gdLst/>
              <a:ahLst/>
              <a:cxnLst/>
              <a:rect l="l" t="t" r="r" b="b"/>
              <a:pathLst>
                <a:path w="113029" h="120000" extrusionOk="0">
                  <a:moveTo>
                    <a:pt x="0" y="0"/>
                  </a:moveTo>
                  <a:lnTo>
                    <a:pt x="112775"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43" name="Google Shape;882;g21d5d4d1ea2_0_463">
              <a:extLst>
                <a:ext uri="{FF2B5EF4-FFF2-40B4-BE49-F238E27FC236}">
                  <a16:creationId xmlns:a16="http://schemas.microsoft.com/office/drawing/2014/main" id="{59A59AF6-8372-D838-09C3-5CD0C7E25858}"/>
                </a:ext>
              </a:extLst>
            </p:cNvPr>
            <p:cNvSpPr/>
            <p:nvPr/>
          </p:nvSpPr>
          <p:spPr>
            <a:xfrm>
              <a:off x="11768328" y="4942332"/>
              <a:ext cx="158750" cy="253364"/>
            </a:xfrm>
            <a:custGeom>
              <a:avLst/>
              <a:gdLst/>
              <a:ahLst/>
              <a:cxnLst/>
              <a:rect l="l" t="t" r="r" b="b"/>
              <a:pathLst>
                <a:path w="158750" h="253364" extrusionOk="0">
                  <a:moveTo>
                    <a:pt x="158496" y="0"/>
                  </a:moveTo>
                  <a:lnTo>
                    <a:pt x="0" y="0"/>
                  </a:lnTo>
                  <a:lnTo>
                    <a:pt x="0" y="252983"/>
                  </a:lnTo>
                  <a:lnTo>
                    <a:pt x="158496" y="252983"/>
                  </a:lnTo>
                  <a:lnTo>
                    <a:pt x="158496"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44" name="Google Shape;883;g21d5d4d1ea2_0_463">
              <a:extLst>
                <a:ext uri="{FF2B5EF4-FFF2-40B4-BE49-F238E27FC236}">
                  <a16:creationId xmlns:a16="http://schemas.microsoft.com/office/drawing/2014/main" id="{E0F26F97-461A-038A-D0DE-E797CE14F687}"/>
                </a:ext>
              </a:extLst>
            </p:cNvPr>
            <p:cNvSpPr/>
            <p:nvPr/>
          </p:nvSpPr>
          <p:spPr>
            <a:xfrm>
              <a:off x="12198096" y="4983480"/>
              <a:ext cx="55245" cy="0"/>
            </a:xfrm>
            <a:custGeom>
              <a:avLst/>
              <a:gdLst/>
              <a:ahLst/>
              <a:cxnLst/>
              <a:rect l="l" t="t" r="r" b="b"/>
              <a:pathLst>
                <a:path w="55245" h="120000" extrusionOk="0">
                  <a:moveTo>
                    <a:pt x="0" y="0"/>
                  </a:moveTo>
                  <a:lnTo>
                    <a:pt x="54863"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45" name="Google Shape;884;g21d5d4d1ea2_0_463">
              <a:extLst>
                <a:ext uri="{FF2B5EF4-FFF2-40B4-BE49-F238E27FC236}">
                  <a16:creationId xmlns:a16="http://schemas.microsoft.com/office/drawing/2014/main" id="{A2DE3953-7DF9-F110-B03C-4928BA716CEB}"/>
                </a:ext>
              </a:extLst>
            </p:cNvPr>
            <p:cNvSpPr/>
            <p:nvPr/>
          </p:nvSpPr>
          <p:spPr>
            <a:xfrm>
              <a:off x="12039600" y="4815840"/>
              <a:ext cx="158750" cy="355600"/>
            </a:xfrm>
            <a:custGeom>
              <a:avLst/>
              <a:gdLst/>
              <a:ahLst/>
              <a:cxnLst/>
              <a:rect l="l" t="t" r="r" b="b"/>
              <a:pathLst>
                <a:path w="158750" h="355600" extrusionOk="0">
                  <a:moveTo>
                    <a:pt x="158496" y="0"/>
                  </a:moveTo>
                  <a:lnTo>
                    <a:pt x="0" y="0"/>
                  </a:lnTo>
                  <a:lnTo>
                    <a:pt x="0" y="355092"/>
                  </a:lnTo>
                  <a:lnTo>
                    <a:pt x="158496" y="355092"/>
                  </a:lnTo>
                  <a:lnTo>
                    <a:pt x="158496" y="0"/>
                  </a:lnTo>
                  <a:close/>
                </a:path>
              </a:pathLst>
            </a:custGeom>
            <a:solidFill>
              <a:srgbClr val="3B82F5"/>
            </a:solidFill>
            <a:ln>
              <a:noFill/>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46" name="Google Shape;885;g21d5d4d1ea2_0_463">
              <a:extLst>
                <a:ext uri="{FF2B5EF4-FFF2-40B4-BE49-F238E27FC236}">
                  <a16:creationId xmlns:a16="http://schemas.microsoft.com/office/drawing/2014/main" id="{BC42CF9F-C72E-454E-BF5B-3C7968B0B92C}"/>
                </a:ext>
              </a:extLst>
            </p:cNvPr>
            <p:cNvSpPr/>
            <p:nvPr/>
          </p:nvSpPr>
          <p:spPr>
            <a:xfrm>
              <a:off x="7924800" y="5772912"/>
              <a:ext cx="4328159" cy="0"/>
            </a:xfrm>
            <a:custGeom>
              <a:avLst/>
              <a:gdLst/>
              <a:ahLst/>
              <a:cxnLst/>
              <a:rect l="l" t="t" r="r" b="b"/>
              <a:pathLst>
                <a:path w="4328159" h="120000" extrusionOk="0">
                  <a:moveTo>
                    <a:pt x="0" y="0"/>
                  </a:moveTo>
                  <a:lnTo>
                    <a:pt x="4328159"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47" name="Google Shape;886;g21d5d4d1ea2_0_463">
              <a:extLst>
                <a:ext uri="{FF2B5EF4-FFF2-40B4-BE49-F238E27FC236}">
                  <a16:creationId xmlns:a16="http://schemas.microsoft.com/office/drawing/2014/main" id="{38A32A43-666A-D2DE-479F-6174E8375B22}"/>
                </a:ext>
              </a:extLst>
            </p:cNvPr>
            <p:cNvSpPr/>
            <p:nvPr/>
          </p:nvSpPr>
          <p:spPr>
            <a:xfrm>
              <a:off x="8330945" y="3230118"/>
              <a:ext cx="3787140" cy="2120265"/>
            </a:xfrm>
            <a:custGeom>
              <a:avLst/>
              <a:gdLst/>
              <a:ahLst/>
              <a:cxnLst/>
              <a:rect l="l" t="t" r="r" b="b"/>
              <a:pathLst>
                <a:path w="3787140" h="2120265" extrusionOk="0">
                  <a:moveTo>
                    <a:pt x="0" y="1488948"/>
                  </a:moveTo>
                  <a:lnTo>
                    <a:pt x="271272" y="262127"/>
                  </a:lnTo>
                  <a:lnTo>
                    <a:pt x="541020" y="1496568"/>
                  </a:lnTo>
                  <a:lnTo>
                    <a:pt x="812292" y="2119884"/>
                  </a:lnTo>
                  <a:lnTo>
                    <a:pt x="1082039" y="655320"/>
                  </a:lnTo>
                  <a:lnTo>
                    <a:pt x="1353311" y="0"/>
                  </a:lnTo>
                  <a:lnTo>
                    <a:pt x="1623059" y="1417320"/>
                  </a:lnTo>
                  <a:lnTo>
                    <a:pt x="1894331" y="1781556"/>
                  </a:lnTo>
                  <a:lnTo>
                    <a:pt x="2164079" y="957072"/>
                  </a:lnTo>
                  <a:lnTo>
                    <a:pt x="2435352" y="1609344"/>
                  </a:lnTo>
                  <a:lnTo>
                    <a:pt x="2705100" y="1089660"/>
                  </a:lnTo>
                  <a:lnTo>
                    <a:pt x="2976372" y="1548384"/>
                  </a:lnTo>
                  <a:lnTo>
                    <a:pt x="3246120" y="1717548"/>
                  </a:lnTo>
                  <a:lnTo>
                    <a:pt x="3517392" y="1321308"/>
                  </a:lnTo>
                  <a:lnTo>
                    <a:pt x="3787139" y="989076"/>
                  </a:lnTo>
                </a:path>
              </a:pathLst>
            </a:custGeom>
            <a:noFill/>
            <a:ln w="28575" cap="flat" cmpd="sng">
              <a:solidFill>
                <a:srgbClr val="DC003B"/>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grpSp>
      <p:sp>
        <p:nvSpPr>
          <p:cNvPr id="148" name="Google Shape;887;g21d5d4d1ea2_0_463">
            <a:extLst>
              <a:ext uri="{FF2B5EF4-FFF2-40B4-BE49-F238E27FC236}">
                <a16:creationId xmlns:a16="http://schemas.microsoft.com/office/drawing/2014/main" id="{34623846-0A03-DA48-6486-11AFD1A12A94}"/>
              </a:ext>
            </a:extLst>
          </p:cNvPr>
          <p:cNvSpPr/>
          <p:nvPr/>
        </p:nvSpPr>
        <p:spPr>
          <a:xfrm>
            <a:off x="7178568" y="2590268"/>
            <a:ext cx="3931411" cy="0"/>
          </a:xfrm>
          <a:custGeom>
            <a:avLst/>
            <a:gdLst/>
            <a:ahLst/>
            <a:cxnLst/>
            <a:rect l="l" t="t" r="r" b="b"/>
            <a:pathLst>
              <a:path w="4328159" h="120000" extrusionOk="0">
                <a:moveTo>
                  <a:pt x="0" y="0"/>
                </a:moveTo>
                <a:lnTo>
                  <a:pt x="4328159" y="0"/>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endParaRPr sz="1600">
              <a:solidFill>
                <a:schemeClr val="dk1"/>
              </a:solidFill>
              <a:latin typeface="Calibri"/>
              <a:ea typeface="Calibri"/>
              <a:cs typeface="Calibri"/>
              <a:sym typeface="Calibri"/>
            </a:endParaRPr>
          </a:p>
        </p:txBody>
      </p:sp>
      <p:sp>
        <p:nvSpPr>
          <p:cNvPr id="149" name="Google Shape;888;g21d5d4d1ea2_0_463">
            <a:extLst>
              <a:ext uri="{FF2B5EF4-FFF2-40B4-BE49-F238E27FC236}">
                <a16:creationId xmlns:a16="http://schemas.microsoft.com/office/drawing/2014/main" id="{560FEBD4-27F4-2BCC-12C1-CEA7D93D9449}"/>
              </a:ext>
            </a:extLst>
          </p:cNvPr>
          <p:cNvSpPr txBox="1"/>
          <p:nvPr/>
        </p:nvSpPr>
        <p:spPr>
          <a:xfrm>
            <a:off x="11194096" y="5007440"/>
            <a:ext cx="483600" cy="165501"/>
          </a:xfrm>
          <a:prstGeom prst="rect">
            <a:avLst/>
          </a:prstGeom>
          <a:noFill/>
          <a:ln>
            <a:noFill/>
          </a:ln>
        </p:spPr>
        <p:txBody>
          <a:bodyPr spcFirstLastPara="1" wrap="square" lIns="0" tIns="11500" rIns="0" bIns="0" anchor="t" anchorCtr="0">
            <a:spAutoFit/>
          </a:bodyPr>
          <a:lstStyle/>
          <a:p>
            <a:pPr marL="8467"/>
            <a:r>
              <a:rPr lang="en-US" sz="1000">
                <a:solidFill>
                  <a:srgbClr val="585858"/>
                </a:solidFill>
                <a:latin typeface="Arial"/>
                <a:ea typeface="Arial"/>
                <a:cs typeface="Arial"/>
                <a:sym typeface="Arial"/>
              </a:rPr>
              <a:t>-100%</a:t>
            </a:r>
            <a:endParaRPr sz="1000">
              <a:solidFill>
                <a:schemeClr val="dk1"/>
              </a:solidFill>
              <a:latin typeface="Arial"/>
              <a:ea typeface="Arial"/>
              <a:cs typeface="Arial"/>
              <a:sym typeface="Arial"/>
            </a:endParaRPr>
          </a:p>
        </p:txBody>
      </p:sp>
      <p:sp>
        <p:nvSpPr>
          <p:cNvPr id="150" name="Google Shape;889;g21d5d4d1ea2_0_463">
            <a:extLst>
              <a:ext uri="{FF2B5EF4-FFF2-40B4-BE49-F238E27FC236}">
                <a16:creationId xmlns:a16="http://schemas.microsoft.com/office/drawing/2014/main" id="{657DC6D0-5685-18AE-3646-2FC1A760C806}"/>
              </a:ext>
            </a:extLst>
          </p:cNvPr>
          <p:cNvSpPr txBox="1"/>
          <p:nvPr/>
        </p:nvSpPr>
        <p:spPr>
          <a:xfrm>
            <a:off x="11194096" y="4506017"/>
            <a:ext cx="403200" cy="165501"/>
          </a:xfrm>
          <a:prstGeom prst="rect">
            <a:avLst/>
          </a:prstGeom>
          <a:noFill/>
          <a:ln>
            <a:noFill/>
          </a:ln>
        </p:spPr>
        <p:txBody>
          <a:bodyPr spcFirstLastPara="1" wrap="square" lIns="0" tIns="11500" rIns="0" bIns="0" anchor="t" anchorCtr="0">
            <a:spAutoFit/>
          </a:bodyPr>
          <a:lstStyle/>
          <a:p>
            <a:pPr marL="8467"/>
            <a:r>
              <a:rPr lang="en-US" sz="1000">
                <a:solidFill>
                  <a:srgbClr val="585858"/>
                </a:solidFill>
                <a:latin typeface="Arial"/>
                <a:ea typeface="Arial"/>
                <a:cs typeface="Arial"/>
                <a:sym typeface="Arial"/>
              </a:rPr>
              <a:t>-50%</a:t>
            </a:r>
            <a:endParaRPr sz="1000">
              <a:solidFill>
                <a:schemeClr val="dk1"/>
              </a:solidFill>
              <a:latin typeface="Arial"/>
              <a:ea typeface="Arial"/>
              <a:cs typeface="Arial"/>
              <a:sym typeface="Arial"/>
            </a:endParaRPr>
          </a:p>
        </p:txBody>
      </p:sp>
      <p:sp>
        <p:nvSpPr>
          <p:cNvPr id="151" name="Google Shape;890;g21d5d4d1ea2_0_463">
            <a:extLst>
              <a:ext uri="{FF2B5EF4-FFF2-40B4-BE49-F238E27FC236}">
                <a16:creationId xmlns:a16="http://schemas.microsoft.com/office/drawing/2014/main" id="{79C3BE77-45D6-7FB8-F57D-831DB9B98F7E}"/>
              </a:ext>
            </a:extLst>
          </p:cNvPr>
          <p:cNvSpPr txBox="1"/>
          <p:nvPr/>
        </p:nvSpPr>
        <p:spPr>
          <a:xfrm>
            <a:off x="11194096" y="4004087"/>
            <a:ext cx="247600" cy="166089"/>
          </a:xfrm>
          <a:prstGeom prst="rect">
            <a:avLst/>
          </a:prstGeom>
          <a:noFill/>
          <a:ln>
            <a:noFill/>
          </a:ln>
        </p:spPr>
        <p:txBody>
          <a:bodyPr spcFirstLastPara="1" wrap="square" lIns="0" tIns="12083" rIns="0" bIns="0" anchor="t" anchorCtr="0">
            <a:spAutoFit/>
          </a:bodyPr>
          <a:lstStyle/>
          <a:p>
            <a:pPr marL="8467"/>
            <a:r>
              <a:rPr lang="en-US" sz="1000">
                <a:solidFill>
                  <a:srgbClr val="585858"/>
                </a:solidFill>
                <a:latin typeface="Arial"/>
                <a:ea typeface="Arial"/>
                <a:cs typeface="Arial"/>
                <a:sym typeface="Arial"/>
              </a:rPr>
              <a:t>0%</a:t>
            </a:r>
            <a:endParaRPr sz="1000">
              <a:solidFill>
                <a:schemeClr val="dk1"/>
              </a:solidFill>
              <a:latin typeface="Arial"/>
              <a:ea typeface="Arial"/>
              <a:cs typeface="Arial"/>
              <a:sym typeface="Arial"/>
            </a:endParaRPr>
          </a:p>
        </p:txBody>
      </p:sp>
      <p:sp>
        <p:nvSpPr>
          <p:cNvPr id="152" name="Google Shape;891;g21d5d4d1ea2_0_463">
            <a:extLst>
              <a:ext uri="{FF2B5EF4-FFF2-40B4-BE49-F238E27FC236}">
                <a16:creationId xmlns:a16="http://schemas.microsoft.com/office/drawing/2014/main" id="{D6D32531-6753-802C-11A5-DDC1A4C99781}"/>
              </a:ext>
            </a:extLst>
          </p:cNvPr>
          <p:cNvSpPr txBox="1"/>
          <p:nvPr/>
        </p:nvSpPr>
        <p:spPr>
          <a:xfrm>
            <a:off x="11194096" y="3502780"/>
            <a:ext cx="342600" cy="166089"/>
          </a:xfrm>
          <a:prstGeom prst="rect">
            <a:avLst/>
          </a:prstGeom>
          <a:noFill/>
          <a:ln>
            <a:noFill/>
          </a:ln>
        </p:spPr>
        <p:txBody>
          <a:bodyPr spcFirstLastPara="1" wrap="square" lIns="0" tIns="12083" rIns="0" bIns="0" anchor="t" anchorCtr="0">
            <a:spAutoFit/>
          </a:bodyPr>
          <a:lstStyle/>
          <a:p>
            <a:pPr marL="8467"/>
            <a:r>
              <a:rPr lang="en-US" sz="1000">
                <a:solidFill>
                  <a:srgbClr val="585858"/>
                </a:solidFill>
                <a:latin typeface="Arial"/>
                <a:ea typeface="Arial"/>
                <a:cs typeface="Arial"/>
                <a:sym typeface="Arial"/>
              </a:rPr>
              <a:t>50%</a:t>
            </a:r>
            <a:endParaRPr sz="1000">
              <a:solidFill>
                <a:schemeClr val="dk1"/>
              </a:solidFill>
              <a:latin typeface="Arial"/>
              <a:ea typeface="Arial"/>
              <a:cs typeface="Arial"/>
              <a:sym typeface="Arial"/>
            </a:endParaRPr>
          </a:p>
        </p:txBody>
      </p:sp>
      <p:sp>
        <p:nvSpPr>
          <p:cNvPr id="153" name="Google Shape;892;g21d5d4d1ea2_0_463">
            <a:extLst>
              <a:ext uri="{FF2B5EF4-FFF2-40B4-BE49-F238E27FC236}">
                <a16:creationId xmlns:a16="http://schemas.microsoft.com/office/drawing/2014/main" id="{59C83CDC-1F1C-7236-0935-59DB69F5EDED}"/>
              </a:ext>
            </a:extLst>
          </p:cNvPr>
          <p:cNvSpPr txBox="1"/>
          <p:nvPr/>
        </p:nvSpPr>
        <p:spPr>
          <a:xfrm>
            <a:off x="11194096" y="3001357"/>
            <a:ext cx="423400" cy="166089"/>
          </a:xfrm>
          <a:prstGeom prst="rect">
            <a:avLst/>
          </a:prstGeom>
          <a:noFill/>
          <a:ln>
            <a:noFill/>
          </a:ln>
        </p:spPr>
        <p:txBody>
          <a:bodyPr spcFirstLastPara="1" wrap="square" lIns="0" tIns="12083" rIns="0" bIns="0" anchor="t" anchorCtr="0">
            <a:spAutoFit/>
          </a:bodyPr>
          <a:lstStyle/>
          <a:p>
            <a:pPr marL="8467"/>
            <a:r>
              <a:rPr lang="en-US" sz="1000">
                <a:solidFill>
                  <a:srgbClr val="585858"/>
                </a:solidFill>
                <a:latin typeface="Arial"/>
                <a:ea typeface="Arial"/>
                <a:cs typeface="Arial"/>
                <a:sym typeface="Arial"/>
              </a:rPr>
              <a:t>100%</a:t>
            </a:r>
            <a:endParaRPr sz="1000">
              <a:solidFill>
                <a:schemeClr val="dk1"/>
              </a:solidFill>
              <a:latin typeface="Arial"/>
              <a:ea typeface="Arial"/>
              <a:cs typeface="Arial"/>
              <a:sym typeface="Arial"/>
            </a:endParaRPr>
          </a:p>
        </p:txBody>
      </p:sp>
      <p:sp>
        <p:nvSpPr>
          <p:cNvPr id="154" name="Google Shape;893;g21d5d4d1ea2_0_463">
            <a:extLst>
              <a:ext uri="{FF2B5EF4-FFF2-40B4-BE49-F238E27FC236}">
                <a16:creationId xmlns:a16="http://schemas.microsoft.com/office/drawing/2014/main" id="{E5941DF4-194E-1F59-504B-2DFDE8C5217B}"/>
              </a:ext>
            </a:extLst>
          </p:cNvPr>
          <p:cNvSpPr txBox="1"/>
          <p:nvPr/>
        </p:nvSpPr>
        <p:spPr>
          <a:xfrm>
            <a:off x="6971618" y="5007440"/>
            <a:ext cx="119800" cy="165501"/>
          </a:xfrm>
          <a:prstGeom prst="rect">
            <a:avLst/>
          </a:prstGeom>
          <a:noFill/>
          <a:ln>
            <a:noFill/>
          </a:ln>
        </p:spPr>
        <p:txBody>
          <a:bodyPr spcFirstLastPara="1" wrap="square" lIns="0" tIns="11500" rIns="0" bIns="0" anchor="t" anchorCtr="0">
            <a:spAutoFit/>
          </a:bodyPr>
          <a:lstStyle/>
          <a:p>
            <a:pPr marL="8467"/>
            <a:r>
              <a:rPr lang="en-US" sz="1000">
                <a:solidFill>
                  <a:srgbClr val="585858"/>
                </a:solidFill>
                <a:latin typeface="Arial"/>
                <a:ea typeface="Arial"/>
                <a:cs typeface="Arial"/>
                <a:sym typeface="Arial"/>
              </a:rPr>
              <a:t>0</a:t>
            </a:r>
            <a:endParaRPr sz="1000">
              <a:solidFill>
                <a:schemeClr val="dk1"/>
              </a:solidFill>
              <a:latin typeface="Arial"/>
              <a:ea typeface="Arial"/>
              <a:cs typeface="Arial"/>
              <a:sym typeface="Arial"/>
            </a:endParaRPr>
          </a:p>
        </p:txBody>
      </p:sp>
      <p:sp>
        <p:nvSpPr>
          <p:cNvPr id="155" name="Google Shape;894;g21d5d4d1ea2_0_463">
            <a:extLst>
              <a:ext uri="{FF2B5EF4-FFF2-40B4-BE49-F238E27FC236}">
                <a16:creationId xmlns:a16="http://schemas.microsoft.com/office/drawing/2014/main" id="{0D4593AC-A917-2C8D-C627-5D32925C875F}"/>
              </a:ext>
            </a:extLst>
          </p:cNvPr>
          <p:cNvSpPr txBox="1"/>
          <p:nvPr/>
        </p:nvSpPr>
        <p:spPr>
          <a:xfrm>
            <a:off x="6563708" y="4649165"/>
            <a:ext cx="527400" cy="165501"/>
          </a:xfrm>
          <a:prstGeom prst="rect">
            <a:avLst/>
          </a:prstGeom>
          <a:noFill/>
          <a:ln>
            <a:noFill/>
          </a:ln>
        </p:spPr>
        <p:txBody>
          <a:bodyPr spcFirstLastPara="1" wrap="square" lIns="0" tIns="11500" rIns="0" bIns="0" anchor="t" anchorCtr="0">
            <a:spAutoFit/>
          </a:bodyPr>
          <a:lstStyle/>
          <a:p>
            <a:pPr marL="8467"/>
            <a:r>
              <a:rPr lang="en-US" sz="1000">
                <a:solidFill>
                  <a:srgbClr val="585858"/>
                </a:solidFill>
                <a:latin typeface="Arial"/>
                <a:ea typeface="Arial"/>
                <a:cs typeface="Arial"/>
                <a:sym typeface="Arial"/>
              </a:rPr>
              <a:t>10,000</a:t>
            </a:r>
            <a:endParaRPr sz="1000">
              <a:solidFill>
                <a:schemeClr val="dk1"/>
              </a:solidFill>
              <a:latin typeface="Arial"/>
              <a:ea typeface="Arial"/>
              <a:cs typeface="Arial"/>
              <a:sym typeface="Arial"/>
            </a:endParaRPr>
          </a:p>
        </p:txBody>
      </p:sp>
      <p:sp>
        <p:nvSpPr>
          <p:cNvPr id="156" name="Google Shape;895;g21d5d4d1ea2_0_463">
            <a:extLst>
              <a:ext uri="{FF2B5EF4-FFF2-40B4-BE49-F238E27FC236}">
                <a16:creationId xmlns:a16="http://schemas.microsoft.com/office/drawing/2014/main" id="{85416244-057C-BC41-3C64-8E5ECA15F359}"/>
              </a:ext>
            </a:extLst>
          </p:cNvPr>
          <p:cNvSpPr txBox="1"/>
          <p:nvPr/>
        </p:nvSpPr>
        <p:spPr>
          <a:xfrm>
            <a:off x="6547356" y="4291006"/>
            <a:ext cx="544200" cy="165501"/>
          </a:xfrm>
          <a:prstGeom prst="rect">
            <a:avLst/>
          </a:prstGeom>
          <a:noFill/>
          <a:ln>
            <a:noFill/>
          </a:ln>
        </p:spPr>
        <p:txBody>
          <a:bodyPr spcFirstLastPara="1" wrap="square" lIns="0" tIns="11500" rIns="0" bIns="0" anchor="t" anchorCtr="0">
            <a:spAutoFit/>
          </a:bodyPr>
          <a:lstStyle/>
          <a:p>
            <a:pPr marL="8467"/>
            <a:r>
              <a:rPr lang="en-US" sz="1000">
                <a:solidFill>
                  <a:srgbClr val="585858"/>
                </a:solidFill>
                <a:latin typeface="Arial"/>
                <a:ea typeface="Arial"/>
                <a:cs typeface="Arial"/>
                <a:sym typeface="Arial"/>
              </a:rPr>
              <a:t>20,000</a:t>
            </a:r>
            <a:endParaRPr sz="1000">
              <a:solidFill>
                <a:schemeClr val="dk1"/>
              </a:solidFill>
              <a:latin typeface="Arial"/>
              <a:ea typeface="Arial"/>
              <a:cs typeface="Arial"/>
              <a:sym typeface="Arial"/>
            </a:endParaRPr>
          </a:p>
        </p:txBody>
      </p:sp>
      <p:sp>
        <p:nvSpPr>
          <p:cNvPr id="157" name="Google Shape;896;g21d5d4d1ea2_0_463">
            <a:extLst>
              <a:ext uri="{FF2B5EF4-FFF2-40B4-BE49-F238E27FC236}">
                <a16:creationId xmlns:a16="http://schemas.microsoft.com/office/drawing/2014/main" id="{32D4DC4E-202E-6567-75B8-830760A6A705}"/>
              </a:ext>
            </a:extLst>
          </p:cNvPr>
          <p:cNvSpPr txBox="1"/>
          <p:nvPr/>
        </p:nvSpPr>
        <p:spPr>
          <a:xfrm>
            <a:off x="6547356" y="3932847"/>
            <a:ext cx="544200" cy="165501"/>
          </a:xfrm>
          <a:prstGeom prst="rect">
            <a:avLst/>
          </a:prstGeom>
          <a:noFill/>
          <a:ln>
            <a:noFill/>
          </a:ln>
        </p:spPr>
        <p:txBody>
          <a:bodyPr spcFirstLastPara="1" wrap="square" lIns="0" tIns="11500" rIns="0" bIns="0" anchor="t" anchorCtr="0">
            <a:spAutoFit/>
          </a:bodyPr>
          <a:lstStyle/>
          <a:p>
            <a:pPr marL="8467"/>
            <a:r>
              <a:rPr lang="en-US" sz="1000">
                <a:solidFill>
                  <a:srgbClr val="585858"/>
                </a:solidFill>
                <a:latin typeface="Arial"/>
                <a:ea typeface="Arial"/>
                <a:cs typeface="Arial"/>
                <a:sym typeface="Arial"/>
              </a:rPr>
              <a:t>30,000</a:t>
            </a:r>
            <a:endParaRPr sz="1000">
              <a:solidFill>
                <a:schemeClr val="dk1"/>
              </a:solidFill>
              <a:latin typeface="Arial"/>
              <a:ea typeface="Arial"/>
              <a:cs typeface="Arial"/>
              <a:sym typeface="Arial"/>
            </a:endParaRPr>
          </a:p>
        </p:txBody>
      </p:sp>
      <p:sp>
        <p:nvSpPr>
          <p:cNvPr id="158" name="Google Shape;897;g21d5d4d1ea2_0_463">
            <a:extLst>
              <a:ext uri="{FF2B5EF4-FFF2-40B4-BE49-F238E27FC236}">
                <a16:creationId xmlns:a16="http://schemas.microsoft.com/office/drawing/2014/main" id="{48A2D350-12C9-F6F0-AEB2-189892415752}"/>
              </a:ext>
            </a:extLst>
          </p:cNvPr>
          <p:cNvSpPr txBox="1"/>
          <p:nvPr/>
        </p:nvSpPr>
        <p:spPr>
          <a:xfrm>
            <a:off x="6547356" y="3574918"/>
            <a:ext cx="544200" cy="166089"/>
          </a:xfrm>
          <a:prstGeom prst="rect">
            <a:avLst/>
          </a:prstGeom>
          <a:noFill/>
          <a:ln>
            <a:noFill/>
          </a:ln>
        </p:spPr>
        <p:txBody>
          <a:bodyPr spcFirstLastPara="1" wrap="square" lIns="0" tIns="12083" rIns="0" bIns="0" anchor="t" anchorCtr="0">
            <a:spAutoFit/>
          </a:bodyPr>
          <a:lstStyle/>
          <a:p>
            <a:pPr marL="8467"/>
            <a:r>
              <a:rPr lang="en-US" sz="1000">
                <a:solidFill>
                  <a:srgbClr val="585858"/>
                </a:solidFill>
                <a:latin typeface="Arial"/>
                <a:ea typeface="Arial"/>
                <a:cs typeface="Arial"/>
                <a:sym typeface="Arial"/>
              </a:rPr>
              <a:t>40,000</a:t>
            </a:r>
            <a:endParaRPr sz="1000">
              <a:solidFill>
                <a:schemeClr val="dk1"/>
              </a:solidFill>
              <a:latin typeface="Arial"/>
              <a:ea typeface="Arial"/>
              <a:cs typeface="Arial"/>
              <a:sym typeface="Arial"/>
            </a:endParaRPr>
          </a:p>
        </p:txBody>
      </p:sp>
      <p:sp>
        <p:nvSpPr>
          <p:cNvPr id="159" name="Google Shape;898;g21d5d4d1ea2_0_463">
            <a:extLst>
              <a:ext uri="{FF2B5EF4-FFF2-40B4-BE49-F238E27FC236}">
                <a16:creationId xmlns:a16="http://schemas.microsoft.com/office/drawing/2014/main" id="{5B3A2285-17DA-8808-75F8-3B367FE42D7A}"/>
              </a:ext>
            </a:extLst>
          </p:cNvPr>
          <p:cNvSpPr txBox="1"/>
          <p:nvPr/>
        </p:nvSpPr>
        <p:spPr>
          <a:xfrm>
            <a:off x="6547356" y="3216644"/>
            <a:ext cx="544200" cy="166089"/>
          </a:xfrm>
          <a:prstGeom prst="rect">
            <a:avLst/>
          </a:prstGeom>
          <a:noFill/>
          <a:ln>
            <a:noFill/>
          </a:ln>
        </p:spPr>
        <p:txBody>
          <a:bodyPr spcFirstLastPara="1" wrap="square" lIns="0" tIns="12083" rIns="0" bIns="0" anchor="t" anchorCtr="0">
            <a:spAutoFit/>
          </a:bodyPr>
          <a:lstStyle/>
          <a:p>
            <a:pPr marL="8467"/>
            <a:r>
              <a:rPr lang="en-US" sz="1000">
                <a:solidFill>
                  <a:srgbClr val="585858"/>
                </a:solidFill>
                <a:latin typeface="Arial"/>
                <a:ea typeface="Arial"/>
                <a:cs typeface="Arial"/>
                <a:sym typeface="Arial"/>
              </a:rPr>
              <a:t>50,000</a:t>
            </a:r>
            <a:endParaRPr sz="1000">
              <a:solidFill>
                <a:schemeClr val="dk1"/>
              </a:solidFill>
              <a:latin typeface="Arial"/>
              <a:ea typeface="Arial"/>
              <a:cs typeface="Arial"/>
              <a:sym typeface="Arial"/>
            </a:endParaRPr>
          </a:p>
        </p:txBody>
      </p:sp>
      <p:sp>
        <p:nvSpPr>
          <p:cNvPr id="162" name="Google Shape;899;g21d5d4d1ea2_0_463">
            <a:extLst>
              <a:ext uri="{FF2B5EF4-FFF2-40B4-BE49-F238E27FC236}">
                <a16:creationId xmlns:a16="http://schemas.microsoft.com/office/drawing/2014/main" id="{86C0E910-DF15-5530-E948-7C8D6C8FB9D4}"/>
              </a:ext>
            </a:extLst>
          </p:cNvPr>
          <p:cNvSpPr txBox="1"/>
          <p:nvPr/>
        </p:nvSpPr>
        <p:spPr>
          <a:xfrm>
            <a:off x="6547356" y="2858485"/>
            <a:ext cx="544200" cy="166089"/>
          </a:xfrm>
          <a:prstGeom prst="rect">
            <a:avLst/>
          </a:prstGeom>
          <a:noFill/>
          <a:ln>
            <a:noFill/>
          </a:ln>
        </p:spPr>
        <p:txBody>
          <a:bodyPr spcFirstLastPara="1" wrap="square" lIns="0" tIns="12083" rIns="0" bIns="0" anchor="t" anchorCtr="0">
            <a:spAutoFit/>
          </a:bodyPr>
          <a:lstStyle/>
          <a:p>
            <a:pPr marL="8467"/>
            <a:r>
              <a:rPr lang="en-US" sz="1000">
                <a:solidFill>
                  <a:srgbClr val="585858"/>
                </a:solidFill>
                <a:latin typeface="Arial"/>
                <a:ea typeface="Arial"/>
                <a:cs typeface="Arial"/>
                <a:sym typeface="Arial"/>
              </a:rPr>
              <a:t>60,000</a:t>
            </a:r>
            <a:endParaRPr sz="1000">
              <a:solidFill>
                <a:schemeClr val="dk1"/>
              </a:solidFill>
              <a:latin typeface="Arial"/>
              <a:ea typeface="Arial"/>
              <a:cs typeface="Arial"/>
              <a:sym typeface="Arial"/>
            </a:endParaRPr>
          </a:p>
        </p:txBody>
      </p:sp>
      <p:sp>
        <p:nvSpPr>
          <p:cNvPr id="163" name="Google Shape;917;g21d5d4d1ea2_0_463">
            <a:extLst>
              <a:ext uri="{FF2B5EF4-FFF2-40B4-BE49-F238E27FC236}">
                <a16:creationId xmlns:a16="http://schemas.microsoft.com/office/drawing/2014/main" id="{2EA21CA0-18DD-964F-6B03-549C8B6C50CD}"/>
              </a:ext>
            </a:extLst>
          </p:cNvPr>
          <p:cNvSpPr txBox="1"/>
          <p:nvPr/>
        </p:nvSpPr>
        <p:spPr>
          <a:xfrm>
            <a:off x="6367829" y="2481488"/>
            <a:ext cx="2000000" cy="276979"/>
          </a:xfrm>
          <a:prstGeom prst="rect">
            <a:avLst/>
          </a:prstGeom>
          <a:noFill/>
          <a:ln>
            <a:noFill/>
          </a:ln>
        </p:spPr>
        <p:txBody>
          <a:bodyPr spcFirstLastPara="1" wrap="square" lIns="60950" tIns="60950" rIns="60950" bIns="60950" anchor="t" anchorCtr="0">
            <a:spAutoFit/>
          </a:bodyPr>
          <a:lstStyle/>
          <a:p>
            <a:pPr marL="118539"/>
            <a:r>
              <a:rPr lang="en-US" sz="1000">
                <a:solidFill>
                  <a:srgbClr val="585858"/>
                </a:solidFill>
              </a:rPr>
              <a:t>70,000	150%</a:t>
            </a:r>
            <a:endParaRPr sz="1200"/>
          </a:p>
        </p:txBody>
      </p:sp>
      <p:grpSp>
        <p:nvGrpSpPr>
          <p:cNvPr id="164" name="Group 163">
            <a:extLst>
              <a:ext uri="{FF2B5EF4-FFF2-40B4-BE49-F238E27FC236}">
                <a16:creationId xmlns:a16="http://schemas.microsoft.com/office/drawing/2014/main" id="{E639256A-E199-4124-57CA-2DD9F88E7E32}"/>
              </a:ext>
            </a:extLst>
          </p:cNvPr>
          <p:cNvGrpSpPr/>
          <p:nvPr/>
        </p:nvGrpSpPr>
        <p:grpSpPr>
          <a:xfrm>
            <a:off x="1680221" y="5211628"/>
            <a:ext cx="4212617" cy="556264"/>
            <a:chOff x="1654221" y="5106725"/>
            <a:chExt cx="4212617" cy="556264"/>
          </a:xfrm>
        </p:grpSpPr>
        <p:sp>
          <p:nvSpPr>
            <p:cNvPr id="165" name="Rectangle 164">
              <a:extLst>
                <a:ext uri="{FF2B5EF4-FFF2-40B4-BE49-F238E27FC236}">
                  <a16:creationId xmlns:a16="http://schemas.microsoft.com/office/drawing/2014/main" id="{E8C6363D-889F-C012-205D-09A12934C96F}"/>
                </a:ext>
              </a:extLst>
            </p:cNvPr>
            <p:cNvSpPr/>
            <p:nvPr/>
          </p:nvSpPr>
          <p:spPr>
            <a:xfrm rot="10800000">
              <a:off x="1654221" y="5113900"/>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2010</a:t>
              </a:r>
              <a:endParaRPr lang="vi-VN" sz="1400" dirty="0">
                <a:solidFill>
                  <a:schemeClr val="tx1"/>
                </a:solidFill>
              </a:endParaRPr>
            </a:p>
          </p:txBody>
        </p:sp>
        <p:sp>
          <p:nvSpPr>
            <p:cNvPr id="166" name="Rectangle 165">
              <a:extLst>
                <a:ext uri="{FF2B5EF4-FFF2-40B4-BE49-F238E27FC236}">
                  <a16:creationId xmlns:a16="http://schemas.microsoft.com/office/drawing/2014/main" id="{B9BEA195-FC2A-476E-495D-F096976406F2}"/>
                </a:ext>
              </a:extLst>
            </p:cNvPr>
            <p:cNvSpPr/>
            <p:nvPr/>
          </p:nvSpPr>
          <p:spPr>
            <a:xfrm rot="10800000">
              <a:off x="2032704" y="5108607"/>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2011</a:t>
              </a:r>
              <a:endParaRPr lang="vi-VN" sz="1400" dirty="0">
                <a:solidFill>
                  <a:schemeClr val="tx1"/>
                </a:solidFill>
              </a:endParaRPr>
            </a:p>
          </p:txBody>
        </p:sp>
        <p:sp>
          <p:nvSpPr>
            <p:cNvPr id="167" name="Rectangle 166">
              <a:extLst>
                <a:ext uri="{FF2B5EF4-FFF2-40B4-BE49-F238E27FC236}">
                  <a16:creationId xmlns:a16="http://schemas.microsoft.com/office/drawing/2014/main" id="{3DB0526B-009B-9011-E480-41A20683D494}"/>
                </a:ext>
              </a:extLst>
            </p:cNvPr>
            <p:cNvSpPr/>
            <p:nvPr/>
          </p:nvSpPr>
          <p:spPr>
            <a:xfrm rot="10800000">
              <a:off x="2420174" y="5109635"/>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2012</a:t>
              </a:r>
              <a:endParaRPr lang="vi-VN" sz="1400" dirty="0">
                <a:solidFill>
                  <a:schemeClr val="tx1"/>
                </a:solidFill>
              </a:endParaRPr>
            </a:p>
          </p:txBody>
        </p:sp>
        <p:sp>
          <p:nvSpPr>
            <p:cNvPr id="168" name="Rectangle 167">
              <a:extLst>
                <a:ext uri="{FF2B5EF4-FFF2-40B4-BE49-F238E27FC236}">
                  <a16:creationId xmlns:a16="http://schemas.microsoft.com/office/drawing/2014/main" id="{C81DB3D9-8563-B1D3-D4DC-3CA22E38F96F}"/>
                </a:ext>
              </a:extLst>
            </p:cNvPr>
            <p:cNvSpPr/>
            <p:nvPr/>
          </p:nvSpPr>
          <p:spPr>
            <a:xfrm rot="10800000">
              <a:off x="2807295" y="5116079"/>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2013</a:t>
              </a:r>
              <a:endParaRPr lang="vi-VN" sz="1400" dirty="0">
                <a:solidFill>
                  <a:schemeClr val="tx1"/>
                </a:solidFill>
              </a:endParaRPr>
            </a:p>
          </p:txBody>
        </p:sp>
        <p:sp>
          <p:nvSpPr>
            <p:cNvPr id="169" name="Rectangle 168">
              <a:extLst>
                <a:ext uri="{FF2B5EF4-FFF2-40B4-BE49-F238E27FC236}">
                  <a16:creationId xmlns:a16="http://schemas.microsoft.com/office/drawing/2014/main" id="{591FFE74-55C3-B0EF-5E31-BFFA5CAFDBFC}"/>
                </a:ext>
              </a:extLst>
            </p:cNvPr>
            <p:cNvSpPr/>
            <p:nvPr/>
          </p:nvSpPr>
          <p:spPr>
            <a:xfrm rot="10800000">
              <a:off x="3185206" y="5108607"/>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2014</a:t>
              </a:r>
              <a:endParaRPr lang="vi-VN" sz="1400" dirty="0">
                <a:solidFill>
                  <a:schemeClr val="tx1"/>
                </a:solidFill>
              </a:endParaRPr>
            </a:p>
          </p:txBody>
        </p:sp>
        <p:sp>
          <p:nvSpPr>
            <p:cNvPr id="170" name="Rectangle 169">
              <a:extLst>
                <a:ext uri="{FF2B5EF4-FFF2-40B4-BE49-F238E27FC236}">
                  <a16:creationId xmlns:a16="http://schemas.microsoft.com/office/drawing/2014/main" id="{00C4C49A-619A-53EC-14B5-1377C8422242}"/>
                </a:ext>
              </a:extLst>
            </p:cNvPr>
            <p:cNvSpPr/>
            <p:nvPr/>
          </p:nvSpPr>
          <p:spPr>
            <a:xfrm rot="10800000">
              <a:off x="3572676" y="5108607"/>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2015</a:t>
              </a:r>
              <a:endParaRPr lang="vi-VN" sz="1400" dirty="0">
                <a:solidFill>
                  <a:schemeClr val="tx1"/>
                </a:solidFill>
              </a:endParaRPr>
            </a:p>
          </p:txBody>
        </p:sp>
        <p:sp>
          <p:nvSpPr>
            <p:cNvPr id="171" name="Rectangle 170">
              <a:extLst>
                <a:ext uri="{FF2B5EF4-FFF2-40B4-BE49-F238E27FC236}">
                  <a16:creationId xmlns:a16="http://schemas.microsoft.com/office/drawing/2014/main" id="{76734C41-8123-08D6-B658-DD2D5F97E686}"/>
                </a:ext>
              </a:extLst>
            </p:cNvPr>
            <p:cNvSpPr/>
            <p:nvPr/>
          </p:nvSpPr>
          <p:spPr>
            <a:xfrm rot="10800000">
              <a:off x="3951579" y="5110005"/>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2016</a:t>
              </a:r>
              <a:endParaRPr lang="vi-VN" sz="1400" dirty="0">
                <a:solidFill>
                  <a:schemeClr val="tx1"/>
                </a:solidFill>
              </a:endParaRPr>
            </a:p>
          </p:txBody>
        </p:sp>
        <p:sp>
          <p:nvSpPr>
            <p:cNvPr id="172" name="Rectangle 171">
              <a:extLst>
                <a:ext uri="{FF2B5EF4-FFF2-40B4-BE49-F238E27FC236}">
                  <a16:creationId xmlns:a16="http://schemas.microsoft.com/office/drawing/2014/main" id="{30B36558-AE0E-7318-44BF-EABD187C20BA}"/>
                </a:ext>
              </a:extLst>
            </p:cNvPr>
            <p:cNvSpPr/>
            <p:nvPr/>
          </p:nvSpPr>
          <p:spPr>
            <a:xfrm rot="10800000">
              <a:off x="4329651" y="5109944"/>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2017</a:t>
              </a:r>
              <a:endParaRPr lang="vi-VN" sz="1400" dirty="0">
                <a:solidFill>
                  <a:schemeClr val="tx1"/>
                </a:solidFill>
              </a:endParaRPr>
            </a:p>
          </p:txBody>
        </p:sp>
        <p:sp>
          <p:nvSpPr>
            <p:cNvPr id="173" name="Rectangle 172">
              <a:extLst>
                <a:ext uri="{FF2B5EF4-FFF2-40B4-BE49-F238E27FC236}">
                  <a16:creationId xmlns:a16="http://schemas.microsoft.com/office/drawing/2014/main" id="{A54B8324-01ED-EC2E-F69B-EB4CD12674AE}"/>
                </a:ext>
              </a:extLst>
            </p:cNvPr>
            <p:cNvSpPr/>
            <p:nvPr/>
          </p:nvSpPr>
          <p:spPr>
            <a:xfrm rot="10800000">
              <a:off x="4709134" y="5113306"/>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2018</a:t>
              </a:r>
              <a:endParaRPr lang="vi-VN" sz="1400" dirty="0">
                <a:solidFill>
                  <a:schemeClr val="tx1"/>
                </a:solidFill>
              </a:endParaRPr>
            </a:p>
          </p:txBody>
        </p:sp>
        <p:sp>
          <p:nvSpPr>
            <p:cNvPr id="174" name="Rectangle 173">
              <a:extLst>
                <a:ext uri="{FF2B5EF4-FFF2-40B4-BE49-F238E27FC236}">
                  <a16:creationId xmlns:a16="http://schemas.microsoft.com/office/drawing/2014/main" id="{D3EBC378-C91F-FF03-38D6-DD65A6DE0A20}"/>
                </a:ext>
              </a:extLst>
            </p:cNvPr>
            <p:cNvSpPr/>
            <p:nvPr/>
          </p:nvSpPr>
          <p:spPr>
            <a:xfrm rot="10800000">
              <a:off x="5088239" y="5106725"/>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2019</a:t>
              </a:r>
              <a:endParaRPr lang="vi-VN" sz="1400" dirty="0">
                <a:solidFill>
                  <a:schemeClr val="tx1"/>
                </a:solidFill>
              </a:endParaRPr>
            </a:p>
          </p:txBody>
        </p:sp>
        <p:sp>
          <p:nvSpPr>
            <p:cNvPr id="175" name="Rectangle 174">
              <a:extLst>
                <a:ext uri="{FF2B5EF4-FFF2-40B4-BE49-F238E27FC236}">
                  <a16:creationId xmlns:a16="http://schemas.microsoft.com/office/drawing/2014/main" id="{E0EBE78F-240D-F24B-BA93-B04CD42F9FEA}"/>
                </a:ext>
              </a:extLst>
            </p:cNvPr>
            <p:cNvSpPr/>
            <p:nvPr/>
          </p:nvSpPr>
          <p:spPr>
            <a:xfrm rot="10800000">
              <a:off x="5466990" y="5108506"/>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2020</a:t>
              </a:r>
              <a:endParaRPr lang="vi-VN" sz="1400" dirty="0">
                <a:solidFill>
                  <a:schemeClr val="tx1"/>
                </a:solidFill>
              </a:endParaRPr>
            </a:p>
          </p:txBody>
        </p:sp>
      </p:grpSp>
      <p:grpSp>
        <p:nvGrpSpPr>
          <p:cNvPr id="176" name="Group 175">
            <a:extLst>
              <a:ext uri="{FF2B5EF4-FFF2-40B4-BE49-F238E27FC236}">
                <a16:creationId xmlns:a16="http://schemas.microsoft.com/office/drawing/2014/main" id="{84BBA34B-3A3B-76C3-5704-CA50460D4446}"/>
              </a:ext>
            </a:extLst>
          </p:cNvPr>
          <p:cNvGrpSpPr/>
          <p:nvPr/>
        </p:nvGrpSpPr>
        <p:grpSpPr>
          <a:xfrm>
            <a:off x="7100390" y="5055099"/>
            <a:ext cx="4078393" cy="558004"/>
            <a:chOff x="1654221" y="5106725"/>
            <a:chExt cx="4078393" cy="558004"/>
          </a:xfrm>
        </p:grpSpPr>
        <p:sp>
          <p:nvSpPr>
            <p:cNvPr id="177" name="Rectangle 176">
              <a:extLst>
                <a:ext uri="{FF2B5EF4-FFF2-40B4-BE49-F238E27FC236}">
                  <a16:creationId xmlns:a16="http://schemas.microsoft.com/office/drawing/2014/main" id="{4E4FBC9D-4A1F-36DD-534C-780981D6AC8A}"/>
                </a:ext>
              </a:extLst>
            </p:cNvPr>
            <p:cNvSpPr/>
            <p:nvPr/>
          </p:nvSpPr>
          <p:spPr>
            <a:xfrm rot="10800000">
              <a:off x="1654221" y="5113900"/>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2006</a:t>
              </a:r>
              <a:endParaRPr lang="vi-VN" sz="1400" dirty="0">
                <a:solidFill>
                  <a:schemeClr val="tx1"/>
                </a:solidFill>
              </a:endParaRPr>
            </a:p>
          </p:txBody>
        </p:sp>
        <p:sp>
          <p:nvSpPr>
            <p:cNvPr id="178" name="Rectangle 177">
              <a:extLst>
                <a:ext uri="{FF2B5EF4-FFF2-40B4-BE49-F238E27FC236}">
                  <a16:creationId xmlns:a16="http://schemas.microsoft.com/office/drawing/2014/main" id="{56C9096A-AA43-54ED-6587-E8AEA37C58B2}"/>
                </a:ext>
              </a:extLst>
            </p:cNvPr>
            <p:cNvSpPr/>
            <p:nvPr/>
          </p:nvSpPr>
          <p:spPr>
            <a:xfrm rot="10800000">
              <a:off x="1890047" y="5117819"/>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2007</a:t>
              </a:r>
              <a:endParaRPr lang="vi-VN" sz="1400" dirty="0">
                <a:solidFill>
                  <a:schemeClr val="tx1"/>
                </a:solidFill>
              </a:endParaRPr>
            </a:p>
          </p:txBody>
        </p:sp>
        <p:sp>
          <p:nvSpPr>
            <p:cNvPr id="179" name="Rectangle 178">
              <a:extLst>
                <a:ext uri="{FF2B5EF4-FFF2-40B4-BE49-F238E27FC236}">
                  <a16:creationId xmlns:a16="http://schemas.microsoft.com/office/drawing/2014/main" id="{26AA2E31-B5C9-989B-FCDC-4A387D41B82F}"/>
                </a:ext>
              </a:extLst>
            </p:cNvPr>
            <p:cNvSpPr/>
            <p:nvPr/>
          </p:nvSpPr>
          <p:spPr>
            <a:xfrm rot="10800000">
              <a:off x="2134948" y="5109635"/>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2008</a:t>
              </a:r>
              <a:endParaRPr lang="vi-VN" sz="1400" dirty="0">
                <a:solidFill>
                  <a:schemeClr val="tx1"/>
                </a:solidFill>
              </a:endParaRPr>
            </a:p>
          </p:txBody>
        </p:sp>
        <p:sp>
          <p:nvSpPr>
            <p:cNvPr id="180" name="Rectangle 179">
              <a:extLst>
                <a:ext uri="{FF2B5EF4-FFF2-40B4-BE49-F238E27FC236}">
                  <a16:creationId xmlns:a16="http://schemas.microsoft.com/office/drawing/2014/main" id="{16FA72E8-38FB-1C5F-A7E6-E9038F7837E3}"/>
                </a:ext>
              </a:extLst>
            </p:cNvPr>
            <p:cNvSpPr/>
            <p:nvPr/>
          </p:nvSpPr>
          <p:spPr>
            <a:xfrm rot="10800000">
              <a:off x="2380189" y="5108100"/>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2009</a:t>
              </a:r>
              <a:endParaRPr lang="vi-VN" sz="1400" dirty="0">
                <a:solidFill>
                  <a:schemeClr val="tx1"/>
                </a:solidFill>
              </a:endParaRPr>
            </a:p>
          </p:txBody>
        </p:sp>
        <p:sp>
          <p:nvSpPr>
            <p:cNvPr id="181" name="Rectangle 180">
              <a:extLst>
                <a:ext uri="{FF2B5EF4-FFF2-40B4-BE49-F238E27FC236}">
                  <a16:creationId xmlns:a16="http://schemas.microsoft.com/office/drawing/2014/main" id="{1650B9BD-099D-A1B6-3D0A-148EC8F590E1}"/>
                </a:ext>
              </a:extLst>
            </p:cNvPr>
            <p:cNvSpPr/>
            <p:nvPr/>
          </p:nvSpPr>
          <p:spPr>
            <a:xfrm rot="10800000">
              <a:off x="3126483" y="5108607"/>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2012</a:t>
              </a:r>
              <a:endParaRPr lang="vi-VN" sz="1400" dirty="0">
                <a:solidFill>
                  <a:schemeClr val="tx1"/>
                </a:solidFill>
              </a:endParaRPr>
            </a:p>
          </p:txBody>
        </p:sp>
        <p:sp>
          <p:nvSpPr>
            <p:cNvPr id="182" name="Rectangle 181">
              <a:extLst>
                <a:ext uri="{FF2B5EF4-FFF2-40B4-BE49-F238E27FC236}">
                  <a16:creationId xmlns:a16="http://schemas.microsoft.com/office/drawing/2014/main" id="{42340A5F-2C25-D8F7-E689-E6C3B1047FF8}"/>
                </a:ext>
              </a:extLst>
            </p:cNvPr>
            <p:cNvSpPr/>
            <p:nvPr/>
          </p:nvSpPr>
          <p:spPr>
            <a:xfrm rot="10800000">
              <a:off x="3371340" y="5108607"/>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2013</a:t>
              </a:r>
              <a:endParaRPr lang="vi-VN" sz="1400" dirty="0">
                <a:solidFill>
                  <a:schemeClr val="tx1"/>
                </a:solidFill>
              </a:endParaRPr>
            </a:p>
          </p:txBody>
        </p:sp>
        <p:sp>
          <p:nvSpPr>
            <p:cNvPr id="183" name="Rectangle 182">
              <a:extLst>
                <a:ext uri="{FF2B5EF4-FFF2-40B4-BE49-F238E27FC236}">
                  <a16:creationId xmlns:a16="http://schemas.microsoft.com/office/drawing/2014/main" id="{E2DD99D8-3FAE-DE2E-69B6-6557F22F0F97}"/>
                </a:ext>
              </a:extLst>
            </p:cNvPr>
            <p:cNvSpPr/>
            <p:nvPr/>
          </p:nvSpPr>
          <p:spPr>
            <a:xfrm rot="10800000">
              <a:off x="3616019" y="5110005"/>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2014</a:t>
              </a:r>
              <a:endParaRPr lang="vi-VN" sz="1400" dirty="0">
                <a:solidFill>
                  <a:schemeClr val="tx1"/>
                </a:solidFill>
              </a:endParaRPr>
            </a:p>
          </p:txBody>
        </p:sp>
        <p:sp>
          <p:nvSpPr>
            <p:cNvPr id="184" name="Rectangle 183">
              <a:extLst>
                <a:ext uri="{FF2B5EF4-FFF2-40B4-BE49-F238E27FC236}">
                  <a16:creationId xmlns:a16="http://schemas.microsoft.com/office/drawing/2014/main" id="{3BB18BE9-DFBF-5AE7-05FE-E2E23E881BB9}"/>
                </a:ext>
              </a:extLst>
            </p:cNvPr>
            <p:cNvSpPr/>
            <p:nvPr/>
          </p:nvSpPr>
          <p:spPr>
            <a:xfrm rot="10800000">
              <a:off x="3859867" y="5109944"/>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2015</a:t>
              </a:r>
              <a:endParaRPr lang="vi-VN" sz="1400" dirty="0">
                <a:solidFill>
                  <a:schemeClr val="tx1"/>
                </a:solidFill>
              </a:endParaRPr>
            </a:p>
          </p:txBody>
        </p:sp>
        <p:sp>
          <p:nvSpPr>
            <p:cNvPr id="185" name="Rectangle 184">
              <a:extLst>
                <a:ext uri="{FF2B5EF4-FFF2-40B4-BE49-F238E27FC236}">
                  <a16:creationId xmlns:a16="http://schemas.microsoft.com/office/drawing/2014/main" id="{00130C6B-E8CF-1102-EB37-04C07F9181F3}"/>
                </a:ext>
              </a:extLst>
            </p:cNvPr>
            <p:cNvSpPr/>
            <p:nvPr/>
          </p:nvSpPr>
          <p:spPr>
            <a:xfrm rot="10800000">
              <a:off x="4843358" y="5113306"/>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2019</a:t>
              </a:r>
              <a:endParaRPr lang="vi-VN" sz="1400" dirty="0">
                <a:solidFill>
                  <a:schemeClr val="tx1"/>
                </a:solidFill>
              </a:endParaRPr>
            </a:p>
          </p:txBody>
        </p:sp>
        <p:sp>
          <p:nvSpPr>
            <p:cNvPr id="186" name="Rectangle 185">
              <a:extLst>
                <a:ext uri="{FF2B5EF4-FFF2-40B4-BE49-F238E27FC236}">
                  <a16:creationId xmlns:a16="http://schemas.microsoft.com/office/drawing/2014/main" id="{CB850081-CE23-79A3-FA49-F527D539ED29}"/>
                </a:ext>
              </a:extLst>
            </p:cNvPr>
            <p:cNvSpPr/>
            <p:nvPr/>
          </p:nvSpPr>
          <p:spPr>
            <a:xfrm rot="10800000">
              <a:off x="5088239" y="5106725"/>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2020</a:t>
              </a:r>
              <a:endParaRPr lang="vi-VN" sz="1400" dirty="0">
                <a:solidFill>
                  <a:schemeClr val="tx1"/>
                </a:solidFill>
              </a:endParaRPr>
            </a:p>
          </p:txBody>
        </p:sp>
        <p:sp>
          <p:nvSpPr>
            <p:cNvPr id="187" name="Rectangle 186">
              <a:extLst>
                <a:ext uri="{FF2B5EF4-FFF2-40B4-BE49-F238E27FC236}">
                  <a16:creationId xmlns:a16="http://schemas.microsoft.com/office/drawing/2014/main" id="{509FF9FE-DC97-5BD1-74FA-A6F41D567940}"/>
                </a:ext>
              </a:extLst>
            </p:cNvPr>
            <p:cNvSpPr/>
            <p:nvPr/>
          </p:nvSpPr>
          <p:spPr>
            <a:xfrm rot="10800000">
              <a:off x="5332766" y="5108506"/>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2021</a:t>
              </a:r>
              <a:endParaRPr lang="vi-VN" sz="1400" dirty="0">
                <a:solidFill>
                  <a:schemeClr val="tx1"/>
                </a:solidFill>
              </a:endParaRPr>
            </a:p>
          </p:txBody>
        </p:sp>
      </p:grpSp>
      <p:sp>
        <p:nvSpPr>
          <p:cNvPr id="188" name="Rectangle 187">
            <a:extLst>
              <a:ext uri="{FF2B5EF4-FFF2-40B4-BE49-F238E27FC236}">
                <a16:creationId xmlns:a16="http://schemas.microsoft.com/office/drawing/2014/main" id="{E03FD6BD-05DD-B947-6AAD-7FA730225DD9}"/>
              </a:ext>
            </a:extLst>
          </p:cNvPr>
          <p:cNvSpPr/>
          <p:nvPr/>
        </p:nvSpPr>
        <p:spPr>
          <a:xfrm rot="10800000">
            <a:off x="8087594" y="5064376"/>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2010</a:t>
            </a:r>
            <a:endParaRPr lang="vi-VN" sz="1400" dirty="0">
              <a:solidFill>
                <a:schemeClr val="tx1"/>
              </a:solidFill>
            </a:endParaRPr>
          </a:p>
        </p:txBody>
      </p:sp>
      <p:sp>
        <p:nvSpPr>
          <p:cNvPr id="189" name="Rectangle 188">
            <a:extLst>
              <a:ext uri="{FF2B5EF4-FFF2-40B4-BE49-F238E27FC236}">
                <a16:creationId xmlns:a16="http://schemas.microsoft.com/office/drawing/2014/main" id="{832B7728-D168-8ABC-82F6-6FBBA4D1278E}"/>
              </a:ext>
            </a:extLst>
          </p:cNvPr>
          <p:cNvSpPr/>
          <p:nvPr/>
        </p:nvSpPr>
        <p:spPr>
          <a:xfrm rot="10800000">
            <a:off x="8328975" y="5069103"/>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2011</a:t>
            </a:r>
            <a:endParaRPr lang="vi-VN" sz="1400" dirty="0">
              <a:solidFill>
                <a:schemeClr val="tx1"/>
              </a:solidFill>
            </a:endParaRPr>
          </a:p>
        </p:txBody>
      </p:sp>
      <p:sp>
        <p:nvSpPr>
          <p:cNvPr id="190" name="Rectangle 189">
            <a:extLst>
              <a:ext uri="{FF2B5EF4-FFF2-40B4-BE49-F238E27FC236}">
                <a16:creationId xmlns:a16="http://schemas.microsoft.com/office/drawing/2014/main" id="{433F5446-FC72-A185-34AA-EE061BE0F693}"/>
              </a:ext>
            </a:extLst>
          </p:cNvPr>
          <p:cNvSpPr/>
          <p:nvPr/>
        </p:nvSpPr>
        <p:spPr>
          <a:xfrm rot="10800000">
            <a:off x="9553995" y="5061681"/>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2016</a:t>
            </a:r>
            <a:endParaRPr lang="vi-VN" sz="1400" dirty="0">
              <a:solidFill>
                <a:schemeClr val="tx1"/>
              </a:solidFill>
            </a:endParaRPr>
          </a:p>
        </p:txBody>
      </p:sp>
      <p:sp>
        <p:nvSpPr>
          <p:cNvPr id="191" name="Rectangle 190">
            <a:extLst>
              <a:ext uri="{FF2B5EF4-FFF2-40B4-BE49-F238E27FC236}">
                <a16:creationId xmlns:a16="http://schemas.microsoft.com/office/drawing/2014/main" id="{3B142726-AA02-3615-5C30-1AB15F5A61D8}"/>
              </a:ext>
            </a:extLst>
          </p:cNvPr>
          <p:cNvSpPr/>
          <p:nvPr/>
        </p:nvSpPr>
        <p:spPr>
          <a:xfrm rot="10800000">
            <a:off x="9798674" y="5061681"/>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2017</a:t>
            </a:r>
            <a:endParaRPr lang="vi-VN" sz="1400" dirty="0">
              <a:solidFill>
                <a:schemeClr val="tx1"/>
              </a:solidFill>
            </a:endParaRPr>
          </a:p>
        </p:txBody>
      </p:sp>
      <p:sp>
        <p:nvSpPr>
          <p:cNvPr id="704" name="Rectangle 703">
            <a:extLst>
              <a:ext uri="{FF2B5EF4-FFF2-40B4-BE49-F238E27FC236}">
                <a16:creationId xmlns:a16="http://schemas.microsoft.com/office/drawing/2014/main" id="{7931A3C5-3705-6B58-6869-F1FE766D8DDD}"/>
              </a:ext>
            </a:extLst>
          </p:cNvPr>
          <p:cNvSpPr/>
          <p:nvPr/>
        </p:nvSpPr>
        <p:spPr>
          <a:xfrm rot="10800000">
            <a:off x="10043254" y="5061681"/>
            <a:ext cx="399848" cy="546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en-US" sz="1400" dirty="0">
                <a:solidFill>
                  <a:schemeClr val="tx1"/>
                </a:solidFill>
              </a:rPr>
              <a:t>2018</a:t>
            </a:r>
            <a:endParaRPr lang="vi-VN" sz="14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2E360E-511F-F44E-23B5-25070B700BCB}"/>
              </a:ext>
            </a:extLst>
          </p:cNvPr>
          <p:cNvSpPr txBox="1"/>
          <p:nvPr/>
        </p:nvSpPr>
        <p:spPr>
          <a:xfrm>
            <a:off x="416220" y="3997724"/>
            <a:ext cx="2424818" cy="2723823"/>
          </a:xfrm>
          <a:prstGeom prst="rect">
            <a:avLst/>
          </a:prstGeom>
          <a:noFill/>
        </p:spPr>
        <p:txBody>
          <a:bodyPr wrap="square">
            <a:spAutoFit/>
          </a:bodyPr>
          <a:lstStyle/>
          <a:p>
            <a:pPr lvl="0" fontAlgn="base">
              <a:spcBef>
                <a:spcPts val="1200"/>
              </a:spcBef>
              <a:spcAft>
                <a:spcPts val="1200"/>
              </a:spcAft>
              <a:defRPr/>
            </a:pPr>
            <a:r>
              <a:rPr lang="en-US" sz="1900" dirty="0">
                <a:solidFill>
                  <a:srgbClr val="000000"/>
                </a:solidFill>
                <a:latin typeface="Times New Roman" panose="02020603050405020304" pitchFamily="18" charset="0"/>
              </a:rPr>
              <a:t>The government promotes an innovation ecosystem and develops the “Make in Vietnam” technology ecosystem: VSSID, </a:t>
            </a:r>
            <a:r>
              <a:rPr lang="en-US" sz="1900" dirty="0" err="1">
                <a:solidFill>
                  <a:srgbClr val="000000"/>
                </a:solidFill>
                <a:latin typeface="Times New Roman" panose="02020603050405020304" pitchFamily="18" charset="0"/>
              </a:rPr>
              <a:t>VNeID</a:t>
            </a:r>
            <a:r>
              <a:rPr lang="en-US" sz="1900" dirty="0">
                <a:solidFill>
                  <a:srgbClr val="000000"/>
                </a:solidFill>
                <a:latin typeface="Times New Roman" panose="02020603050405020304" pitchFamily="18" charset="0"/>
              </a:rPr>
              <a:t>, </a:t>
            </a:r>
            <a:r>
              <a:rPr lang="en-US" sz="1900" dirty="0" err="1">
                <a:solidFill>
                  <a:srgbClr val="000000"/>
                </a:solidFill>
                <a:latin typeface="Times New Roman" panose="02020603050405020304" pitchFamily="18" charset="0"/>
              </a:rPr>
              <a:t>VNeID</a:t>
            </a:r>
            <a:r>
              <a:rPr lang="en-US" sz="1900" dirty="0">
                <a:solidFill>
                  <a:srgbClr val="000000"/>
                </a:solidFill>
                <a:latin typeface="Times New Roman" panose="02020603050405020304" pitchFamily="18" charset="0"/>
              </a:rPr>
              <a:t> applications, </a:t>
            </a:r>
            <a:r>
              <a:rPr lang="en-US" sz="1900" dirty="0" err="1">
                <a:solidFill>
                  <a:srgbClr val="000000"/>
                </a:solidFill>
                <a:latin typeface="Times New Roman" panose="02020603050405020304" pitchFamily="18" charset="0"/>
              </a:rPr>
              <a:t>etc</a:t>
            </a:r>
            <a:endParaRPr lang="en-US" sz="1900" dirty="0">
              <a:solidFill>
                <a:srgbClr val="000000"/>
              </a:solidFill>
              <a:latin typeface="Times New Roman" panose="02020603050405020304" pitchFamily="18" charset="0"/>
            </a:endParaRPr>
          </a:p>
        </p:txBody>
      </p:sp>
      <p:grpSp>
        <p:nvGrpSpPr>
          <p:cNvPr id="15" name="Group 14">
            <a:extLst>
              <a:ext uri="{FF2B5EF4-FFF2-40B4-BE49-F238E27FC236}">
                <a16:creationId xmlns:a16="http://schemas.microsoft.com/office/drawing/2014/main" id="{019DAE48-32E2-FCD0-075E-3A251E6A54EF}"/>
              </a:ext>
            </a:extLst>
          </p:cNvPr>
          <p:cNvGrpSpPr/>
          <p:nvPr/>
        </p:nvGrpSpPr>
        <p:grpSpPr>
          <a:xfrm>
            <a:off x="2599286" y="1807376"/>
            <a:ext cx="6559152" cy="4365461"/>
            <a:chOff x="2816423" y="1246889"/>
            <a:chExt cx="6559152" cy="4365461"/>
          </a:xfrm>
        </p:grpSpPr>
        <p:grpSp>
          <p:nvGrpSpPr>
            <p:cNvPr id="10" name="Group 9">
              <a:extLst>
                <a:ext uri="{FF2B5EF4-FFF2-40B4-BE49-F238E27FC236}">
                  <a16:creationId xmlns:a16="http://schemas.microsoft.com/office/drawing/2014/main" id="{2558FAFD-CFD9-EBE8-A10F-9EB3C44CD2F8}"/>
                </a:ext>
              </a:extLst>
            </p:cNvPr>
            <p:cNvGrpSpPr/>
            <p:nvPr/>
          </p:nvGrpSpPr>
          <p:grpSpPr>
            <a:xfrm>
              <a:off x="4027288" y="2109912"/>
              <a:ext cx="4137423" cy="2638176"/>
              <a:chOff x="4171948" y="2202152"/>
              <a:chExt cx="4655346" cy="2968423"/>
            </a:xfrm>
          </p:grpSpPr>
          <p:pic>
            <p:nvPicPr>
              <p:cNvPr id="6" name="Picture 5" descr="A person holding a phone&#10;&#10;AI-generated content may be incorrect.">
                <a:extLst>
                  <a:ext uri="{FF2B5EF4-FFF2-40B4-BE49-F238E27FC236}">
                    <a16:creationId xmlns:a16="http://schemas.microsoft.com/office/drawing/2014/main" id="{E0A3DE77-9745-4A44-62DD-08F18F60B5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71948" y="2202152"/>
                <a:ext cx="4655345" cy="2968423"/>
              </a:xfrm>
              <a:prstGeom prst="rect">
                <a:avLst/>
              </a:prstGeom>
            </p:spPr>
          </p:pic>
          <p:sp>
            <p:nvSpPr>
              <p:cNvPr id="7" name="Rectangle 6">
                <a:extLst>
                  <a:ext uri="{FF2B5EF4-FFF2-40B4-BE49-F238E27FC236}">
                    <a16:creationId xmlns:a16="http://schemas.microsoft.com/office/drawing/2014/main" id="{87C73869-2480-741D-BEB9-041C37B9BB02}"/>
                  </a:ext>
                </a:extLst>
              </p:cNvPr>
              <p:cNvSpPr/>
              <p:nvPr/>
            </p:nvSpPr>
            <p:spPr>
              <a:xfrm>
                <a:off x="4171950" y="2203546"/>
                <a:ext cx="4655344" cy="2959003"/>
              </a:xfrm>
              <a:prstGeom prst="rect">
                <a:avLst/>
              </a:prstGeom>
              <a:gradFill>
                <a:gsLst>
                  <a:gs pos="0">
                    <a:srgbClr val="153B5F">
                      <a:alpha val="60000"/>
                    </a:srgbClr>
                  </a:gs>
                  <a:gs pos="100000">
                    <a:srgbClr val="153B5F">
                      <a:alpha val="60000"/>
                    </a:srgbClr>
                  </a:gs>
                </a:gsLst>
                <a:lin ang="108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pic>
          <p:nvPicPr>
            <p:cNvPr id="9" name="Picture 8" descr="A person speaking in front of a large screen&#10;&#10;AI-generated content may be incorrect.">
              <a:extLst>
                <a:ext uri="{FF2B5EF4-FFF2-40B4-BE49-F238E27FC236}">
                  <a16:creationId xmlns:a16="http://schemas.microsoft.com/office/drawing/2014/main" id="{5EFC9399-9B19-F727-1E6E-3FB59C3CFEA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74368" y="2345838"/>
              <a:ext cx="3243262" cy="2160430"/>
            </a:xfrm>
            <a:prstGeom prst="rect">
              <a:avLst/>
            </a:prstGeom>
          </p:spPr>
        </p:pic>
        <p:pic>
          <p:nvPicPr>
            <p:cNvPr id="1027" name="Picture 3">
              <a:extLst>
                <a:ext uri="{FF2B5EF4-FFF2-40B4-BE49-F238E27FC236}">
                  <a16:creationId xmlns:a16="http://schemas.microsoft.com/office/drawing/2014/main" id="{06B65A11-F3C5-2C84-EE4C-A06BB40F475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816423" y="1246889"/>
              <a:ext cx="1962150" cy="161925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53CBE24E-896E-D8B4-00EF-DDC4FE29AFE7}"/>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413425" y="1246889"/>
              <a:ext cx="1962150" cy="161925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817E0F07-B5AC-7022-971E-3611C1CE61E0}"/>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407175" y="3990727"/>
              <a:ext cx="1962150" cy="161925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a:extLst>
                <a:ext uri="{FF2B5EF4-FFF2-40B4-BE49-F238E27FC236}">
                  <a16:creationId xmlns:a16="http://schemas.microsoft.com/office/drawing/2014/main" id="{E4CE7F8D-6B0F-C851-5E25-082E02BF2A90}"/>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816423" y="3993100"/>
              <a:ext cx="1962150" cy="1619250"/>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extBox 10">
            <a:extLst>
              <a:ext uri="{FF2B5EF4-FFF2-40B4-BE49-F238E27FC236}">
                <a16:creationId xmlns:a16="http://schemas.microsoft.com/office/drawing/2014/main" id="{2905E775-19D4-0E0B-0C75-FF7D252C024F}"/>
              </a:ext>
            </a:extLst>
          </p:cNvPr>
          <p:cNvSpPr txBox="1"/>
          <p:nvPr/>
        </p:nvSpPr>
        <p:spPr>
          <a:xfrm>
            <a:off x="2646477" y="316402"/>
            <a:ext cx="7035210" cy="523220"/>
          </a:xfrm>
          <a:prstGeom prst="rect">
            <a:avLst/>
          </a:prstGeom>
          <a:noFill/>
        </p:spPr>
        <p:txBody>
          <a:bodyPr wrap="square" rtlCol="0">
            <a:spAutoFit/>
          </a:bodyPr>
          <a:lstStyle/>
          <a:p>
            <a:pPr lvl="0" algn="ctr">
              <a:defRPr/>
            </a:pPr>
            <a:r>
              <a:rPr kumimoji="0" lang="vi-VN" sz="2800" b="1" i="0" u="none" strike="noStrike" kern="1200" cap="none" spc="0" normalizeH="0" baseline="0" noProof="0" dirty="0">
                <a:ln>
                  <a:noFill/>
                </a:ln>
                <a:solidFill>
                  <a:srgbClr val="023E8A"/>
                </a:solidFill>
                <a:effectLst/>
                <a:uLnTx/>
                <a:uFillTx/>
                <a:latin typeface="Montserrat Bold" panose="00000800000000000000" pitchFamily="2" charset="0"/>
                <a:ea typeface="Cambria" panose="02040503050406030204" pitchFamily="18" charset="0"/>
              </a:rPr>
              <a:t>2.7 </a:t>
            </a:r>
            <a:r>
              <a:rPr lang="vi-VN" sz="2800" b="1" dirty="0">
                <a:solidFill>
                  <a:srgbClr val="023E8A"/>
                </a:solidFill>
                <a:latin typeface="Montserrat Bold" panose="00000800000000000000" pitchFamily="2" charset="0"/>
                <a:ea typeface="Cambria" panose="02040503050406030204" pitchFamily="18" charset="0"/>
              </a:rPr>
              <a:t>NATIONAL DIGITAL ECOSYSTEM</a:t>
            </a:r>
            <a:endParaRPr kumimoji="0" lang="vi-VN" sz="2800" b="1" i="0" u="none" strike="noStrike" kern="1200" cap="none" spc="0" normalizeH="0" baseline="0" noProof="0" dirty="0">
              <a:ln>
                <a:noFill/>
              </a:ln>
              <a:solidFill>
                <a:srgbClr val="023E8A"/>
              </a:solidFill>
              <a:effectLst/>
              <a:uLnTx/>
              <a:uFillTx/>
              <a:latin typeface="Montserrat Bold" panose="00000800000000000000" pitchFamily="2" charset="0"/>
              <a:ea typeface="Cambria" panose="02040503050406030204" pitchFamily="18" charset="0"/>
            </a:endParaRPr>
          </a:p>
        </p:txBody>
      </p:sp>
      <p:sp>
        <p:nvSpPr>
          <p:cNvPr id="12" name="TextBox 11">
            <a:extLst>
              <a:ext uri="{FF2B5EF4-FFF2-40B4-BE49-F238E27FC236}">
                <a16:creationId xmlns:a16="http://schemas.microsoft.com/office/drawing/2014/main" id="{6463B342-8047-DB73-14A1-7895BABA61A9}"/>
              </a:ext>
            </a:extLst>
          </p:cNvPr>
          <p:cNvSpPr txBox="1"/>
          <p:nvPr/>
        </p:nvSpPr>
        <p:spPr>
          <a:xfrm>
            <a:off x="8833030" y="3946663"/>
            <a:ext cx="2942750" cy="2723823"/>
          </a:xfrm>
          <a:prstGeom prst="rect">
            <a:avLst/>
          </a:prstGeom>
          <a:noFill/>
        </p:spPr>
        <p:txBody>
          <a:bodyPr wrap="square">
            <a:spAutoFit/>
          </a:bodyPr>
          <a:lstStyle/>
          <a:p>
            <a:pPr lvl="0" algn="r" fontAlgn="base">
              <a:defRPr/>
            </a:pPr>
            <a:r>
              <a:rPr lang="en-US" sz="1900" dirty="0">
                <a:solidFill>
                  <a:prstClr val="black"/>
                </a:solidFill>
                <a:latin typeface="Times New Roman" panose="02020603050405020304" pitchFamily="18" charset="0"/>
              </a:rPr>
              <a:t>- </a:t>
            </a:r>
            <a:r>
              <a:rPr lang="vi-VN" sz="1900" dirty="0">
                <a:solidFill>
                  <a:prstClr val="black"/>
                </a:solidFill>
                <a:latin typeface="Times New Roman" panose="02020603050405020304" pitchFamily="18" charset="0"/>
              </a:rPr>
              <a:t>Encourage businesses to adopt circular economy models, clean technologies, and green production.</a:t>
            </a:r>
          </a:p>
          <a:p>
            <a:pPr lvl="0" algn="r" fontAlgn="base">
              <a:defRPr/>
            </a:pPr>
            <a:r>
              <a:rPr lang="en-US" sz="1900" dirty="0">
                <a:solidFill>
                  <a:prstClr val="black"/>
                </a:solidFill>
                <a:latin typeface="Times New Roman" panose="02020603050405020304" pitchFamily="18" charset="0"/>
              </a:rPr>
              <a:t>- </a:t>
            </a:r>
            <a:r>
              <a:rPr lang="vi-VN" sz="1900" dirty="0">
                <a:solidFill>
                  <a:prstClr val="black"/>
                </a:solidFill>
                <a:latin typeface="Times New Roman" panose="02020603050405020304" pitchFamily="18" charset="0"/>
              </a:rPr>
              <a:t>Reduce total greenhouse gas emissions by at least 15% compared to the business-as-usual (BAU) scenario by 2030</a:t>
            </a:r>
          </a:p>
        </p:txBody>
      </p:sp>
      <p:sp>
        <p:nvSpPr>
          <p:cNvPr id="13" name="TextBox 12">
            <a:extLst>
              <a:ext uri="{FF2B5EF4-FFF2-40B4-BE49-F238E27FC236}">
                <a16:creationId xmlns:a16="http://schemas.microsoft.com/office/drawing/2014/main" id="{B390C660-46DA-D806-7D01-97F30A2FD2BA}"/>
              </a:ext>
            </a:extLst>
          </p:cNvPr>
          <p:cNvSpPr txBox="1"/>
          <p:nvPr/>
        </p:nvSpPr>
        <p:spPr>
          <a:xfrm>
            <a:off x="456125" y="839622"/>
            <a:ext cx="2390561" cy="2723823"/>
          </a:xfrm>
          <a:prstGeom prst="rect">
            <a:avLst/>
          </a:prstGeom>
          <a:noFill/>
        </p:spPr>
        <p:txBody>
          <a:bodyPr wrap="square">
            <a:spAutoFit/>
          </a:bodyPr>
          <a:lstStyle/>
          <a:p>
            <a:pPr lvl="0" fontAlgn="base">
              <a:spcBef>
                <a:spcPts val="1200"/>
              </a:spcBef>
              <a:spcAft>
                <a:spcPts val="1200"/>
              </a:spcAft>
              <a:defRPr/>
            </a:pPr>
            <a:r>
              <a:rPr lang="vi-VN" sz="1900" dirty="0">
                <a:solidFill>
                  <a:srgbClr val="000000"/>
                </a:solidFill>
                <a:latin typeface="Times New Roman" panose="02020603050405020304" pitchFamily="18" charset="0"/>
              </a:rPr>
              <a:t>The government promotes an innovation ecosystem and develops the “Make in Vietnam” technology ecosystem: VSSID, VNeID, VNeID applications, etc</a:t>
            </a:r>
          </a:p>
        </p:txBody>
      </p:sp>
      <p:sp>
        <p:nvSpPr>
          <p:cNvPr id="14" name="TextBox 13">
            <a:extLst>
              <a:ext uri="{FF2B5EF4-FFF2-40B4-BE49-F238E27FC236}">
                <a16:creationId xmlns:a16="http://schemas.microsoft.com/office/drawing/2014/main" id="{36621850-687A-26EB-3B86-D5977100A210}"/>
              </a:ext>
            </a:extLst>
          </p:cNvPr>
          <p:cNvSpPr txBox="1"/>
          <p:nvPr/>
        </p:nvSpPr>
        <p:spPr>
          <a:xfrm>
            <a:off x="9152188" y="985815"/>
            <a:ext cx="2610069" cy="2431435"/>
          </a:xfrm>
          <a:prstGeom prst="rect">
            <a:avLst/>
          </a:prstGeom>
          <a:noFill/>
        </p:spPr>
        <p:txBody>
          <a:bodyPr wrap="square">
            <a:spAutoFit/>
          </a:bodyPr>
          <a:lstStyle/>
          <a:p>
            <a:pPr lvl="0" algn="r" fontAlgn="base">
              <a:spcBef>
                <a:spcPts val="1200"/>
              </a:spcBef>
              <a:spcAft>
                <a:spcPts val="1200"/>
              </a:spcAft>
              <a:defRPr/>
            </a:pPr>
            <a:r>
              <a:rPr lang="en-US" sz="1900" dirty="0">
                <a:solidFill>
                  <a:srgbClr val="000000"/>
                </a:solidFill>
                <a:latin typeface="Times New Roman" panose="02020603050405020304" pitchFamily="18" charset="0"/>
              </a:rPr>
              <a:t>National digital transformation: Strong growth in level-4 online public services, with digitalization across all sectors of life (healthcare, culture, education, etc.)</a:t>
            </a:r>
          </a:p>
        </p:txBody>
      </p:sp>
      <p:sp>
        <p:nvSpPr>
          <p:cNvPr id="2" name="TextBox 1">
            <a:extLst>
              <a:ext uri="{FF2B5EF4-FFF2-40B4-BE49-F238E27FC236}">
                <a16:creationId xmlns:a16="http://schemas.microsoft.com/office/drawing/2014/main" id="{ECD1B4D9-0355-174F-FDFB-8FE473F6AA93}"/>
              </a:ext>
            </a:extLst>
          </p:cNvPr>
          <p:cNvSpPr txBox="1"/>
          <p:nvPr/>
        </p:nvSpPr>
        <p:spPr>
          <a:xfrm>
            <a:off x="2846688" y="2378474"/>
            <a:ext cx="434938" cy="477054"/>
          </a:xfrm>
          <a:prstGeom prst="rect">
            <a:avLst/>
          </a:prstGeom>
          <a:noFill/>
        </p:spPr>
        <p:txBody>
          <a:bodyPr wrap="square" rtlCol="0">
            <a:spAutoFit/>
          </a:bodyPr>
          <a:lstStyle/>
          <a:p>
            <a:pPr algn="ctr"/>
            <a:r>
              <a:rPr lang="en-US" sz="25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p>
        </p:txBody>
      </p:sp>
      <p:sp>
        <p:nvSpPr>
          <p:cNvPr id="4" name="TextBox 3">
            <a:extLst>
              <a:ext uri="{FF2B5EF4-FFF2-40B4-BE49-F238E27FC236}">
                <a16:creationId xmlns:a16="http://schemas.microsoft.com/office/drawing/2014/main" id="{0F73D786-8F07-E7C9-F614-067138BC3C35}"/>
              </a:ext>
            </a:extLst>
          </p:cNvPr>
          <p:cNvSpPr txBox="1"/>
          <p:nvPr/>
        </p:nvSpPr>
        <p:spPr>
          <a:xfrm>
            <a:off x="8476098" y="5122312"/>
            <a:ext cx="434938" cy="477054"/>
          </a:xfrm>
          <a:prstGeom prst="rect">
            <a:avLst/>
          </a:prstGeom>
          <a:noFill/>
        </p:spPr>
        <p:txBody>
          <a:bodyPr wrap="square" rtlCol="0">
            <a:spAutoFit/>
          </a:bodyPr>
          <a:lstStyle/>
          <a:p>
            <a:pPr algn="ctr"/>
            <a:r>
              <a:rPr lang="en-US" sz="25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p>
        </p:txBody>
      </p:sp>
      <p:sp>
        <p:nvSpPr>
          <p:cNvPr id="5" name="TextBox 4">
            <a:extLst>
              <a:ext uri="{FF2B5EF4-FFF2-40B4-BE49-F238E27FC236}">
                <a16:creationId xmlns:a16="http://schemas.microsoft.com/office/drawing/2014/main" id="{3AF0490E-E1CA-25C2-1981-35412EF0CEDA}"/>
              </a:ext>
            </a:extLst>
          </p:cNvPr>
          <p:cNvSpPr txBox="1"/>
          <p:nvPr/>
        </p:nvSpPr>
        <p:spPr>
          <a:xfrm>
            <a:off x="2846688" y="5122312"/>
            <a:ext cx="434938" cy="477054"/>
          </a:xfrm>
          <a:prstGeom prst="rect">
            <a:avLst/>
          </a:prstGeom>
          <a:noFill/>
        </p:spPr>
        <p:txBody>
          <a:bodyPr wrap="square" rtlCol="0">
            <a:spAutoFit/>
          </a:bodyPr>
          <a:lstStyle/>
          <a:p>
            <a:pPr algn="ctr"/>
            <a:r>
              <a:rPr lang="en-US" sz="25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p>
        </p:txBody>
      </p:sp>
      <p:sp>
        <p:nvSpPr>
          <p:cNvPr id="8" name="TextBox 7">
            <a:extLst>
              <a:ext uri="{FF2B5EF4-FFF2-40B4-BE49-F238E27FC236}">
                <a16:creationId xmlns:a16="http://schemas.microsoft.com/office/drawing/2014/main" id="{73ECED25-B61E-522F-643B-A3812509EFBC}"/>
              </a:ext>
            </a:extLst>
          </p:cNvPr>
          <p:cNvSpPr txBox="1"/>
          <p:nvPr/>
        </p:nvSpPr>
        <p:spPr>
          <a:xfrm>
            <a:off x="8495475" y="2372182"/>
            <a:ext cx="434938" cy="477054"/>
          </a:xfrm>
          <a:prstGeom prst="rect">
            <a:avLst/>
          </a:prstGeom>
          <a:noFill/>
        </p:spPr>
        <p:txBody>
          <a:bodyPr wrap="square" rtlCol="0">
            <a:spAutoFit/>
          </a:bodyPr>
          <a:lstStyle/>
          <a:p>
            <a:pPr algn="ctr"/>
            <a:r>
              <a:rPr lang="en-US" sz="25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p>
        </p:txBody>
      </p:sp>
      <p:sp>
        <p:nvSpPr>
          <p:cNvPr id="16" name="Rectangle 1">
            <a:extLst>
              <a:ext uri="{FF2B5EF4-FFF2-40B4-BE49-F238E27FC236}">
                <a16:creationId xmlns:a16="http://schemas.microsoft.com/office/drawing/2014/main" id="{2CE95229-C82C-921F-BADA-A521A46C26C7}"/>
              </a:ext>
            </a:extLst>
          </p:cNvPr>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vi-VN" altLang="vi-VN"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829254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C260F-B455-87D4-9B81-8893B95D092A}"/>
              </a:ext>
            </a:extLst>
          </p:cNvPr>
          <p:cNvSpPr/>
          <p:nvPr/>
        </p:nvSpPr>
        <p:spPr>
          <a:xfrm>
            <a:off x="401217" y="0"/>
            <a:ext cx="11790784" cy="6858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BE6552D-92BD-4492-E93C-534CB35DAA1F}"/>
              </a:ext>
            </a:extLst>
          </p:cNvPr>
          <p:cNvSpPr/>
          <p:nvPr/>
        </p:nvSpPr>
        <p:spPr>
          <a:xfrm>
            <a:off x="-242596" y="541176"/>
            <a:ext cx="895739" cy="1352938"/>
          </a:xfrm>
          <a:prstGeom prst="rect">
            <a:avLst/>
          </a:prstGeom>
          <a:solidFill>
            <a:srgbClr val="A70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73E697A-9911-07A8-A43C-895674E223DD}"/>
              </a:ext>
            </a:extLst>
          </p:cNvPr>
          <p:cNvSpPr/>
          <p:nvPr/>
        </p:nvSpPr>
        <p:spPr>
          <a:xfrm>
            <a:off x="-242597" y="4873690"/>
            <a:ext cx="895739" cy="1352938"/>
          </a:xfrm>
          <a:prstGeom prst="rect">
            <a:avLst/>
          </a:prstGeom>
          <a:solidFill>
            <a:srgbClr val="A70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9">
            <a:extLst>
              <a:ext uri="{FF2B5EF4-FFF2-40B4-BE49-F238E27FC236}">
                <a16:creationId xmlns:a16="http://schemas.microsoft.com/office/drawing/2014/main" id="{1D9DA64B-3AED-D3D8-6757-7A125F3019E3}"/>
              </a:ext>
            </a:extLst>
          </p:cNvPr>
          <p:cNvSpPr txBox="1"/>
          <p:nvPr/>
        </p:nvSpPr>
        <p:spPr>
          <a:xfrm>
            <a:off x="766193" y="275407"/>
            <a:ext cx="10659613" cy="479811"/>
          </a:xfrm>
          <a:prstGeom prst="rect">
            <a:avLst/>
          </a:prstGeom>
        </p:spPr>
        <p:txBody>
          <a:bodyPr wrap="square" lIns="0" tIns="0" rIns="0" bIns="0" rtlCol="0" anchor="t">
            <a:spAutoFit/>
          </a:bodyPr>
          <a:lstStyle/>
          <a:p>
            <a:pPr marL="0" marR="0" lvl="0" indent="0" algn="ctr" defTabSz="609630" rtl="0" eaLnBrk="1" fontAlgn="auto" latinLnBrk="0" hangingPunct="1">
              <a:lnSpc>
                <a:spcPts val="3982"/>
              </a:lnSpc>
              <a:spcBef>
                <a:spcPct val="0"/>
              </a:spcBef>
              <a:spcAft>
                <a:spcPts val="0"/>
              </a:spcAft>
              <a:buClrTx/>
              <a:buSzTx/>
              <a:buFontTx/>
              <a:buNone/>
              <a:tabLst/>
              <a:defRPr/>
            </a:pPr>
            <a:r>
              <a:rPr kumimoji="0" lang="en-US" sz="30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cs typeface="Montserrat Bold"/>
                <a:sym typeface="Montserrat Bold"/>
              </a:rPr>
              <a:t>2.8 MANAGEMENT</a:t>
            </a:r>
          </a:p>
        </p:txBody>
      </p:sp>
      <p:sp>
        <p:nvSpPr>
          <p:cNvPr id="8" name="AutoShape 8">
            <a:extLst>
              <a:ext uri="{FF2B5EF4-FFF2-40B4-BE49-F238E27FC236}">
                <a16:creationId xmlns:a16="http://schemas.microsoft.com/office/drawing/2014/main" id="{B764AB6E-B5F5-C3A0-621F-1F9953F836E0}"/>
              </a:ext>
            </a:extLst>
          </p:cNvPr>
          <p:cNvSpPr/>
          <p:nvPr/>
        </p:nvSpPr>
        <p:spPr>
          <a:xfrm>
            <a:off x="966802" y="790740"/>
            <a:ext cx="10659613" cy="0"/>
          </a:xfrm>
          <a:prstGeom prst="line">
            <a:avLst/>
          </a:prstGeom>
          <a:ln w="19050" cap="flat">
            <a:solidFill>
              <a:schemeClr val="bg1"/>
            </a:solidFill>
            <a:prstDash val="solid"/>
            <a:headEnd type="none" w="sm" len="sm"/>
            <a:tailEnd type="none" w="sm" len="sm"/>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 name="TextBox 10">
            <a:extLst>
              <a:ext uri="{FF2B5EF4-FFF2-40B4-BE49-F238E27FC236}">
                <a16:creationId xmlns:a16="http://schemas.microsoft.com/office/drawing/2014/main" id="{B51B2D5B-9606-7020-BF7F-919E883C267F}"/>
              </a:ext>
            </a:extLst>
          </p:cNvPr>
          <p:cNvSpPr txBox="1"/>
          <p:nvPr/>
        </p:nvSpPr>
        <p:spPr>
          <a:xfrm>
            <a:off x="5305529" y="3882265"/>
            <a:ext cx="2234083" cy="1307409"/>
          </a:xfrm>
          <a:prstGeom prst="rect">
            <a:avLst/>
          </a:prstGeom>
        </p:spPr>
        <p:txBody>
          <a:bodyPr wrap="square" lIns="0" tIns="0" rIns="0" bIns="0" rtlCol="0" anchor="t">
            <a:spAutoFit/>
          </a:bodyPr>
          <a:lstStyle/>
          <a:p>
            <a:pPr algn="ctr" defTabSz="609630">
              <a:lnSpc>
                <a:spcPts val="2624"/>
              </a:lnSpc>
              <a:spcBef>
                <a:spcPct val="0"/>
              </a:spcBef>
            </a:pPr>
            <a:r>
              <a:rPr lang="en-US" sz="1900" dirty="0">
                <a:solidFill>
                  <a:schemeClr val="bg1"/>
                </a:solidFill>
                <a:latin typeface="Times New Roman" panose="02020603050405020304" pitchFamily="18" charset="0"/>
                <a:ea typeface="Montserrat"/>
                <a:cs typeface="Times New Roman" panose="02020603050405020304" pitchFamily="18" charset="0"/>
                <a:sym typeface="Montserrat"/>
              </a:rPr>
              <a:t>Reform administrative procedures and eliminate unnecessary business conditions.</a:t>
            </a:r>
          </a:p>
        </p:txBody>
      </p:sp>
      <p:sp>
        <p:nvSpPr>
          <p:cNvPr id="11" name="TextBox 12">
            <a:extLst>
              <a:ext uri="{FF2B5EF4-FFF2-40B4-BE49-F238E27FC236}">
                <a16:creationId xmlns:a16="http://schemas.microsoft.com/office/drawing/2014/main" id="{5BA68D91-E3C9-8A08-5A5D-07A5CAF5BD00}"/>
              </a:ext>
            </a:extLst>
          </p:cNvPr>
          <p:cNvSpPr txBox="1"/>
          <p:nvPr/>
        </p:nvSpPr>
        <p:spPr>
          <a:xfrm>
            <a:off x="766193" y="3631412"/>
            <a:ext cx="3746172" cy="3182923"/>
          </a:xfrm>
          <a:prstGeom prst="rect">
            <a:avLst/>
          </a:prstGeom>
        </p:spPr>
        <p:txBody>
          <a:bodyPr wrap="square" lIns="0" tIns="0" rIns="0" bIns="0" rtlCol="0" anchor="t">
            <a:spAutoFit/>
          </a:bodyPr>
          <a:lstStyle/>
          <a:p>
            <a:pPr marL="342900" indent="-342900" algn="just" defTabSz="609630">
              <a:lnSpc>
                <a:spcPts val="2524"/>
              </a:lnSpc>
              <a:spcBef>
                <a:spcPct val="0"/>
              </a:spcBef>
              <a:buFont typeface="Arial" panose="020B0604020202020204" pitchFamily="34" charset="0"/>
              <a:buChar char="•"/>
            </a:pPr>
            <a:r>
              <a:rPr lang="en-US" sz="1900" dirty="0">
                <a:solidFill>
                  <a:schemeClr val="bg1"/>
                </a:solidFill>
                <a:latin typeface="Times New Roman" panose="02020603050405020304" pitchFamily="18" charset="0"/>
                <a:ea typeface="Montserrat"/>
                <a:cs typeface="Times New Roman" panose="02020603050405020304" pitchFamily="18" charset="0"/>
                <a:sym typeface="Montserrat"/>
              </a:rPr>
              <a:t>Positive assessments from international organizations regarding the investment environment:</a:t>
            </a:r>
          </a:p>
          <a:p>
            <a:pPr marL="342900" indent="-342900" algn="just" defTabSz="609630">
              <a:lnSpc>
                <a:spcPts val="2524"/>
              </a:lnSpc>
              <a:spcBef>
                <a:spcPct val="0"/>
              </a:spcBef>
              <a:buFont typeface="Arial" panose="020B0604020202020204" pitchFamily="34" charset="0"/>
              <a:buChar char="•"/>
            </a:pPr>
            <a:r>
              <a:rPr lang="en-US" sz="1900" dirty="0">
                <a:solidFill>
                  <a:schemeClr val="bg1"/>
                </a:solidFill>
                <a:latin typeface="Times New Roman" panose="02020603050405020304" pitchFamily="18" charset="0"/>
                <a:ea typeface="Montserrat"/>
                <a:cs typeface="Times New Roman" panose="02020603050405020304" pitchFamily="18" charset="0"/>
                <a:sym typeface="Montserrat"/>
              </a:rPr>
              <a:t>Participation in international commitments for sustainable development: COP26 – achieving net-zero emissions by 2050 → fostering a sustainable investment environment.</a:t>
            </a:r>
          </a:p>
        </p:txBody>
      </p:sp>
      <p:pic>
        <p:nvPicPr>
          <p:cNvPr id="12" name="Picture 11" descr="A poster with a picture of a truck and a person working&#10;&#10;AI-generated content may be incorrect.">
            <a:extLst>
              <a:ext uri="{FF2B5EF4-FFF2-40B4-BE49-F238E27FC236}">
                <a16:creationId xmlns:a16="http://schemas.microsoft.com/office/drawing/2014/main" id="{96D5F0E4-4F30-7F20-E58E-4E59F8B828C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99593" y="1263269"/>
            <a:ext cx="2449645" cy="216573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group of people working at computers&#10;&#10;AI-generated content may be incorrect.">
            <a:extLst>
              <a:ext uri="{FF2B5EF4-FFF2-40B4-BE49-F238E27FC236}">
                <a16:creationId xmlns:a16="http://schemas.microsoft.com/office/drawing/2014/main" id="{4F19B659-738D-E2BF-B894-CE2BFF8E65D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197749" y="1365468"/>
            <a:ext cx="2449645" cy="2149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descr="A person standing at a podium&#10;&#10;AI-generated content may be incorrect.">
            <a:extLst>
              <a:ext uri="{FF2B5EF4-FFF2-40B4-BE49-F238E27FC236}">
                <a16:creationId xmlns:a16="http://schemas.microsoft.com/office/drawing/2014/main" id="{726C2DB8-7837-2D20-9EE6-6FB1A967AFC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53190" y="1365468"/>
            <a:ext cx="2449645" cy="21703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TextBox 12">
            <a:extLst>
              <a:ext uri="{FF2B5EF4-FFF2-40B4-BE49-F238E27FC236}">
                <a16:creationId xmlns:a16="http://schemas.microsoft.com/office/drawing/2014/main" id="{E7B8E629-16C6-A8E2-8BF4-71A359A0E612}"/>
              </a:ext>
            </a:extLst>
          </p:cNvPr>
          <p:cNvSpPr txBox="1"/>
          <p:nvPr/>
        </p:nvSpPr>
        <p:spPr>
          <a:xfrm>
            <a:off x="7840421" y="3631412"/>
            <a:ext cx="3950362" cy="3189784"/>
          </a:xfrm>
          <a:prstGeom prst="rect">
            <a:avLst/>
          </a:prstGeom>
        </p:spPr>
        <p:txBody>
          <a:bodyPr wrap="square" lIns="0" tIns="0" rIns="0" bIns="0" rtlCol="0" anchor="t">
            <a:spAutoFit/>
          </a:bodyPr>
          <a:lstStyle/>
          <a:p>
            <a:pPr marL="342900" indent="-342900" algn="just" defTabSz="609630">
              <a:lnSpc>
                <a:spcPts val="2524"/>
              </a:lnSpc>
              <a:spcBef>
                <a:spcPct val="0"/>
              </a:spcBef>
              <a:buFontTx/>
              <a:buChar char="-"/>
            </a:pPr>
            <a:r>
              <a:rPr lang="vi-VN" altLang="vi-VN" dirty="0">
                <a:solidFill>
                  <a:schemeClr val="bg1"/>
                </a:solidFill>
                <a:latin typeface="+mj-lt"/>
              </a:rPr>
              <a:t>Strong incentives for high-tech, green, and sustainable industries (10% corporate income tax, corporate income tax exemptions for up to 15 years, etc.).</a:t>
            </a:r>
            <a:br>
              <a:rPr lang="vi-VN" altLang="vi-VN" dirty="0">
                <a:solidFill>
                  <a:schemeClr val="bg1"/>
                </a:solidFill>
                <a:latin typeface="+mj-lt"/>
              </a:rPr>
            </a:br>
            <a:r>
              <a:rPr lang="vi-VN" altLang="vi-VN" dirty="0">
                <a:solidFill>
                  <a:schemeClr val="bg1"/>
                </a:solidFill>
                <a:latin typeface="+mj-lt"/>
              </a:rPr>
              <a:t>Proactively attract and selectively cooperate with foreign investment, using quality, efficiency, technology, and environmental protection as the main evaluation criteria.</a:t>
            </a:r>
          </a:p>
        </p:txBody>
      </p:sp>
    </p:spTree>
    <p:extLst>
      <p:ext uri="{BB962C8B-B14F-4D97-AF65-F5344CB8AC3E}">
        <p14:creationId xmlns:p14="http://schemas.microsoft.com/office/powerpoint/2010/main" val="15619618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74579" y="-42336"/>
            <a:ext cx="1999323" cy="577355"/>
          </a:xfrm>
          <a:custGeom>
            <a:avLst/>
            <a:gdLst/>
            <a:ahLst/>
            <a:cxnLst/>
            <a:rect l="l" t="t" r="r" b="b"/>
            <a:pathLst>
              <a:path w="2998984" h="866032">
                <a:moveTo>
                  <a:pt x="0" y="0"/>
                </a:moveTo>
                <a:lnTo>
                  <a:pt x="2998984" y="0"/>
                </a:lnTo>
                <a:lnTo>
                  <a:pt x="2998984" y="866032"/>
                </a:lnTo>
                <a:lnTo>
                  <a:pt x="0" y="86603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139445" y="655371"/>
            <a:ext cx="3774835" cy="2114137"/>
          </a:xfrm>
          <a:custGeom>
            <a:avLst/>
            <a:gdLst/>
            <a:ahLst/>
            <a:cxnLst/>
            <a:rect l="l" t="t" r="r" b="b"/>
            <a:pathLst>
              <a:path w="5505945" h="3171206">
                <a:moveTo>
                  <a:pt x="0" y="0"/>
                </a:moveTo>
                <a:lnTo>
                  <a:pt x="5505945" y="0"/>
                </a:lnTo>
                <a:lnTo>
                  <a:pt x="5505945" y="3171206"/>
                </a:lnTo>
                <a:lnTo>
                  <a:pt x="0" y="317120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5" name="Group 5"/>
          <p:cNvGrpSpPr>
            <a:grpSpLocks noChangeAspect="1"/>
          </p:cNvGrpSpPr>
          <p:nvPr/>
        </p:nvGrpSpPr>
        <p:grpSpPr>
          <a:xfrm>
            <a:off x="816115" y="0"/>
            <a:ext cx="1915668" cy="492690"/>
            <a:chOff x="0" y="0"/>
            <a:chExt cx="2873502" cy="739026"/>
          </a:xfrm>
        </p:grpSpPr>
        <p:sp>
          <p:nvSpPr>
            <p:cNvPr id="6" name="Freeform 6"/>
            <p:cNvSpPr/>
            <p:nvPr/>
          </p:nvSpPr>
          <p:spPr>
            <a:xfrm>
              <a:off x="0" y="0"/>
              <a:ext cx="2873502" cy="739013"/>
            </a:xfrm>
            <a:custGeom>
              <a:avLst/>
              <a:gdLst/>
              <a:ahLst/>
              <a:cxnLst/>
              <a:rect l="l" t="t" r="r" b="b"/>
              <a:pathLst>
                <a:path w="2873502" h="739013">
                  <a:moveTo>
                    <a:pt x="0" y="0"/>
                  </a:moveTo>
                  <a:lnTo>
                    <a:pt x="0" y="739013"/>
                  </a:lnTo>
                  <a:lnTo>
                    <a:pt x="2873502" y="739013"/>
                  </a:lnTo>
                  <a:lnTo>
                    <a:pt x="2873502" y="0"/>
                  </a:lnTo>
                  <a:close/>
                </a:path>
              </a:pathLst>
            </a:custGeom>
            <a:solidFill>
              <a:srgbClr val="000000">
                <a:alpha val="0"/>
              </a:srgbClr>
            </a:solidFill>
          </p:spPr>
          <p:txBody>
            <a:bodyPr/>
            <a:lstStyle/>
            <a:p>
              <a:pPr defTabSz="609630"/>
              <a:endParaRPr lang="en-US" sz="1200">
                <a:solidFill>
                  <a:prstClr val="black"/>
                </a:solidFill>
                <a:latin typeface="Calibri"/>
              </a:endParaRPr>
            </a:p>
          </p:txBody>
        </p:sp>
      </p:grpSp>
      <p:sp>
        <p:nvSpPr>
          <p:cNvPr id="7" name="Freeform 7"/>
          <p:cNvSpPr/>
          <p:nvPr/>
        </p:nvSpPr>
        <p:spPr>
          <a:xfrm>
            <a:off x="406629" y="6680638"/>
            <a:ext cx="11522209" cy="91015"/>
          </a:xfrm>
          <a:custGeom>
            <a:avLst/>
            <a:gdLst/>
            <a:ahLst/>
            <a:cxnLst/>
            <a:rect l="l" t="t" r="r" b="b"/>
            <a:pathLst>
              <a:path w="17283313" h="136522">
                <a:moveTo>
                  <a:pt x="0" y="0"/>
                </a:moveTo>
                <a:lnTo>
                  <a:pt x="17283312" y="0"/>
                </a:lnTo>
                <a:lnTo>
                  <a:pt x="17283312" y="136522"/>
                </a:lnTo>
                <a:lnTo>
                  <a:pt x="0" y="1365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a:off x="139383" y="674421"/>
            <a:ext cx="11764194" cy="5961342"/>
          </a:xfrm>
          <a:custGeom>
            <a:avLst/>
            <a:gdLst/>
            <a:ahLst/>
            <a:cxnLst/>
            <a:rect l="l" t="t" r="r" b="b"/>
            <a:pathLst>
              <a:path w="17646291" h="8942013">
                <a:moveTo>
                  <a:pt x="0" y="0"/>
                </a:moveTo>
                <a:lnTo>
                  <a:pt x="17646291" y="0"/>
                </a:lnTo>
                <a:lnTo>
                  <a:pt x="17646291" y="8942013"/>
                </a:lnTo>
                <a:lnTo>
                  <a:pt x="0" y="894201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9" name="TextBox 9"/>
          <p:cNvSpPr txBox="1"/>
          <p:nvPr/>
        </p:nvSpPr>
        <p:spPr>
          <a:xfrm>
            <a:off x="725621" y="2851938"/>
            <a:ext cx="782073" cy="251607"/>
          </a:xfrm>
          <a:prstGeom prst="rect">
            <a:avLst/>
          </a:prstGeom>
        </p:spPr>
        <p:txBody>
          <a:bodyPr lIns="0" tIns="0" rIns="0" bIns="0" rtlCol="0" anchor="t">
            <a:spAutoFit/>
          </a:bodyPr>
          <a:lstStyle/>
          <a:p>
            <a:pPr defTabSz="609630">
              <a:lnSpc>
                <a:spcPts val="2053"/>
              </a:lnSpc>
            </a:pPr>
            <a:r>
              <a:rPr lang="en-US" sz="1466" b="1" dirty="0">
                <a:solidFill>
                  <a:srgbClr val="FFFFFF"/>
                </a:solidFill>
                <a:latin typeface="Public Sans Bold"/>
                <a:ea typeface="Public Sans Bold"/>
                <a:cs typeface="Public Sans Bold"/>
                <a:sym typeface="Public Sans Bold"/>
              </a:rPr>
              <a:t>Target</a:t>
            </a:r>
          </a:p>
        </p:txBody>
      </p:sp>
      <p:sp>
        <p:nvSpPr>
          <p:cNvPr id="10" name="TextBox 10"/>
          <p:cNvSpPr txBox="1"/>
          <p:nvPr/>
        </p:nvSpPr>
        <p:spPr>
          <a:xfrm>
            <a:off x="307308" y="725018"/>
            <a:ext cx="1659782" cy="256096"/>
          </a:xfrm>
          <a:prstGeom prst="rect">
            <a:avLst/>
          </a:prstGeom>
        </p:spPr>
        <p:txBody>
          <a:bodyPr lIns="0" tIns="0" rIns="0" bIns="0" rtlCol="0" anchor="t">
            <a:spAutoFit/>
          </a:bodyPr>
          <a:lstStyle/>
          <a:p>
            <a:pPr defTabSz="609630">
              <a:lnSpc>
                <a:spcPts val="2053"/>
              </a:lnSpc>
            </a:pPr>
            <a:r>
              <a:rPr lang="en-US" sz="1466" b="1" dirty="0">
                <a:solidFill>
                  <a:srgbClr val="FFFFFF"/>
                </a:solidFill>
                <a:latin typeface="Public Sans Bold"/>
                <a:ea typeface="Public Sans Bold"/>
                <a:cs typeface="Public Sans Bold"/>
                <a:sym typeface="Public Sans Bold"/>
              </a:rPr>
              <a:t>Guiding Principles</a:t>
            </a:r>
          </a:p>
        </p:txBody>
      </p:sp>
      <p:sp>
        <p:nvSpPr>
          <p:cNvPr id="11" name="TextBox 11"/>
          <p:cNvSpPr txBox="1"/>
          <p:nvPr/>
        </p:nvSpPr>
        <p:spPr>
          <a:xfrm>
            <a:off x="4466990" y="744068"/>
            <a:ext cx="782073" cy="251607"/>
          </a:xfrm>
          <a:prstGeom prst="rect">
            <a:avLst/>
          </a:prstGeom>
        </p:spPr>
        <p:txBody>
          <a:bodyPr lIns="0" tIns="0" rIns="0" bIns="0" rtlCol="0" anchor="t">
            <a:spAutoFit/>
          </a:bodyPr>
          <a:lstStyle/>
          <a:p>
            <a:pPr defTabSz="609630">
              <a:lnSpc>
                <a:spcPts val="2053"/>
              </a:lnSpc>
            </a:pPr>
            <a:r>
              <a:rPr lang="en-US" sz="1466" b="1" dirty="0">
                <a:solidFill>
                  <a:srgbClr val="FFFFFF"/>
                </a:solidFill>
                <a:latin typeface="Public Sans Bold"/>
                <a:ea typeface="Public Sans Bold"/>
                <a:cs typeface="Public Sans Bold"/>
                <a:sym typeface="Public Sans Bold"/>
              </a:rPr>
              <a:t>Goals</a:t>
            </a:r>
          </a:p>
        </p:txBody>
      </p:sp>
      <p:sp>
        <p:nvSpPr>
          <p:cNvPr id="12" name="TextBox 12"/>
          <p:cNvSpPr txBox="1"/>
          <p:nvPr/>
        </p:nvSpPr>
        <p:spPr>
          <a:xfrm>
            <a:off x="4920038" y="2852116"/>
            <a:ext cx="866890" cy="251607"/>
          </a:xfrm>
          <a:prstGeom prst="rect">
            <a:avLst/>
          </a:prstGeom>
        </p:spPr>
        <p:txBody>
          <a:bodyPr wrap="square" lIns="0" tIns="0" rIns="0" bIns="0" rtlCol="0" anchor="t">
            <a:spAutoFit/>
          </a:bodyPr>
          <a:lstStyle/>
          <a:p>
            <a:pPr defTabSz="609630">
              <a:lnSpc>
                <a:spcPts val="2053"/>
              </a:lnSpc>
            </a:pPr>
            <a:r>
              <a:rPr lang="en-US" sz="1466" b="1" dirty="0">
                <a:solidFill>
                  <a:srgbClr val="FFFFFF"/>
                </a:solidFill>
                <a:latin typeface="Public Sans Bold"/>
                <a:ea typeface="Public Sans Bold"/>
                <a:cs typeface="Public Sans Bold"/>
                <a:sym typeface="Public Sans Bold"/>
              </a:rPr>
              <a:t>Roadmap</a:t>
            </a:r>
          </a:p>
        </p:txBody>
      </p:sp>
      <p:sp>
        <p:nvSpPr>
          <p:cNvPr id="13" name="TextBox 13"/>
          <p:cNvSpPr txBox="1"/>
          <p:nvPr/>
        </p:nvSpPr>
        <p:spPr>
          <a:xfrm>
            <a:off x="534664" y="1117107"/>
            <a:ext cx="3275412" cy="1437125"/>
          </a:xfrm>
          <a:prstGeom prst="rect">
            <a:avLst/>
          </a:prstGeom>
        </p:spPr>
        <p:txBody>
          <a:bodyPr wrap="square" lIns="0" tIns="0" rIns="0" bIns="0" rtlCol="0" anchor="t">
            <a:spAutoFit/>
          </a:bodyPr>
          <a:lstStyle/>
          <a:p>
            <a:pPr defTabSz="609630">
              <a:lnSpc>
                <a:spcPts val="2327"/>
              </a:lnSpc>
            </a:pPr>
            <a:r>
              <a:rPr lang="en-US" sz="1200" dirty="0">
                <a:solidFill>
                  <a:srgbClr val="000000"/>
                </a:solidFill>
                <a:latin typeface="Times New Roman" panose="02020603050405020304" pitchFamily="18" charset="0"/>
                <a:ea typeface="Public Sans"/>
                <a:cs typeface="Times New Roman" panose="02020603050405020304" pitchFamily="18" charset="0"/>
                <a:sym typeface="Public Sans"/>
              </a:rPr>
              <a:t>Comprehensive leadership of the Party</a:t>
            </a:r>
          </a:p>
          <a:p>
            <a:pPr defTabSz="609630">
              <a:lnSpc>
                <a:spcPts val="2327"/>
              </a:lnSpc>
            </a:pPr>
            <a:r>
              <a:rPr lang="en-US" sz="1200" dirty="0">
                <a:solidFill>
                  <a:srgbClr val="000000"/>
                </a:solidFill>
                <a:latin typeface="Times New Roman" panose="02020603050405020304" pitchFamily="18" charset="0"/>
                <a:ea typeface="Public Sans"/>
                <a:cs typeface="Times New Roman" panose="02020603050405020304" pitchFamily="18" charset="0"/>
                <a:sym typeface="Public Sans"/>
              </a:rPr>
              <a:t>Institutional breakthroughs</a:t>
            </a:r>
          </a:p>
          <a:p>
            <a:pPr defTabSz="609630">
              <a:lnSpc>
                <a:spcPts val="2327"/>
              </a:lnSpc>
            </a:pPr>
            <a:r>
              <a:rPr lang="en-US" sz="1200" dirty="0">
                <a:solidFill>
                  <a:srgbClr val="000000"/>
                </a:solidFill>
                <a:latin typeface="Times New Roman" panose="02020603050405020304" pitchFamily="18" charset="0"/>
                <a:ea typeface="Public Sans"/>
                <a:cs typeface="Times New Roman" panose="02020603050405020304" pitchFamily="18" charset="0"/>
                <a:sym typeface="Public Sans"/>
              </a:rPr>
              <a:t>Laws aligned with practical realities</a:t>
            </a:r>
          </a:p>
          <a:p>
            <a:pPr defTabSz="609630">
              <a:lnSpc>
                <a:spcPts val="2327"/>
              </a:lnSpc>
            </a:pPr>
            <a:r>
              <a:rPr lang="en-US" sz="1200" dirty="0">
                <a:solidFill>
                  <a:srgbClr val="000000"/>
                </a:solidFill>
                <a:latin typeface="Times New Roman" panose="02020603050405020304" pitchFamily="18" charset="0"/>
                <a:ea typeface="Public Sans"/>
                <a:cs typeface="Times New Roman" panose="02020603050405020304" pitchFamily="18" charset="0"/>
                <a:sym typeface="Public Sans"/>
              </a:rPr>
              <a:t>Enhancing the effectiveness of law enforcement</a:t>
            </a:r>
          </a:p>
          <a:p>
            <a:pPr defTabSz="609630">
              <a:lnSpc>
                <a:spcPts val="2327"/>
              </a:lnSpc>
            </a:pPr>
            <a:r>
              <a:rPr lang="en-US" sz="1200" dirty="0">
                <a:solidFill>
                  <a:srgbClr val="000000"/>
                </a:solidFill>
                <a:latin typeface="Times New Roman" panose="02020603050405020304" pitchFamily="18" charset="0"/>
                <a:ea typeface="Public Sans"/>
                <a:cs typeface="Times New Roman" panose="02020603050405020304" pitchFamily="18" charset="0"/>
                <a:sym typeface="Public Sans"/>
              </a:rPr>
              <a:t>Investing in law-making and legislative development</a:t>
            </a:r>
          </a:p>
        </p:txBody>
      </p:sp>
      <p:sp>
        <p:nvSpPr>
          <p:cNvPr id="14" name="TextBox 14"/>
          <p:cNvSpPr txBox="1"/>
          <p:nvPr/>
        </p:nvSpPr>
        <p:spPr>
          <a:xfrm>
            <a:off x="4552426" y="1302862"/>
            <a:ext cx="3304400" cy="1161857"/>
          </a:xfrm>
          <a:prstGeom prst="rect">
            <a:avLst/>
          </a:prstGeom>
        </p:spPr>
        <p:txBody>
          <a:bodyPr lIns="0" tIns="0" rIns="0" bIns="0" rtlCol="0" anchor="t">
            <a:spAutoFit/>
          </a:bodyPr>
          <a:lstStyle/>
          <a:p>
            <a:pPr defTabSz="609630">
              <a:lnSpc>
                <a:spcPts val="1850"/>
              </a:lnSpc>
            </a:pPr>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Build a legal system that is democratic, fair, coherent, unified, transparent, public, and feasible.</a:t>
            </a: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Mobilize all citizens and businesses to participate in socio-economic development.</a:t>
            </a:r>
          </a:p>
        </p:txBody>
      </p:sp>
      <p:sp>
        <p:nvSpPr>
          <p:cNvPr id="15" name="TextBox 15"/>
          <p:cNvSpPr txBox="1"/>
          <p:nvPr/>
        </p:nvSpPr>
        <p:spPr>
          <a:xfrm>
            <a:off x="816115" y="3391799"/>
            <a:ext cx="3318980" cy="2154436"/>
          </a:xfrm>
          <a:prstGeom prst="rect">
            <a:avLst/>
          </a:prstGeom>
        </p:spPr>
        <p:txBody>
          <a:bodyPr lIns="0" tIns="0" rIns="0" bIns="0" rtlCol="0" anchor="t">
            <a:spAutoFit/>
          </a:bodyPr>
          <a:lstStyle/>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Renew legislative thinking and build a culture of legal compliance</a:t>
            </a:r>
          </a:p>
          <a:p>
            <a:pPr defTabSz="609630"/>
            <a:endParaRPr lang="en-US" sz="1400" dirty="0">
              <a:solidFill>
                <a:srgbClr val="000000"/>
              </a:solidFill>
              <a:latin typeface="Times New Roman" panose="02020603050405020304" pitchFamily="18" charset="0"/>
              <a:ea typeface="Public Sans"/>
              <a:cs typeface="Times New Roman" panose="02020603050405020304" pitchFamily="18" charset="0"/>
              <a:sym typeface="Public Sans"/>
            </a:endParaRP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Invest resources in legal and legislative work</a:t>
            </a:r>
          </a:p>
          <a:p>
            <a:pPr defTabSz="609630"/>
            <a:endParaRPr lang="en-US" sz="1400" dirty="0">
              <a:solidFill>
                <a:srgbClr val="000000"/>
              </a:solidFill>
              <a:latin typeface="Times New Roman" panose="02020603050405020304" pitchFamily="18" charset="0"/>
              <a:ea typeface="Public Sans"/>
              <a:cs typeface="Times New Roman" panose="02020603050405020304" pitchFamily="18" charset="0"/>
              <a:sym typeface="Public Sans"/>
            </a:endParaRP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Establish a Central Steering Committee for institutional and legal development</a:t>
            </a:r>
          </a:p>
          <a:p>
            <a:pPr defTabSz="609630"/>
            <a:endParaRPr lang="en-US" sz="1400" dirty="0">
              <a:solidFill>
                <a:srgbClr val="000000"/>
              </a:solidFill>
              <a:latin typeface="Times New Roman" panose="02020603050405020304" pitchFamily="18" charset="0"/>
              <a:ea typeface="Public Sans"/>
              <a:cs typeface="Times New Roman" panose="02020603050405020304" pitchFamily="18" charset="0"/>
              <a:sym typeface="Public Sans"/>
            </a:endParaRP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Build a legal ecosystem centered on citizens and businesses</a:t>
            </a:r>
          </a:p>
        </p:txBody>
      </p:sp>
      <p:sp>
        <p:nvSpPr>
          <p:cNvPr id="16" name="TextBox 16"/>
          <p:cNvSpPr txBox="1"/>
          <p:nvPr/>
        </p:nvSpPr>
        <p:spPr>
          <a:xfrm>
            <a:off x="4418617" y="3276309"/>
            <a:ext cx="7276580" cy="2369880"/>
          </a:xfrm>
          <a:prstGeom prst="rect">
            <a:avLst/>
          </a:prstGeom>
        </p:spPr>
        <p:txBody>
          <a:bodyPr wrap="square" lIns="0" tIns="0" rIns="0" bIns="0" rtlCol="0" anchor="t">
            <a:spAutoFit/>
          </a:bodyPr>
          <a:lstStyle/>
          <a:p>
            <a:pPr defTabSz="609630"/>
            <a:r>
              <a:rPr lang="en-US" sz="1400" dirty="0">
                <a:solidFill>
                  <a:schemeClr val="accent2"/>
                </a:solidFill>
                <a:latin typeface="Times New Roman" panose="02020603050405020304" pitchFamily="18" charset="0"/>
                <a:ea typeface="Public Sans"/>
                <a:cs typeface="Times New Roman" panose="02020603050405020304" pitchFamily="18" charset="0"/>
                <a:sym typeface="Public Sans"/>
              </a:rPr>
              <a:t>2025 </a:t>
            </a: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Complete the removal of legal “bottlenecks” caused by regulatory provisions.</a:t>
            </a:r>
          </a:p>
          <a:p>
            <a:pPr defTabSz="609630"/>
            <a:r>
              <a:rPr lang="en-US" sz="1400" dirty="0">
                <a:solidFill>
                  <a:schemeClr val="accent2"/>
                </a:solidFill>
                <a:latin typeface="Times New Roman" panose="02020603050405020304" pitchFamily="18" charset="0"/>
                <a:ea typeface="Public Sans"/>
                <a:cs typeface="Times New Roman" panose="02020603050405020304" pitchFamily="18" charset="0"/>
                <a:sym typeface="Public Sans"/>
              </a:rPr>
              <a:t>2027</a:t>
            </a: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Complete the revision, supplementation, and issuance of legal documents to ensure a coherent legal framework for the operation of the state apparatus under the three-tier government model.</a:t>
            </a:r>
          </a:p>
          <a:p>
            <a:pPr defTabSz="609630"/>
            <a:r>
              <a:rPr lang="en-US" sz="1400" dirty="0">
                <a:solidFill>
                  <a:schemeClr val="accent2"/>
                </a:solidFill>
                <a:latin typeface="Times New Roman" panose="02020603050405020304" pitchFamily="18" charset="0"/>
                <a:ea typeface="Public Sans"/>
                <a:cs typeface="Times New Roman" panose="02020603050405020304" pitchFamily="18" charset="0"/>
                <a:sym typeface="Public Sans"/>
              </a:rPr>
              <a:t>2028</a:t>
            </a: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Complete the legal framework on investment and business, contributing to placing Viet Nam’s investment and business environment among the top three in ASEAN.</a:t>
            </a:r>
          </a:p>
          <a:p>
            <a:pPr defTabSz="609630"/>
            <a:r>
              <a:rPr lang="en-US" sz="1400" dirty="0">
                <a:solidFill>
                  <a:schemeClr val="accent2"/>
                </a:solidFill>
                <a:latin typeface="Times New Roman" panose="02020603050405020304" pitchFamily="18" charset="0"/>
                <a:ea typeface="Public Sans"/>
                <a:cs typeface="Times New Roman" panose="02020603050405020304" pitchFamily="18" charset="0"/>
                <a:sym typeface="Public Sans"/>
              </a:rPr>
              <a:t>2045</a:t>
            </a: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Viet Nam will have a modern, high-quality, and effective legal system that aligns with advanced international standards and practices while remaining suited to domestic realities.</a:t>
            </a:r>
          </a:p>
        </p:txBody>
      </p:sp>
      <p:sp>
        <p:nvSpPr>
          <p:cNvPr id="17" name="TextBox 17"/>
          <p:cNvSpPr txBox="1"/>
          <p:nvPr/>
        </p:nvSpPr>
        <p:spPr>
          <a:xfrm>
            <a:off x="421377" y="5879463"/>
            <a:ext cx="11200206" cy="646331"/>
          </a:xfrm>
          <a:prstGeom prst="rect">
            <a:avLst/>
          </a:prstGeom>
        </p:spPr>
        <p:txBody>
          <a:bodyPr wrap="square" lIns="0" tIns="0" rIns="0" bIns="0" rtlCol="0" anchor="t">
            <a:spAutoFit/>
          </a:bodyPr>
          <a:lstStyle/>
          <a:p>
            <a:pPr algn="ctr" defTabSz="609630"/>
            <a:r>
              <a:rPr lang="en-US" sz="1400" b="1" dirty="0">
                <a:solidFill>
                  <a:srgbClr val="FFFFFF"/>
                </a:solidFill>
                <a:latin typeface="Times New Roman" panose="02020603050405020304" pitchFamily="18" charset="0"/>
                <a:ea typeface="Public Sans"/>
                <a:cs typeface="Times New Roman" panose="02020603050405020304" pitchFamily="18" charset="0"/>
                <a:sym typeface="Public Sans"/>
              </a:rPr>
              <a:t>Urgently revise and supplement legal documents to meet the requirements of streamlining the organizational apparatus of the political system and reorganizing administrative units, in conjunction with maximum decentralization and delegation of authority under the principle of “localities decide, localities implement, and localities take responsibility,” while restructuring the development space in each locality.</a:t>
            </a:r>
          </a:p>
        </p:txBody>
      </p:sp>
      <p:sp>
        <p:nvSpPr>
          <p:cNvPr id="18" name="TextBox 18"/>
          <p:cNvSpPr txBox="1"/>
          <p:nvPr/>
        </p:nvSpPr>
        <p:spPr>
          <a:xfrm>
            <a:off x="8494971" y="1302862"/>
            <a:ext cx="3387953" cy="1377300"/>
          </a:xfrm>
          <a:prstGeom prst="rect">
            <a:avLst/>
          </a:prstGeom>
        </p:spPr>
        <p:txBody>
          <a:bodyPr lIns="0" tIns="0" rIns="0" bIns="0" rtlCol="0" anchor="t">
            <a:spAutoFit/>
          </a:bodyPr>
          <a:lstStyle/>
          <a:p>
            <a:pPr defTabSz="609630">
              <a:lnSpc>
                <a:spcPts val="1850"/>
              </a:lnSpc>
            </a:pPr>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By 2030, Viet Nam will be a developing country with a modern industrial base and upper-middle income.</a:t>
            </a:r>
          </a:p>
          <a:p>
            <a:pPr defTabSz="609630"/>
            <a:r>
              <a:rPr lang="en-US" sz="1400" dirty="0">
                <a:solidFill>
                  <a:srgbClr val="000000"/>
                </a:solidFill>
                <a:latin typeface="Times New Roman" panose="02020603050405020304" pitchFamily="18" charset="0"/>
                <a:ea typeface="Public Sans"/>
                <a:cs typeface="Times New Roman" panose="02020603050405020304" pitchFamily="18" charset="0"/>
                <a:sym typeface="Public Sans"/>
              </a:rPr>
              <a:t>Remove practical obstacles and barriers, paving the way for innovation and development.</a:t>
            </a:r>
          </a:p>
        </p:txBody>
      </p:sp>
      <p:sp>
        <p:nvSpPr>
          <p:cNvPr id="19" name="TextBox 19"/>
          <p:cNvSpPr txBox="1"/>
          <p:nvPr/>
        </p:nvSpPr>
        <p:spPr>
          <a:xfrm>
            <a:off x="288595" y="1156533"/>
            <a:ext cx="174835" cy="1474763"/>
          </a:xfrm>
          <a:prstGeom prst="rect">
            <a:avLst/>
          </a:prstGeom>
        </p:spPr>
        <p:txBody>
          <a:bodyPr lIns="0" tIns="0" rIns="0" bIns="0" rtlCol="0" anchor="t">
            <a:spAutoFit/>
          </a:bodyPr>
          <a:lstStyle/>
          <a:p>
            <a:pPr algn="r" defTabSz="609630">
              <a:lnSpc>
                <a:spcPts val="2327"/>
              </a:lnSpc>
            </a:pPr>
            <a:r>
              <a:rPr lang="en-US" sz="1999" b="1">
                <a:solidFill>
                  <a:srgbClr val="2551B7"/>
                </a:solidFill>
                <a:latin typeface="Public Sans Bold"/>
                <a:ea typeface="Public Sans Bold"/>
                <a:cs typeface="Public Sans Bold"/>
                <a:sym typeface="Public Sans Bold"/>
              </a:rPr>
              <a:t>1 2 3 4 5</a:t>
            </a:r>
          </a:p>
        </p:txBody>
      </p:sp>
      <p:sp>
        <p:nvSpPr>
          <p:cNvPr id="20" name="TextBox 20"/>
          <p:cNvSpPr txBox="1"/>
          <p:nvPr/>
        </p:nvSpPr>
        <p:spPr>
          <a:xfrm>
            <a:off x="2839409" y="34582"/>
            <a:ext cx="5655562" cy="444096"/>
          </a:xfrm>
          <a:prstGeom prst="rect">
            <a:avLst/>
          </a:prstGeom>
        </p:spPr>
        <p:txBody>
          <a:bodyPr wrap="square" lIns="0" tIns="0" rIns="0" bIns="0" rtlCol="0" anchor="t">
            <a:spAutoFit/>
          </a:bodyPr>
          <a:lstStyle/>
          <a:p>
            <a:pPr defTabSz="609630">
              <a:lnSpc>
                <a:spcPts val="3733"/>
              </a:lnSpc>
            </a:pPr>
            <a:r>
              <a:rPr lang="en-US" sz="2666" b="1" spc="261" dirty="0">
                <a:solidFill>
                  <a:srgbClr val="2551B7"/>
                </a:solidFill>
                <a:latin typeface="Times New Roman (Headings)"/>
                <a:ea typeface="Open Sans Bold"/>
                <a:cs typeface="Open Sans Bold"/>
                <a:sym typeface="Open Sans Bold"/>
              </a:rPr>
              <a:t>Resolution No. 66- NQ/TW</a:t>
            </a:r>
          </a:p>
        </p:txBody>
      </p:sp>
      <p:sp>
        <p:nvSpPr>
          <p:cNvPr id="21" name="TextBox 21"/>
          <p:cNvSpPr txBox="1"/>
          <p:nvPr/>
        </p:nvSpPr>
        <p:spPr>
          <a:xfrm>
            <a:off x="194665" y="6603181"/>
            <a:ext cx="178600" cy="198581"/>
          </a:xfrm>
          <a:prstGeom prst="rect">
            <a:avLst/>
          </a:prstGeom>
        </p:spPr>
        <p:txBody>
          <a:bodyPr lIns="0" tIns="0" rIns="0" bIns="0" rtlCol="0" anchor="t">
            <a:spAutoFit/>
          </a:bodyPr>
          <a:lstStyle/>
          <a:p>
            <a:pPr defTabSz="609630">
              <a:lnSpc>
                <a:spcPts val="1680"/>
              </a:lnSpc>
            </a:pPr>
            <a:r>
              <a:rPr lang="en-US" sz="1200" b="1">
                <a:solidFill>
                  <a:srgbClr val="0D0A1E"/>
                </a:solidFill>
                <a:latin typeface="Canva Sans Bold"/>
                <a:ea typeface="Canva Sans Bold"/>
                <a:cs typeface="Canva Sans Bold"/>
                <a:sym typeface="Canva Sans Bold"/>
              </a:rPr>
              <a:t>14</a:t>
            </a:r>
          </a:p>
        </p:txBody>
      </p:sp>
    </p:spTree>
    <p:extLst>
      <p:ext uri="{BB962C8B-B14F-4D97-AF65-F5344CB8AC3E}">
        <p14:creationId xmlns:p14="http://schemas.microsoft.com/office/powerpoint/2010/main" val="41829832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7B1C3-0722-4333-A269-397310A603D3}"/>
              </a:ext>
            </a:extLst>
          </p:cNvPr>
          <p:cNvSpPr>
            <a:spLocks noGrp="1"/>
          </p:cNvSpPr>
          <p:nvPr>
            <p:ph type="title"/>
          </p:nvPr>
        </p:nvSpPr>
        <p:spPr>
          <a:xfrm>
            <a:off x="2216604" y="72759"/>
            <a:ext cx="7886700" cy="868868"/>
          </a:xfrm>
        </p:spPr>
        <p:txBody>
          <a:bodyPr>
            <a:normAutofit/>
          </a:bodyPr>
          <a:lstStyle/>
          <a:p>
            <a:pPr algn="ctr"/>
            <a:r>
              <a:rPr lang="en-US" sz="2200" b="1" i="0" dirty="0">
                <a:solidFill>
                  <a:srgbClr val="000555"/>
                </a:solidFill>
                <a:latin typeface="Cambria" panose="02040503050406030204" pitchFamily="18" charset="0"/>
                <a:ea typeface="Cambria" panose="02040503050406030204" pitchFamily="18" charset="0"/>
              </a:rPr>
              <a:t>Strategy and Preparation of Viet Nam</a:t>
            </a:r>
            <a:br>
              <a:rPr lang="en-US" sz="2200" b="1" i="0" dirty="0">
                <a:solidFill>
                  <a:srgbClr val="000555"/>
                </a:solidFill>
                <a:latin typeface="Cambria" panose="02040503050406030204" pitchFamily="18" charset="0"/>
                <a:ea typeface="Cambria" panose="02040503050406030204" pitchFamily="18" charset="0"/>
              </a:rPr>
            </a:br>
            <a:r>
              <a:rPr lang="en-US" sz="2200" i="0" dirty="0">
                <a:solidFill>
                  <a:srgbClr val="000555"/>
                </a:solidFill>
                <a:latin typeface="Cambria" panose="02040503050406030204" pitchFamily="18" charset="0"/>
                <a:ea typeface="Cambria" panose="02040503050406030204" pitchFamily="18" charset="0"/>
              </a:rPr>
              <a:t>Create a favorable legal framework</a:t>
            </a:r>
          </a:p>
        </p:txBody>
      </p:sp>
      <p:sp>
        <p:nvSpPr>
          <p:cNvPr id="6" name="TextBox 5">
            <a:extLst>
              <a:ext uri="{FF2B5EF4-FFF2-40B4-BE49-F238E27FC236}">
                <a16:creationId xmlns:a16="http://schemas.microsoft.com/office/drawing/2014/main" id="{4CE3F0A5-E287-4937-9291-CC4A201AA875}"/>
              </a:ext>
            </a:extLst>
          </p:cNvPr>
          <p:cNvSpPr txBox="1"/>
          <p:nvPr/>
        </p:nvSpPr>
        <p:spPr>
          <a:xfrm>
            <a:off x="1" y="6488668"/>
            <a:ext cx="1748444" cy="369332"/>
          </a:xfrm>
          <a:prstGeom prst="rect">
            <a:avLst/>
          </a:prstGeom>
          <a:solidFill>
            <a:schemeClr val="bg1"/>
          </a:solidFill>
        </p:spPr>
        <p:txBody>
          <a:bodyPr wrap="square" rtlCol="0">
            <a:spAutoFit/>
          </a:bodyPr>
          <a:lstStyle/>
          <a:p>
            <a:endParaRPr lang="vi-VN"/>
          </a:p>
        </p:txBody>
      </p:sp>
      <p:sp>
        <p:nvSpPr>
          <p:cNvPr id="5" name="TextBox 4">
            <a:extLst>
              <a:ext uri="{FF2B5EF4-FFF2-40B4-BE49-F238E27FC236}">
                <a16:creationId xmlns:a16="http://schemas.microsoft.com/office/drawing/2014/main" id="{C9392996-824C-4A8D-BEE9-E06F153535F6}"/>
              </a:ext>
            </a:extLst>
          </p:cNvPr>
          <p:cNvSpPr txBox="1"/>
          <p:nvPr/>
        </p:nvSpPr>
        <p:spPr>
          <a:xfrm>
            <a:off x="-947" y="0"/>
            <a:ext cx="3179428" cy="780176"/>
          </a:xfrm>
          <a:prstGeom prst="rect">
            <a:avLst/>
          </a:prstGeom>
          <a:solidFill>
            <a:schemeClr val="bg1"/>
          </a:solidFill>
        </p:spPr>
        <p:txBody>
          <a:bodyPr wrap="square" rtlCol="0">
            <a:spAutoFit/>
          </a:bodyPr>
          <a:lstStyle/>
          <a:p>
            <a:endParaRPr lang="vi-VN"/>
          </a:p>
        </p:txBody>
      </p:sp>
      <p:sp>
        <p:nvSpPr>
          <p:cNvPr id="7" name="Google Shape;501;p16">
            <a:extLst>
              <a:ext uri="{FF2B5EF4-FFF2-40B4-BE49-F238E27FC236}">
                <a16:creationId xmlns:a16="http://schemas.microsoft.com/office/drawing/2014/main" id="{F318A345-80D8-4AA5-B359-96C20B7EC7E8}"/>
              </a:ext>
            </a:extLst>
          </p:cNvPr>
          <p:cNvSpPr/>
          <p:nvPr/>
        </p:nvSpPr>
        <p:spPr>
          <a:xfrm flipV="1">
            <a:off x="0" y="6582525"/>
            <a:ext cx="12395200" cy="666103"/>
          </a:xfrm>
          <a:prstGeom prst="roundRect">
            <a:avLst>
              <a:gd name="adj" fmla="val 16667"/>
            </a:avLst>
          </a:prstGeom>
          <a:solidFill>
            <a:srgbClr val="0070C0"/>
          </a:solidFill>
          <a:ln>
            <a:noFill/>
          </a:ln>
        </p:spPr>
        <p:txBody>
          <a:bodyPr spcFirstLastPara="1" wrap="square" lIns="91425" tIns="45700" rIns="91425" bIns="45700" anchor="ctr" anchorCtr="0">
            <a:noAutofit/>
          </a:bodyPr>
          <a:lstStyle/>
          <a:p>
            <a:pPr algn="ctr"/>
            <a:endParaRPr>
              <a:solidFill>
                <a:prstClr val="white"/>
              </a:solidFill>
              <a:latin typeface="Times New Roman" panose="02020603050405020304" pitchFamily="18" charset="0"/>
              <a:ea typeface="Calibri"/>
              <a:cs typeface="Times New Roman" panose="02020603050405020304" pitchFamily="18" charset="0"/>
              <a:sym typeface="Calibri"/>
            </a:endParaRPr>
          </a:p>
        </p:txBody>
      </p:sp>
      <p:sp>
        <p:nvSpPr>
          <p:cNvPr id="8" name="Freeform 28">
            <a:extLst>
              <a:ext uri="{FF2B5EF4-FFF2-40B4-BE49-F238E27FC236}">
                <a16:creationId xmlns:a16="http://schemas.microsoft.com/office/drawing/2014/main" id="{66DF4DDC-AC98-4BF6-ADCB-626346E50F51}"/>
              </a:ext>
            </a:extLst>
          </p:cNvPr>
          <p:cNvSpPr/>
          <p:nvPr/>
        </p:nvSpPr>
        <p:spPr>
          <a:xfrm>
            <a:off x="8890000" y="6396874"/>
            <a:ext cx="4306888" cy="996738"/>
          </a:xfrm>
          <a:custGeom>
            <a:avLst/>
            <a:gdLst/>
            <a:ahLst/>
            <a:cxnLst/>
            <a:rect l="l" t="t" r="r" b="b"/>
            <a:pathLst>
              <a:path w="1541271" h="649693">
                <a:moveTo>
                  <a:pt x="203200" y="0"/>
                </a:moveTo>
                <a:lnTo>
                  <a:pt x="1541271" y="0"/>
                </a:lnTo>
                <a:lnTo>
                  <a:pt x="1338071" y="649693"/>
                </a:lnTo>
                <a:lnTo>
                  <a:pt x="0" y="649693"/>
                </a:lnTo>
                <a:lnTo>
                  <a:pt x="203200" y="0"/>
                </a:lnTo>
                <a:close/>
              </a:path>
            </a:pathLst>
          </a:custGeom>
          <a:solidFill>
            <a:srgbClr val="000555"/>
          </a:solidFill>
        </p:spPr>
        <p:txBody>
          <a:bodyPr/>
          <a:lstStyle/>
          <a:p>
            <a:endParaRPr lang="en-US" sz="1200">
              <a:solidFill>
                <a:prstClr val="black"/>
              </a:solidFill>
            </a:endParaRPr>
          </a:p>
        </p:txBody>
      </p:sp>
      <p:grpSp>
        <p:nvGrpSpPr>
          <p:cNvPr id="9" name="Group 21">
            <a:extLst>
              <a:ext uri="{FF2B5EF4-FFF2-40B4-BE49-F238E27FC236}">
                <a16:creationId xmlns:a16="http://schemas.microsoft.com/office/drawing/2014/main" id="{FF1407D2-D8E0-482C-9886-90F1035C7ACC}"/>
              </a:ext>
            </a:extLst>
          </p:cNvPr>
          <p:cNvGrpSpPr/>
          <p:nvPr/>
        </p:nvGrpSpPr>
        <p:grpSpPr>
          <a:xfrm rot="969645">
            <a:off x="-466681" y="-318263"/>
            <a:ext cx="852488" cy="2797757"/>
            <a:chOff x="0" y="0"/>
            <a:chExt cx="1541271" cy="649693"/>
          </a:xfrm>
          <a:solidFill>
            <a:srgbClr val="E30016"/>
          </a:solidFill>
        </p:grpSpPr>
        <p:sp>
          <p:nvSpPr>
            <p:cNvPr id="10" name="Freeform 22">
              <a:extLst>
                <a:ext uri="{FF2B5EF4-FFF2-40B4-BE49-F238E27FC236}">
                  <a16:creationId xmlns:a16="http://schemas.microsoft.com/office/drawing/2014/main" id="{45F1F05C-4F22-411A-AE0F-24C5B73BB2DF}"/>
                </a:ext>
              </a:extLst>
            </p:cNvPr>
            <p:cNvSpPr/>
            <p:nvPr/>
          </p:nvSpPr>
          <p:spPr>
            <a:xfrm>
              <a:off x="0" y="0"/>
              <a:ext cx="1541271" cy="649693"/>
            </a:xfrm>
            <a:custGeom>
              <a:avLst/>
              <a:gdLst/>
              <a:ahLst/>
              <a:cxnLst/>
              <a:rect l="l" t="t" r="r" b="b"/>
              <a:pathLst>
                <a:path w="1541271" h="649693">
                  <a:moveTo>
                    <a:pt x="203200" y="0"/>
                  </a:moveTo>
                  <a:lnTo>
                    <a:pt x="1541271" y="0"/>
                  </a:lnTo>
                  <a:lnTo>
                    <a:pt x="1338071" y="649693"/>
                  </a:lnTo>
                  <a:lnTo>
                    <a:pt x="0" y="649693"/>
                  </a:lnTo>
                  <a:lnTo>
                    <a:pt x="203200" y="0"/>
                  </a:lnTo>
                  <a:close/>
                </a:path>
              </a:pathLst>
            </a:custGeom>
            <a:grpFill/>
          </p:spPr>
          <p:txBody>
            <a:bodyPr/>
            <a:lstStyle/>
            <a:p>
              <a:endParaRPr lang="en-US"/>
            </a:p>
          </p:txBody>
        </p:sp>
        <p:sp>
          <p:nvSpPr>
            <p:cNvPr id="11" name="TextBox 23">
              <a:extLst>
                <a:ext uri="{FF2B5EF4-FFF2-40B4-BE49-F238E27FC236}">
                  <a16:creationId xmlns:a16="http://schemas.microsoft.com/office/drawing/2014/main" id="{F6B9F5D5-BC5F-4CD1-A2E4-B5C1A09D07E2}"/>
                </a:ext>
              </a:extLst>
            </p:cNvPr>
            <p:cNvSpPr txBox="1"/>
            <p:nvPr/>
          </p:nvSpPr>
          <p:spPr>
            <a:xfrm>
              <a:off x="101600" y="0"/>
              <a:ext cx="609600" cy="609600"/>
            </a:xfrm>
            <a:prstGeom prst="rect">
              <a:avLst/>
            </a:prstGeom>
            <a:grpFill/>
          </p:spPr>
          <p:txBody>
            <a:bodyPr lIns="33867" tIns="33867" rIns="33867" bIns="33867" rtlCol="0" anchor="ctr"/>
            <a:lstStyle/>
            <a:p>
              <a:pPr algn="ctr">
                <a:lnSpc>
                  <a:spcPts val="1652"/>
                </a:lnSpc>
              </a:pPr>
              <a:endParaRPr sz="1200">
                <a:solidFill>
                  <a:prstClr val="black"/>
                </a:solidFill>
              </a:endParaRPr>
            </a:p>
          </p:txBody>
        </p:sp>
      </p:grpSp>
      <p:grpSp>
        <p:nvGrpSpPr>
          <p:cNvPr id="12" name="Group 21">
            <a:extLst>
              <a:ext uri="{FF2B5EF4-FFF2-40B4-BE49-F238E27FC236}">
                <a16:creationId xmlns:a16="http://schemas.microsoft.com/office/drawing/2014/main" id="{944F13D0-867F-4425-B3D5-FB0C7B3E7D72}"/>
              </a:ext>
            </a:extLst>
          </p:cNvPr>
          <p:cNvGrpSpPr/>
          <p:nvPr/>
        </p:nvGrpSpPr>
        <p:grpSpPr>
          <a:xfrm rot="20630355" flipV="1">
            <a:off x="11765756" y="-457251"/>
            <a:ext cx="852488" cy="2797757"/>
            <a:chOff x="0" y="0"/>
            <a:chExt cx="1541271" cy="649693"/>
          </a:xfrm>
          <a:solidFill>
            <a:srgbClr val="E30016"/>
          </a:solidFill>
        </p:grpSpPr>
        <p:sp>
          <p:nvSpPr>
            <p:cNvPr id="13" name="Freeform 22">
              <a:extLst>
                <a:ext uri="{FF2B5EF4-FFF2-40B4-BE49-F238E27FC236}">
                  <a16:creationId xmlns:a16="http://schemas.microsoft.com/office/drawing/2014/main" id="{FCB8A5EC-DAE6-4305-B00D-70F4DA2D348C}"/>
                </a:ext>
              </a:extLst>
            </p:cNvPr>
            <p:cNvSpPr/>
            <p:nvPr/>
          </p:nvSpPr>
          <p:spPr>
            <a:xfrm>
              <a:off x="0" y="0"/>
              <a:ext cx="1541271" cy="649693"/>
            </a:xfrm>
            <a:custGeom>
              <a:avLst/>
              <a:gdLst/>
              <a:ahLst/>
              <a:cxnLst/>
              <a:rect l="l" t="t" r="r" b="b"/>
              <a:pathLst>
                <a:path w="1541271" h="649693">
                  <a:moveTo>
                    <a:pt x="203200" y="0"/>
                  </a:moveTo>
                  <a:lnTo>
                    <a:pt x="1541271" y="0"/>
                  </a:lnTo>
                  <a:lnTo>
                    <a:pt x="1338071" y="649693"/>
                  </a:lnTo>
                  <a:lnTo>
                    <a:pt x="0" y="649693"/>
                  </a:lnTo>
                  <a:lnTo>
                    <a:pt x="203200" y="0"/>
                  </a:lnTo>
                  <a:close/>
                </a:path>
              </a:pathLst>
            </a:custGeom>
            <a:grpFill/>
          </p:spPr>
          <p:txBody>
            <a:bodyPr/>
            <a:lstStyle/>
            <a:p>
              <a:endParaRPr lang="en-US"/>
            </a:p>
          </p:txBody>
        </p:sp>
        <p:sp>
          <p:nvSpPr>
            <p:cNvPr id="14" name="TextBox 23">
              <a:extLst>
                <a:ext uri="{FF2B5EF4-FFF2-40B4-BE49-F238E27FC236}">
                  <a16:creationId xmlns:a16="http://schemas.microsoft.com/office/drawing/2014/main" id="{445EE06A-E716-411E-A458-C1BF888BAEA3}"/>
                </a:ext>
              </a:extLst>
            </p:cNvPr>
            <p:cNvSpPr txBox="1"/>
            <p:nvPr/>
          </p:nvSpPr>
          <p:spPr>
            <a:xfrm>
              <a:off x="101600" y="0"/>
              <a:ext cx="609600" cy="609600"/>
            </a:xfrm>
            <a:prstGeom prst="rect">
              <a:avLst/>
            </a:prstGeom>
            <a:grpFill/>
          </p:spPr>
          <p:txBody>
            <a:bodyPr lIns="33867" tIns="33867" rIns="33867" bIns="33867" rtlCol="0" anchor="ctr"/>
            <a:lstStyle/>
            <a:p>
              <a:pPr algn="ctr">
                <a:lnSpc>
                  <a:spcPts val="1652"/>
                </a:lnSpc>
              </a:pPr>
              <a:endParaRPr sz="1200">
                <a:solidFill>
                  <a:prstClr val="black"/>
                </a:solidFill>
              </a:endParaRPr>
            </a:p>
          </p:txBody>
        </p:sp>
      </p:grpSp>
      <p:graphicFrame>
        <p:nvGraphicFramePr>
          <p:cNvPr id="3" name="Table 2">
            <a:extLst>
              <a:ext uri="{FF2B5EF4-FFF2-40B4-BE49-F238E27FC236}">
                <a16:creationId xmlns:a16="http://schemas.microsoft.com/office/drawing/2014/main" id="{08425B24-316F-8C76-582D-F42DD394A801}"/>
              </a:ext>
            </a:extLst>
          </p:cNvPr>
          <p:cNvGraphicFramePr>
            <a:graphicFrameLocks noGrp="1"/>
          </p:cNvGraphicFramePr>
          <p:nvPr>
            <p:extLst>
              <p:ext uri="{D42A27DB-BD31-4B8C-83A1-F6EECF244321}">
                <p14:modId xmlns:p14="http://schemas.microsoft.com/office/powerpoint/2010/main" val="4002295242"/>
              </p:ext>
            </p:extLst>
          </p:nvPr>
        </p:nvGraphicFramePr>
        <p:xfrm>
          <a:off x="737615" y="883959"/>
          <a:ext cx="10844677" cy="6112767"/>
        </p:xfrm>
        <a:graphic>
          <a:graphicData uri="http://schemas.openxmlformats.org/drawingml/2006/table">
            <a:tbl>
              <a:tblPr>
                <a:tableStyleId>{ED083AE6-46FA-4A59-8FB0-9F97EB10719F}</a:tableStyleId>
              </a:tblPr>
              <a:tblGrid>
                <a:gridCol w="1954530">
                  <a:extLst>
                    <a:ext uri="{9D8B030D-6E8A-4147-A177-3AD203B41FA5}">
                      <a16:colId xmlns:a16="http://schemas.microsoft.com/office/drawing/2014/main" val="20000"/>
                    </a:ext>
                  </a:extLst>
                </a:gridCol>
                <a:gridCol w="4230484">
                  <a:extLst>
                    <a:ext uri="{9D8B030D-6E8A-4147-A177-3AD203B41FA5}">
                      <a16:colId xmlns:a16="http://schemas.microsoft.com/office/drawing/2014/main" val="1010656911"/>
                    </a:ext>
                  </a:extLst>
                </a:gridCol>
                <a:gridCol w="4659663">
                  <a:extLst>
                    <a:ext uri="{9D8B030D-6E8A-4147-A177-3AD203B41FA5}">
                      <a16:colId xmlns:a16="http://schemas.microsoft.com/office/drawing/2014/main" val="867380752"/>
                    </a:ext>
                  </a:extLst>
                </a:gridCol>
              </a:tblGrid>
              <a:tr h="11391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Tax incentives</a:t>
                      </a:r>
                    </a:p>
                  </a:txBody>
                  <a:tcPr anchor="ctr" horzOverflow="overflow">
                    <a:solidFill>
                      <a:srgbClr val="1374C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vi-VN" altLang="en-US" sz="1500" b="1"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Corporate income tax incentives are stipulated under current laws (Investment Law 2020, Corporate Income Tax Law, and Decree No. 218/2013/ND-CP).</a:t>
                      </a:r>
                    </a:p>
                  </a:txBody>
                  <a:tcPr anchor="ctr" horzOverflow="overflow">
                    <a:solidFill>
                      <a:srgbClr val="1374C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vi-VN" altLang="en-US" sz="1500" b="1"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rPr>
                        <a:t>Special incentives as stipulated under Investment Law No. 61/2020/QH14.</a:t>
                      </a:r>
                    </a:p>
                  </a:txBody>
                  <a:tcPr anchor="ctr" horzOverflow="overflow">
                    <a:solidFill>
                      <a:srgbClr val="1374C4"/>
                    </a:solidFill>
                  </a:tcPr>
                </a:tc>
                <a:extLst>
                  <a:ext uri="{0D108BD9-81ED-4DB2-BD59-A6C34878D82A}">
                    <a16:rowId xmlns:a16="http://schemas.microsoft.com/office/drawing/2014/main" val="10000"/>
                  </a:ext>
                </a:extLst>
              </a:tr>
              <a:tr h="80527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a:t>
                      </a:r>
                    </a:p>
                    <a:p>
                      <a:pPr marL="0" marR="0" lvl="0" indent="0" algn="ctr" defTabSz="914400" rtl="0" eaLnBrk="1" fontAlgn="base" latinLnBrk="0" hangingPunct="1">
                        <a:lnSpc>
                          <a:spcPct val="100000"/>
                        </a:lnSpc>
                        <a:spcBef>
                          <a:spcPct val="0"/>
                        </a:spcBef>
                        <a:spcAft>
                          <a:spcPct val="0"/>
                        </a:spcAft>
                        <a:buClrTx/>
                        <a:buSzTx/>
                        <a:buFontTx/>
                        <a:buNone/>
                        <a:tabLst/>
                      </a:pPr>
                      <a:r>
                        <a:rPr kumimoji="0" lang="vi-VN" altLang="en-US" sz="15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Tax incentive duration</a:t>
                      </a:r>
                    </a:p>
                  </a:txBody>
                  <a:tcPr anchor="ctr" horzOverflow="overflow">
                    <a:solidFill>
                      <a:schemeClr val="tx2">
                        <a:lumMod val="10000"/>
                        <a:lumOff val="90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000000"/>
                        </a:buClr>
                        <a:buSzTx/>
                        <a:buFont typeface="+mj-lt"/>
                        <a:buNone/>
                        <a:tabLst/>
                      </a:pPr>
                      <a:r>
                        <a:rPr lang="en-US" sz="1500" b="0" u="none" strike="noStrike" cap="none" dirty="0">
                          <a:solidFill>
                            <a:schemeClr val="tx1"/>
                          </a:solidFill>
                          <a:latin typeface="Times New Roman" panose="02020603050405020304" pitchFamily="18" charset="0"/>
                          <a:cs typeface="Times New Roman" panose="02020603050405020304" pitchFamily="18" charset="0"/>
                          <a:sym typeface="Arial"/>
                        </a:rPr>
                        <a:t>10% tax rate for 30 years</a:t>
                      </a:r>
                    </a:p>
                  </a:txBody>
                  <a:tcPr marL="9525" marR="9525" marT="9525" marB="0" anchor="ctr">
                    <a:solidFill>
                      <a:schemeClr val="tx2">
                        <a:lumMod val="10000"/>
                        <a:lumOff val="90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000000"/>
                        </a:buClr>
                        <a:buSzTx/>
                        <a:buFont typeface="+mj-lt"/>
                        <a:buNone/>
                        <a:tabLst/>
                        <a:defRPr/>
                      </a:pPr>
                      <a:r>
                        <a:rPr lang="en-US" sz="1500" b="0" dirty="0">
                          <a:solidFill>
                            <a:schemeClr val="tx1"/>
                          </a:solidFill>
                          <a:latin typeface="Times New Roman" panose="02020603050405020304" pitchFamily="18" charset="0"/>
                          <a:cs typeface="Times New Roman" panose="02020603050405020304" pitchFamily="18" charset="0"/>
                        </a:rPr>
                        <a:t>5% tax rate for a maximum period of 37 years</a:t>
                      </a:r>
                    </a:p>
                  </a:txBody>
                  <a:tcPr marL="9525" marR="9525" marT="9525" marB="0" anchor="ctr">
                    <a:solidFill>
                      <a:schemeClr val="tx2">
                        <a:lumMod val="10000"/>
                        <a:lumOff val="90000"/>
                      </a:schemeClr>
                    </a:solidFill>
                  </a:tcPr>
                </a:tc>
                <a:extLst>
                  <a:ext uri="{0D108BD9-81ED-4DB2-BD59-A6C34878D82A}">
                    <a16:rowId xmlns:a16="http://schemas.microsoft.com/office/drawing/2014/main" val="10001"/>
                  </a:ext>
                </a:extLst>
              </a:tr>
              <a:tr h="9247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Tax exemption</a:t>
                      </a:r>
                    </a:p>
                  </a:txBody>
                  <a:tcPr anchor="ctr" horzOverflow="overflow">
                    <a:solidFill>
                      <a:schemeClr val="tx2">
                        <a:lumMod val="10000"/>
                        <a:lumOff val="90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000000"/>
                        </a:buClr>
                        <a:buSzTx/>
                        <a:buFont typeface="+mj-lt"/>
                        <a:buNone/>
                        <a:tabLst/>
                      </a:pPr>
                      <a:r>
                        <a:rPr lang="en-US" sz="1500" b="0" u="none" strike="noStrike" cap="none" dirty="0">
                          <a:solidFill>
                            <a:schemeClr val="tx1"/>
                          </a:solidFill>
                          <a:latin typeface="Times New Roman" panose="02020603050405020304" pitchFamily="18" charset="0"/>
                          <a:cs typeface="Times New Roman" panose="02020603050405020304" pitchFamily="18" charset="0"/>
                          <a:sym typeface="Arial"/>
                        </a:rPr>
                        <a:t>Tax exemption for 4 years, followed by a 50% tax reduction for the next 9 years</a:t>
                      </a:r>
                    </a:p>
                  </a:txBody>
                  <a:tcPr marL="9525" marR="9525" marT="9525" marB="0" anchor="ctr">
                    <a:solidFill>
                      <a:schemeClr val="tx2">
                        <a:lumMod val="10000"/>
                        <a:lumOff val="90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000000"/>
                        </a:buClr>
                        <a:buSzTx/>
                        <a:buFont typeface="+mj-lt"/>
                        <a:buNone/>
                        <a:tabLst/>
                      </a:pPr>
                      <a:r>
                        <a:rPr lang="en-US" sz="1500" b="0" u="none" strike="noStrike" cap="none" dirty="0">
                          <a:solidFill>
                            <a:schemeClr val="tx1"/>
                          </a:solidFill>
                          <a:latin typeface="Times New Roman" panose="02020603050405020304" pitchFamily="18" charset="0"/>
                          <a:cs typeface="Times New Roman" panose="02020603050405020304" pitchFamily="18" charset="0"/>
                          <a:sym typeface="Arial"/>
                        </a:rPr>
                        <a:t>Tax exemption for up to 6 years, with a maximum 50% tax reduction for up to 13 years</a:t>
                      </a:r>
                    </a:p>
                  </a:txBody>
                  <a:tcPr marL="9525" marR="9525" marT="9525" marB="0" anchor="ctr">
                    <a:solidFill>
                      <a:schemeClr val="tx2">
                        <a:lumMod val="10000"/>
                        <a:lumOff val="90000"/>
                      </a:schemeClr>
                    </a:solidFill>
                  </a:tcPr>
                </a:tc>
                <a:extLst>
                  <a:ext uri="{0D108BD9-81ED-4DB2-BD59-A6C34878D82A}">
                    <a16:rowId xmlns:a16="http://schemas.microsoft.com/office/drawing/2014/main" val="10002"/>
                  </a:ext>
                </a:extLst>
              </a:tr>
              <a:tr h="2016067">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5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 Requirements</a:t>
                      </a:r>
                    </a:p>
                  </a:txBody>
                  <a:tcPr anchor="ctr" horzOverflow="overflow">
                    <a:solidFill>
                      <a:schemeClr val="tx2">
                        <a:lumMod val="10000"/>
                        <a:lumOff val="90000"/>
                      </a:schemeClr>
                    </a:solidFill>
                  </a:tcPr>
                </a:tc>
                <a:tc>
                  <a:txBody>
                    <a:bodyPr/>
                    <a:lstStyle/>
                    <a:p>
                      <a:pPr marL="342900" marR="0" lvl="0" indent="-342900" algn="just" defTabSz="914400" rtl="0" eaLnBrk="1" fontAlgn="base" latinLnBrk="0" hangingPunct="1">
                        <a:lnSpc>
                          <a:spcPct val="100000"/>
                        </a:lnSpc>
                        <a:spcBef>
                          <a:spcPts val="0"/>
                        </a:spcBef>
                        <a:spcAft>
                          <a:spcPts val="0"/>
                        </a:spcAft>
                        <a:buClr>
                          <a:srgbClr val="000000"/>
                        </a:buClr>
                        <a:buSzTx/>
                        <a:buFont typeface="+mj-lt"/>
                        <a:buAutoNum type="arabicParenR"/>
                        <a:tabLst/>
                      </a:pPr>
                      <a:r>
                        <a:rPr lang="vi-VN" sz="1500" b="0" u="none" strike="noStrike" cap="none" dirty="0">
                          <a:solidFill>
                            <a:schemeClr val="tx1"/>
                          </a:solidFill>
                          <a:latin typeface="Times New Roman" panose="02020603050405020304" pitchFamily="18" charset="0"/>
                          <a:cs typeface="Times New Roman" panose="02020603050405020304" pitchFamily="18" charset="0"/>
                          <a:sym typeface="Arial"/>
                        </a:rPr>
                        <a:t>Based on investment incentive sectors.</a:t>
                      </a:r>
                      <a:br>
                        <a:rPr lang="vi-VN" sz="1500" b="0" u="none" strike="noStrike" cap="none" dirty="0">
                          <a:solidFill>
                            <a:schemeClr val="tx1"/>
                          </a:solidFill>
                          <a:latin typeface="Times New Roman" panose="02020603050405020304" pitchFamily="18" charset="0"/>
                          <a:cs typeface="Times New Roman" panose="02020603050405020304" pitchFamily="18" charset="0"/>
                          <a:sym typeface="Arial"/>
                        </a:rPr>
                      </a:br>
                      <a:endParaRPr lang="vi-VN" sz="1500" b="0" u="none" strike="noStrike" cap="none" dirty="0">
                        <a:solidFill>
                          <a:schemeClr val="tx1"/>
                        </a:solidFill>
                        <a:latin typeface="Times New Roman" panose="02020603050405020304" pitchFamily="18" charset="0"/>
                        <a:cs typeface="Times New Roman" panose="02020603050405020304" pitchFamily="18" charset="0"/>
                        <a:sym typeface="Arial"/>
                      </a:endParaRPr>
                    </a:p>
                    <a:p>
                      <a:pPr marL="342900" marR="0" lvl="0" indent="-342900" algn="just" defTabSz="914400" rtl="0" eaLnBrk="1" fontAlgn="base" latinLnBrk="0" hangingPunct="1">
                        <a:lnSpc>
                          <a:spcPct val="100000"/>
                        </a:lnSpc>
                        <a:spcBef>
                          <a:spcPts val="0"/>
                        </a:spcBef>
                        <a:spcAft>
                          <a:spcPts val="0"/>
                        </a:spcAft>
                        <a:buClr>
                          <a:srgbClr val="000000"/>
                        </a:buClr>
                        <a:buSzTx/>
                        <a:buFont typeface="+mj-lt"/>
                        <a:buAutoNum type="arabicParenR"/>
                        <a:tabLst/>
                      </a:pPr>
                      <a:r>
                        <a:rPr lang="vi-VN" sz="1500" b="0" u="none" strike="noStrike" cap="none" dirty="0">
                          <a:solidFill>
                            <a:schemeClr val="tx1"/>
                          </a:solidFill>
                          <a:latin typeface="Times New Roman" panose="02020603050405020304" pitchFamily="18" charset="0"/>
                          <a:cs typeface="Times New Roman" panose="02020603050405020304" pitchFamily="18" charset="0"/>
                          <a:sym typeface="Arial"/>
                        </a:rPr>
                        <a:t>Based on investment incentive locations.</a:t>
                      </a:r>
                      <a:br>
                        <a:rPr lang="vi-VN" sz="1500" b="0" u="none" strike="noStrike" cap="none" dirty="0">
                          <a:solidFill>
                            <a:schemeClr val="tx1"/>
                          </a:solidFill>
                          <a:latin typeface="Times New Roman" panose="02020603050405020304" pitchFamily="18" charset="0"/>
                          <a:cs typeface="Times New Roman" panose="02020603050405020304" pitchFamily="18" charset="0"/>
                          <a:sym typeface="Arial"/>
                        </a:rPr>
                      </a:br>
                      <a:endParaRPr lang="vi-VN" sz="1500" b="0" u="none" strike="noStrike" cap="none" dirty="0">
                        <a:solidFill>
                          <a:schemeClr val="tx1"/>
                        </a:solidFill>
                        <a:latin typeface="Times New Roman" panose="02020603050405020304" pitchFamily="18" charset="0"/>
                        <a:cs typeface="Times New Roman" panose="02020603050405020304" pitchFamily="18" charset="0"/>
                        <a:sym typeface="Arial"/>
                      </a:endParaRPr>
                    </a:p>
                    <a:p>
                      <a:pPr marL="342900" marR="0" lvl="0" indent="-342900" algn="just" defTabSz="914400" rtl="0" eaLnBrk="1" fontAlgn="base" latinLnBrk="0" hangingPunct="1">
                        <a:lnSpc>
                          <a:spcPct val="100000"/>
                        </a:lnSpc>
                        <a:spcBef>
                          <a:spcPts val="0"/>
                        </a:spcBef>
                        <a:spcAft>
                          <a:spcPts val="0"/>
                        </a:spcAft>
                        <a:buClr>
                          <a:srgbClr val="000000"/>
                        </a:buClr>
                        <a:buSzTx/>
                        <a:buFont typeface="+mj-lt"/>
                        <a:buAutoNum type="arabicParenR"/>
                        <a:tabLst/>
                      </a:pPr>
                      <a:r>
                        <a:rPr lang="vi-VN" sz="1500" b="0" u="none" strike="noStrike" cap="none" dirty="0">
                          <a:solidFill>
                            <a:schemeClr val="tx1"/>
                          </a:solidFill>
                          <a:latin typeface="Times New Roman" panose="02020603050405020304" pitchFamily="18" charset="0"/>
                          <a:cs typeface="Times New Roman" panose="02020603050405020304" pitchFamily="18" charset="0"/>
                          <a:sym typeface="Arial"/>
                        </a:rPr>
                        <a:t>Based on a minimum project size of VND 6,000 billion with at least VND 6,000 billion disbursed within 3 years.</a:t>
                      </a:r>
                    </a:p>
                  </a:txBody>
                  <a:tcPr marL="9525" marR="9525" marT="9525" marB="0" anchor="ctr">
                    <a:solidFill>
                      <a:schemeClr val="tx2">
                        <a:lumMod val="10000"/>
                        <a:lumOff val="90000"/>
                      </a:schemeClr>
                    </a:solidFill>
                  </a:tcPr>
                </a:tc>
                <a:tc>
                  <a:txBody>
                    <a:bodyPr/>
                    <a:lstStyle/>
                    <a:p>
                      <a:pPr marL="342900" marR="0" lvl="0" indent="-342900" algn="just" rtl="0">
                        <a:spcBef>
                          <a:spcPts val="0"/>
                        </a:spcBef>
                        <a:spcAft>
                          <a:spcPts val="0"/>
                        </a:spcAft>
                        <a:buFont typeface="+mj-lt"/>
                        <a:buAutoNum type="arabicParenR"/>
                      </a:pPr>
                      <a:r>
                        <a:rPr lang="vi-VN" sz="1500" b="0" dirty="0">
                          <a:solidFill>
                            <a:schemeClr val="tx1"/>
                          </a:solidFill>
                          <a:latin typeface="Times New Roman" panose="02020603050405020304" pitchFamily="18" charset="0"/>
                          <a:cs typeface="Times New Roman" panose="02020603050405020304" pitchFamily="18" charset="0"/>
                          <a:sym typeface="Times New Roman"/>
                        </a:rPr>
                        <a:t>Investment projects with significant impacts on socio-economic development.</a:t>
                      </a:r>
                      <a:br>
                        <a:rPr lang="vi-VN" sz="1500" b="0" dirty="0">
                          <a:solidFill>
                            <a:schemeClr val="tx1"/>
                          </a:solidFill>
                          <a:latin typeface="Times New Roman" panose="02020603050405020304" pitchFamily="18" charset="0"/>
                          <a:cs typeface="Times New Roman" panose="02020603050405020304" pitchFamily="18" charset="0"/>
                          <a:sym typeface="Times New Roman"/>
                        </a:rPr>
                      </a:br>
                      <a:endParaRPr lang="vi-VN" sz="1500" b="0" dirty="0">
                        <a:solidFill>
                          <a:schemeClr val="tx1"/>
                        </a:solidFill>
                        <a:latin typeface="Times New Roman" panose="02020603050405020304" pitchFamily="18" charset="0"/>
                        <a:cs typeface="Times New Roman" panose="02020603050405020304" pitchFamily="18" charset="0"/>
                        <a:sym typeface="Times New Roman"/>
                      </a:endParaRPr>
                    </a:p>
                    <a:p>
                      <a:pPr marL="342900" marR="0" lvl="0" indent="-342900" algn="just" rtl="0">
                        <a:spcBef>
                          <a:spcPts val="0"/>
                        </a:spcBef>
                        <a:spcAft>
                          <a:spcPts val="0"/>
                        </a:spcAft>
                        <a:buFont typeface="+mj-lt"/>
                        <a:buAutoNum type="arabicParenR"/>
                      </a:pPr>
                      <a:r>
                        <a:rPr lang="vi-VN" sz="1500" b="0" dirty="0">
                          <a:solidFill>
                            <a:schemeClr val="tx1"/>
                          </a:solidFill>
                          <a:latin typeface="Times New Roman" panose="02020603050405020304" pitchFamily="18" charset="0"/>
                          <a:cs typeface="Times New Roman" panose="02020603050405020304" pitchFamily="18" charset="0"/>
                          <a:sym typeface="Times New Roman"/>
                        </a:rPr>
                        <a:t>Projects with investment capital exceeding VND 30,000 billion.</a:t>
                      </a:r>
                    </a:p>
                    <a:p>
                      <a:pPr marL="342900" marR="0" lvl="0" indent="-342900" algn="just" rtl="0">
                        <a:spcBef>
                          <a:spcPts val="0"/>
                        </a:spcBef>
                        <a:spcAft>
                          <a:spcPts val="0"/>
                        </a:spcAft>
                        <a:buFont typeface="+mj-lt"/>
                        <a:buAutoNum type="arabicParenR"/>
                      </a:pPr>
                      <a:r>
                        <a:rPr lang="vi-VN" sz="1500" b="0" dirty="0">
                          <a:solidFill>
                            <a:schemeClr val="tx1"/>
                          </a:solidFill>
                          <a:latin typeface="Times New Roman" panose="02020603050405020304" pitchFamily="18" charset="0"/>
                          <a:cs typeface="Times New Roman" panose="02020603050405020304" pitchFamily="18" charset="0"/>
                          <a:sym typeface="Times New Roman"/>
                        </a:rPr>
                        <a:t>Innovation centers, Research and Development (R&amp;D) centers, etc.</a:t>
                      </a:r>
                    </a:p>
                    <a:p>
                      <a:pPr marL="342900" marR="0" lvl="0" indent="-342900" algn="just" rtl="0">
                        <a:spcBef>
                          <a:spcPts val="0"/>
                        </a:spcBef>
                        <a:spcAft>
                          <a:spcPts val="0"/>
                        </a:spcAft>
                        <a:buFont typeface="+mj-lt"/>
                        <a:buAutoNum type="arabicParenR"/>
                      </a:pPr>
                      <a:r>
                        <a:rPr lang="vi-VN" sz="1500" b="0" dirty="0">
                          <a:solidFill>
                            <a:schemeClr val="tx1"/>
                          </a:solidFill>
                          <a:latin typeface="Times New Roman" panose="02020603050405020304" pitchFamily="18" charset="0"/>
                          <a:cs typeface="Times New Roman" panose="02020603050405020304" pitchFamily="18" charset="0"/>
                          <a:sym typeface="Times New Roman"/>
                        </a:rPr>
                        <a:t>Additional requirements regarding advanced technology, the participation rate of Vietnamese enterprises in the supply chain, and the production ratio of Vietnamese enterprises.</a:t>
                      </a:r>
                    </a:p>
                  </a:txBody>
                  <a:tcPr marL="9525" marR="9525" marT="9525" marB="0" anchor="ctr">
                    <a:solidFill>
                      <a:schemeClr val="tx2">
                        <a:lumMod val="10000"/>
                        <a:lumOff val="90000"/>
                      </a:schemeClr>
                    </a:solidFill>
                  </a:tcPr>
                </a:tc>
                <a:extLst>
                  <a:ext uri="{0D108BD9-81ED-4DB2-BD59-A6C34878D82A}">
                    <a16:rowId xmlns:a16="http://schemas.microsoft.com/office/drawing/2014/main" val="4068353396"/>
                  </a:ext>
                </a:extLst>
              </a:tr>
              <a:tr h="71947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a:t>
                      </a:r>
                    </a:p>
                    <a:p>
                      <a:pPr marL="0" marR="0" lvl="0" indent="0" algn="ctr" defTabSz="914400" rtl="0" eaLnBrk="1" fontAlgn="base" latinLnBrk="0" hangingPunct="1">
                        <a:lnSpc>
                          <a:spcPct val="100000"/>
                        </a:lnSpc>
                        <a:spcBef>
                          <a:spcPct val="0"/>
                        </a:spcBef>
                        <a:spcAft>
                          <a:spcPct val="0"/>
                        </a:spcAft>
                        <a:buClrTx/>
                        <a:buSzTx/>
                        <a:buFontTx/>
                        <a:buNone/>
                        <a:tabLst/>
                      </a:pPr>
                      <a:r>
                        <a:rPr kumimoji="0" lang="vi-VN" altLang="en-US" sz="15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Legal basis</a:t>
                      </a:r>
                    </a:p>
                  </a:txBody>
                  <a:tcPr anchor="ctr" horzOverflow="overflow">
                    <a:solidFill>
                      <a:schemeClr val="tx2">
                        <a:lumMod val="10000"/>
                        <a:lumOff val="9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vi-VN" sz="1500" b="0" u="none" strike="noStrike" cap="none" dirty="0">
                          <a:solidFill>
                            <a:schemeClr val="tx1"/>
                          </a:solidFill>
                          <a:latin typeface="Times New Roman" panose="02020603050405020304" pitchFamily="18" charset="0"/>
                          <a:cs typeface="Times New Roman" panose="02020603050405020304" pitchFamily="18" charset="0"/>
                          <a:sym typeface="Arial"/>
                        </a:rPr>
                        <a:t>Articles 15 and 16 of the Investment Law 2020, the Corporate Income Tax Law, and relevant Decrees.</a:t>
                      </a:r>
                      <a:r>
                        <a:rPr lang="en-US" sz="1500" b="0" u="none" strike="noStrike" cap="none" dirty="0">
                          <a:solidFill>
                            <a:schemeClr val="tx1"/>
                          </a:solidFill>
                          <a:latin typeface="Times New Roman" panose="02020603050405020304" pitchFamily="18" charset="0"/>
                          <a:cs typeface="Times New Roman" panose="02020603050405020304" pitchFamily="18" charset="0"/>
                          <a:sym typeface="Arial"/>
                        </a:rPr>
                        <a:t>.</a:t>
                      </a:r>
                      <a:endParaRPr lang="en-US" sz="1500" b="0" i="0" u="none" strike="noStrike" cap="none" dirty="0">
                        <a:solidFill>
                          <a:schemeClr val="tx1"/>
                        </a:solidFill>
                        <a:latin typeface="Times New Roman" panose="02020603050405020304" pitchFamily="18" charset="0"/>
                        <a:ea typeface="Cambria" panose="02040503050406030204" pitchFamily="18" charset="0"/>
                        <a:cs typeface="Times New Roman" panose="02020603050405020304" pitchFamily="18" charset="0"/>
                        <a:sym typeface="Arial"/>
                      </a:endParaRPr>
                    </a:p>
                  </a:txBody>
                  <a:tcPr marL="9525" marR="9525" marT="9525" marB="0" anchor="ctr">
                    <a:solidFill>
                      <a:schemeClr val="tx2">
                        <a:lumMod val="10000"/>
                        <a:lumOff val="90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000000"/>
                        </a:buClr>
                        <a:buSzTx/>
                        <a:buFont typeface="+mj-lt"/>
                        <a:buNone/>
                        <a:tabLst/>
                      </a:pPr>
                      <a:r>
                        <a:rPr lang="vi-VN" sz="1500" b="0" u="none" strike="noStrike" cap="none" dirty="0">
                          <a:solidFill>
                            <a:schemeClr val="tx1"/>
                          </a:solidFill>
                          <a:latin typeface="Times New Roman" panose="02020603050405020304" pitchFamily="18" charset="0"/>
                          <a:cs typeface="Times New Roman" panose="02020603050405020304" pitchFamily="18" charset="0"/>
                          <a:sym typeface="Arial"/>
                        </a:rPr>
                        <a:t>Clause 4, Article 75 of Investment Law No. 61/2020/QH14</a:t>
                      </a:r>
                    </a:p>
                  </a:txBody>
                  <a:tcPr marL="9525" marR="9525" marT="9525" marB="0" anchor="ctr">
                    <a:solidFill>
                      <a:schemeClr val="tx2">
                        <a:lumMod val="10000"/>
                        <a:lumOff val="90000"/>
                      </a:schemeClr>
                    </a:solidFill>
                  </a:tcPr>
                </a:tc>
                <a:extLst>
                  <a:ext uri="{0D108BD9-81ED-4DB2-BD59-A6C34878D82A}">
                    <a16:rowId xmlns:a16="http://schemas.microsoft.com/office/drawing/2014/main" val="3892874436"/>
                  </a:ext>
                </a:extLst>
              </a:tr>
            </a:tbl>
          </a:graphicData>
        </a:graphic>
      </p:graphicFrame>
    </p:spTree>
    <p:extLst>
      <p:ext uri="{BB962C8B-B14F-4D97-AF65-F5344CB8AC3E}">
        <p14:creationId xmlns:p14="http://schemas.microsoft.com/office/powerpoint/2010/main" val="387410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308E0C-FD75-5D73-6F6D-A2358FA65DAC}"/>
              </a:ext>
            </a:extLst>
          </p:cNvPr>
          <p:cNvSpPr/>
          <p:nvPr/>
        </p:nvSpPr>
        <p:spPr>
          <a:xfrm>
            <a:off x="0" y="0"/>
            <a:ext cx="12192000" cy="6858000"/>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Freeform 2">
            <a:extLst>
              <a:ext uri="{FF2B5EF4-FFF2-40B4-BE49-F238E27FC236}">
                <a16:creationId xmlns:a16="http://schemas.microsoft.com/office/drawing/2014/main" id="{FEF9252F-FFBF-481D-88C3-473E8952EE39}"/>
              </a:ext>
            </a:extLst>
          </p:cNvPr>
          <p:cNvSpPr/>
          <p:nvPr/>
        </p:nvSpPr>
        <p:spPr>
          <a:xfrm>
            <a:off x="-1185794" y="-1845611"/>
            <a:ext cx="2261928" cy="3371437"/>
          </a:xfrm>
          <a:custGeom>
            <a:avLst/>
            <a:gdLst/>
            <a:ahLst/>
            <a:cxnLst/>
            <a:rect l="l" t="t" r="r" b="b"/>
            <a:pathLst>
              <a:path w="3392892" h="5057156">
                <a:moveTo>
                  <a:pt x="0" y="0"/>
                </a:moveTo>
                <a:lnTo>
                  <a:pt x="3392892" y="0"/>
                </a:lnTo>
                <a:lnTo>
                  <a:pt x="3392892" y="5057156"/>
                </a:lnTo>
                <a:lnTo>
                  <a:pt x="0" y="50571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vi-VN" sz="1200" dirty="0">
              <a:solidFill>
                <a:prstClr val="black"/>
              </a:solidFill>
              <a:latin typeface="Arial" panose="020B0604020202020204" pitchFamily="34" charset="0"/>
            </a:endParaRPr>
          </a:p>
        </p:txBody>
      </p:sp>
      <p:sp>
        <p:nvSpPr>
          <p:cNvPr id="4" name="Freeform 3">
            <a:extLst>
              <a:ext uri="{FF2B5EF4-FFF2-40B4-BE49-F238E27FC236}">
                <a16:creationId xmlns:a16="http://schemas.microsoft.com/office/drawing/2014/main" id="{BE44B38B-9ADF-822F-C8B2-3F9B627771FF}"/>
              </a:ext>
            </a:extLst>
          </p:cNvPr>
          <p:cNvSpPr/>
          <p:nvPr/>
        </p:nvSpPr>
        <p:spPr>
          <a:xfrm flipH="1">
            <a:off x="11115866" y="-1845611"/>
            <a:ext cx="2261928" cy="3371437"/>
          </a:xfrm>
          <a:custGeom>
            <a:avLst/>
            <a:gdLst/>
            <a:ahLst/>
            <a:cxnLst/>
            <a:rect l="l" t="t" r="r" b="b"/>
            <a:pathLst>
              <a:path w="3392892" h="5057156">
                <a:moveTo>
                  <a:pt x="3392892" y="0"/>
                </a:moveTo>
                <a:lnTo>
                  <a:pt x="0" y="0"/>
                </a:lnTo>
                <a:lnTo>
                  <a:pt x="0" y="5057156"/>
                </a:lnTo>
                <a:lnTo>
                  <a:pt x="3392892" y="5057156"/>
                </a:lnTo>
                <a:lnTo>
                  <a:pt x="3392892"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pPr defTabSz="609630"/>
            <a:endParaRPr lang="vi-VN" sz="1200" dirty="0">
              <a:solidFill>
                <a:prstClr val="black"/>
              </a:solidFill>
              <a:latin typeface="Arial" panose="020B0604020202020204" pitchFamily="34" charset="0"/>
            </a:endParaRPr>
          </a:p>
        </p:txBody>
      </p:sp>
      <p:grpSp>
        <p:nvGrpSpPr>
          <p:cNvPr id="5" name="Group 4">
            <a:extLst>
              <a:ext uri="{FF2B5EF4-FFF2-40B4-BE49-F238E27FC236}">
                <a16:creationId xmlns:a16="http://schemas.microsoft.com/office/drawing/2014/main" id="{17F781AA-E6DB-3A38-E24A-CFF2CCDA91C4}"/>
              </a:ext>
            </a:extLst>
          </p:cNvPr>
          <p:cNvGrpSpPr/>
          <p:nvPr/>
        </p:nvGrpSpPr>
        <p:grpSpPr>
          <a:xfrm>
            <a:off x="647700" y="1782413"/>
            <a:ext cx="4305694" cy="1589024"/>
            <a:chOff x="0" y="0"/>
            <a:chExt cx="1821340" cy="672169"/>
          </a:xfrm>
        </p:grpSpPr>
        <p:sp>
          <p:nvSpPr>
            <p:cNvPr id="6" name="Freeform 5">
              <a:extLst>
                <a:ext uri="{FF2B5EF4-FFF2-40B4-BE49-F238E27FC236}">
                  <a16:creationId xmlns:a16="http://schemas.microsoft.com/office/drawing/2014/main" id="{6BB9AFA4-296F-69D2-1FFE-D4432BB8EF0A}"/>
                </a:ext>
              </a:extLst>
            </p:cNvPr>
            <p:cNvSpPr/>
            <p:nvPr/>
          </p:nvSpPr>
          <p:spPr>
            <a:xfrm>
              <a:off x="0" y="0"/>
              <a:ext cx="1821340" cy="672169"/>
            </a:xfrm>
            <a:custGeom>
              <a:avLst/>
              <a:gdLst/>
              <a:ahLst/>
              <a:cxnLst/>
              <a:rect l="l" t="t" r="r" b="b"/>
              <a:pathLst>
                <a:path w="1821340" h="672169">
                  <a:moveTo>
                    <a:pt x="88705" y="0"/>
                  </a:moveTo>
                  <a:lnTo>
                    <a:pt x="1732636" y="0"/>
                  </a:lnTo>
                  <a:cubicBezTo>
                    <a:pt x="1756162" y="0"/>
                    <a:pt x="1778724" y="9346"/>
                    <a:pt x="1795359" y="25981"/>
                  </a:cubicBezTo>
                  <a:cubicBezTo>
                    <a:pt x="1811995" y="42616"/>
                    <a:pt x="1821340" y="65179"/>
                    <a:pt x="1821340" y="88705"/>
                  </a:cubicBezTo>
                  <a:lnTo>
                    <a:pt x="1821340" y="583464"/>
                  </a:lnTo>
                  <a:cubicBezTo>
                    <a:pt x="1821340" y="606990"/>
                    <a:pt x="1811995" y="629552"/>
                    <a:pt x="1795359" y="646188"/>
                  </a:cubicBezTo>
                  <a:cubicBezTo>
                    <a:pt x="1778724" y="662823"/>
                    <a:pt x="1756162" y="672169"/>
                    <a:pt x="1732636" y="672169"/>
                  </a:cubicBezTo>
                  <a:lnTo>
                    <a:pt x="88705" y="672169"/>
                  </a:lnTo>
                  <a:cubicBezTo>
                    <a:pt x="65179" y="672169"/>
                    <a:pt x="42616" y="662823"/>
                    <a:pt x="25981" y="646188"/>
                  </a:cubicBezTo>
                  <a:cubicBezTo>
                    <a:pt x="9346" y="629552"/>
                    <a:pt x="0" y="606990"/>
                    <a:pt x="0" y="583464"/>
                  </a:cubicBezTo>
                  <a:lnTo>
                    <a:pt x="0" y="88705"/>
                  </a:lnTo>
                  <a:cubicBezTo>
                    <a:pt x="0" y="65179"/>
                    <a:pt x="9346" y="42616"/>
                    <a:pt x="25981" y="25981"/>
                  </a:cubicBezTo>
                  <a:cubicBezTo>
                    <a:pt x="42616" y="9346"/>
                    <a:pt x="65179" y="0"/>
                    <a:pt x="88705" y="0"/>
                  </a:cubicBezTo>
                  <a:close/>
                </a:path>
              </a:pathLst>
            </a:custGeom>
            <a:solidFill>
              <a:srgbClr val="000000">
                <a:alpha val="0"/>
              </a:srgbClr>
            </a:solidFill>
            <a:ln w="95250" cap="rnd">
              <a:solidFill>
                <a:srgbClr val="FFFFFF"/>
              </a:solidFill>
              <a:prstDash val="solid"/>
              <a:round/>
            </a:ln>
          </p:spPr>
          <p:txBody>
            <a:bodyPr/>
            <a:lstStyle/>
            <a:p>
              <a:pPr defTabSz="609630"/>
              <a:endParaRPr lang="vi-VN" sz="1200">
                <a:solidFill>
                  <a:prstClr val="black"/>
                </a:solidFill>
                <a:latin typeface="Arial" panose="020B0604020202020204" pitchFamily="34" charset="0"/>
              </a:endParaRPr>
            </a:p>
          </p:txBody>
        </p:sp>
        <p:sp>
          <p:nvSpPr>
            <p:cNvPr id="7" name="TextBox 6">
              <a:extLst>
                <a:ext uri="{FF2B5EF4-FFF2-40B4-BE49-F238E27FC236}">
                  <a16:creationId xmlns:a16="http://schemas.microsoft.com/office/drawing/2014/main" id="{78328B48-6AF1-EB49-7722-FCD2F7B25C44}"/>
                </a:ext>
              </a:extLst>
            </p:cNvPr>
            <p:cNvSpPr txBox="1"/>
            <p:nvPr/>
          </p:nvSpPr>
          <p:spPr>
            <a:xfrm>
              <a:off x="0" y="-38100"/>
              <a:ext cx="1821340" cy="71026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8" name="Group 7">
            <a:extLst>
              <a:ext uri="{FF2B5EF4-FFF2-40B4-BE49-F238E27FC236}">
                <a16:creationId xmlns:a16="http://schemas.microsoft.com/office/drawing/2014/main" id="{84E73309-7D89-89D6-5D0F-636E348A10F6}"/>
              </a:ext>
            </a:extLst>
          </p:cNvPr>
          <p:cNvGrpSpPr/>
          <p:nvPr/>
        </p:nvGrpSpPr>
        <p:grpSpPr>
          <a:xfrm>
            <a:off x="7162406" y="1782413"/>
            <a:ext cx="4305694" cy="1589024"/>
            <a:chOff x="0" y="0"/>
            <a:chExt cx="1821340" cy="672169"/>
          </a:xfrm>
        </p:grpSpPr>
        <p:sp>
          <p:nvSpPr>
            <p:cNvPr id="9" name="Freeform 8">
              <a:extLst>
                <a:ext uri="{FF2B5EF4-FFF2-40B4-BE49-F238E27FC236}">
                  <a16:creationId xmlns:a16="http://schemas.microsoft.com/office/drawing/2014/main" id="{B7BB47A6-EDF4-8016-D73A-CAF6C19F5AA1}"/>
                </a:ext>
              </a:extLst>
            </p:cNvPr>
            <p:cNvSpPr/>
            <p:nvPr/>
          </p:nvSpPr>
          <p:spPr>
            <a:xfrm>
              <a:off x="0" y="0"/>
              <a:ext cx="1821340" cy="672169"/>
            </a:xfrm>
            <a:custGeom>
              <a:avLst/>
              <a:gdLst/>
              <a:ahLst/>
              <a:cxnLst/>
              <a:rect l="l" t="t" r="r" b="b"/>
              <a:pathLst>
                <a:path w="1821340" h="672169">
                  <a:moveTo>
                    <a:pt x="88705" y="0"/>
                  </a:moveTo>
                  <a:lnTo>
                    <a:pt x="1732636" y="0"/>
                  </a:lnTo>
                  <a:cubicBezTo>
                    <a:pt x="1756162" y="0"/>
                    <a:pt x="1778724" y="9346"/>
                    <a:pt x="1795359" y="25981"/>
                  </a:cubicBezTo>
                  <a:cubicBezTo>
                    <a:pt x="1811995" y="42616"/>
                    <a:pt x="1821340" y="65179"/>
                    <a:pt x="1821340" y="88705"/>
                  </a:cubicBezTo>
                  <a:lnTo>
                    <a:pt x="1821340" y="583464"/>
                  </a:lnTo>
                  <a:cubicBezTo>
                    <a:pt x="1821340" y="606990"/>
                    <a:pt x="1811995" y="629552"/>
                    <a:pt x="1795359" y="646188"/>
                  </a:cubicBezTo>
                  <a:cubicBezTo>
                    <a:pt x="1778724" y="662823"/>
                    <a:pt x="1756162" y="672169"/>
                    <a:pt x="1732636" y="672169"/>
                  </a:cubicBezTo>
                  <a:lnTo>
                    <a:pt x="88705" y="672169"/>
                  </a:lnTo>
                  <a:cubicBezTo>
                    <a:pt x="65179" y="672169"/>
                    <a:pt x="42616" y="662823"/>
                    <a:pt x="25981" y="646188"/>
                  </a:cubicBezTo>
                  <a:cubicBezTo>
                    <a:pt x="9346" y="629552"/>
                    <a:pt x="0" y="606990"/>
                    <a:pt x="0" y="583464"/>
                  </a:cubicBezTo>
                  <a:lnTo>
                    <a:pt x="0" y="88705"/>
                  </a:lnTo>
                  <a:cubicBezTo>
                    <a:pt x="0" y="65179"/>
                    <a:pt x="9346" y="42616"/>
                    <a:pt x="25981" y="25981"/>
                  </a:cubicBezTo>
                  <a:cubicBezTo>
                    <a:pt x="42616" y="9346"/>
                    <a:pt x="65179" y="0"/>
                    <a:pt x="88705" y="0"/>
                  </a:cubicBezTo>
                  <a:close/>
                </a:path>
              </a:pathLst>
            </a:custGeom>
            <a:solidFill>
              <a:srgbClr val="000000">
                <a:alpha val="0"/>
              </a:srgbClr>
            </a:solidFill>
            <a:ln w="95250" cap="rnd">
              <a:solidFill>
                <a:srgbClr val="FFFFFF"/>
              </a:solidFill>
              <a:prstDash val="solid"/>
              <a:round/>
            </a:ln>
          </p:spPr>
          <p:txBody>
            <a:bodyPr/>
            <a:lstStyle/>
            <a:p>
              <a:pPr defTabSz="609630"/>
              <a:endParaRPr lang="vi-VN" sz="1200">
                <a:solidFill>
                  <a:prstClr val="black"/>
                </a:solidFill>
                <a:latin typeface="Arial" panose="020B0604020202020204" pitchFamily="34" charset="0"/>
              </a:endParaRPr>
            </a:p>
          </p:txBody>
        </p:sp>
        <p:sp>
          <p:nvSpPr>
            <p:cNvPr id="10" name="TextBox 9">
              <a:extLst>
                <a:ext uri="{FF2B5EF4-FFF2-40B4-BE49-F238E27FC236}">
                  <a16:creationId xmlns:a16="http://schemas.microsoft.com/office/drawing/2014/main" id="{F473FE1E-5072-A940-7ECD-246F99CA5253}"/>
                </a:ext>
              </a:extLst>
            </p:cNvPr>
            <p:cNvSpPr txBox="1"/>
            <p:nvPr/>
          </p:nvSpPr>
          <p:spPr>
            <a:xfrm>
              <a:off x="0" y="-38100"/>
              <a:ext cx="1821340" cy="71026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1" name="Group 10">
            <a:extLst>
              <a:ext uri="{FF2B5EF4-FFF2-40B4-BE49-F238E27FC236}">
                <a16:creationId xmlns:a16="http://schemas.microsoft.com/office/drawing/2014/main" id="{E88A5C67-79B5-9335-238A-2F60AA9E5534}"/>
              </a:ext>
            </a:extLst>
          </p:cNvPr>
          <p:cNvGrpSpPr/>
          <p:nvPr/>
        </p:nvGrpSpPr>
        <p:grpSpPr>
          <a:xfrm>
            <a:off x="647700" y="3703588"/>
            <a:ext cx="4305694" cy="2595612"/>
            <a:chOff x="0" y="0"/>
            <a:chExt cx="1821340" cy="672169"/>
          </a:xfrm>
        </p:grpSpPr>
        <p:sp>
          <p:nvSpPr>
            <p:cNvPr id="12" name="Freeform 11">
              <a:extLst>
                <a:ext uri="{FF2B5EF4-FFF2-40B4-BE49-F238E27FC236}">
                  <a16:creationId xmlns:a16="http://schemas.microsoft.com/office/drawing/2014/main" id="{7240FE20-9749-D5ED-A762-4980A67E3A42}"/>
                </a:ext>
              </a:extLst>
            </p:cNvPr>
            <p:cNvSpPr/>
            <p:nvPr/>
          </p:nvSpPr>
          <p:spPr>
            <a:xfrm>
              <a:off x="0" y="0"/>
              <a:ext cx="1821340" cy="672169"/>
            </a:xfrm>
            <a:custGeom>
              <a:avLst/>
              <a:gdLst/>
              <a:ahLst/>
              <a:cxnLst/>
              <a:rect l="l" t="t" r="r" b="b"/>
              <a:pathLst>
                <a:path w="1821340" h="672169">
                  <a:moveTo>
                    <a:pt x="88705" y="0"/>
                  </a:moveTo>
                  <a:lnTo>
                    <a:pt x="1732636" y="0"/>
                  </a:lnTo>
                  <a:cubicBezTo>
                    <a:pt x="1756162" y="0"/>
                    <a:pt x="1778724" y="9346"/>
                    <a:pt x="1795359" y="25981"/>
                  </a:cubicBezTo>
                  <a:cubicBezTo>
                    <a:pt x="1811995" y="42616"/>
                    <a:pt x="1821340" y="65179"/>
                    <a:pt x="1821340" y="88705"/>
                  </a:cubicBezTo>
                  <a:lnTo>
                    <a:pt x="1821340" y="583464"/>
                  </a:lnTo>
                  <a:cubicBezTo>
                    <a:pt x="1821340" y="606990"/>
                    <a:pt x="1811995" y="629552"/>
                    <a:pt x="1795359" y="646188"/>
                  </a:cubicBezTo>
                  <a:cubicBezTo>
                    <a:pt x="1778724" y="662823"/>
                    <a:pt x="1756162" y="672169"/>
                    <a:pt x="1732636" y="672169"/>
                  </a:cubicBezTo>
                  <a:lnTo>
                    <a:pt x="88705" y="672169"/>
                  </a:lnTo>
                  <a:cubicBezTo>
                    <a:pt x="65179" y="672169"/>
                    <a:pt x="42616" y="662823"/>
                    <a:pt x="25981" y="646188"/>
                  </a:cubicBezTo>
                  <a:cubicBezTo>
                    <a:pt x="9346" y="629552"/>
                    <a:pt x="0" y="606990"/>
                    <a:pt x="0" y="583464"/>
                  </a:cubicBezTo>
                  <a:lnTo>
                    <a:pt x="0" y="88705"/>
                  </a:lnTo>
                  <a:cubicBezTo>
                    <a:pt x="0" y="65179"/>
                    <a:pt x="9346" y="42616"/>
                    <a:pt x="25981" y="25981"/>
                  </a:cubicBezTo>
                  <a:cubicBezTo>
                    <a:pt x="42616" y="9346"/>
                    <a:pt x="65179" y="0"/>
                    <a:pt x="88705" y="0"/>
                  </a:cubicBezTo>
                  <a:close/>
                </a:path>
              </a:pathLst>
            </a:custGeom>
            <a:solidFill>
              <a:srgbClr val="000000">
                <a:alpha val="0"/>
              </a:srgbClr>
            </a:solidFill>
            <a:ln w="95250" cap="rnd">
              <a:solidFill>
                <a:srgbClr val="FFFFFF"/>
              </a:solidFill>
              <a:prstDash val="solid"/>
              <a:round/>
            </a:ln>
          </p:spPr>
          <p:txBody>
            <a:bodyPr/>
            <a:lstStyle/>
            <a:p>
              <a:pPr defTabSz="609630"/>
              <a:endParaRPr lang="vi-VN" sz="1200">
                <a:solidFill>
                  <a:prstClr val="black"/>
                </a:solidFill>
                <a:latin typeface="Arial" panose="020B0604020202020204" pitchFamily="34" charset="0"/>
              </a:endParaRPr>
            </a:p>
          </p:txBody>
        </p:sp>
        <p:sp>
          <p:nvSpPr>
            <p:cNvPr id="13" name="TextBox 12">
              <a:extLst>
                <a:ext uri="{FF2B5EF4-FFF2-40B4-BE49-F238E27FC236}">
                  <a16:creationId xmlns:a16="http://schemas.microsoft.com/office/drawing/2014/main" id="{6151147F-6F69-9F13-9139-D91BFBB24604}"/>
                </a:ext>
              </a:extLst>
            </p:cNvPr>
            <p:cNvSpPr txBox="1"/>
            <p:nvPr/>
          </p:nvSpPr>
          <p:spPr>
            <a:xfrm>
              <a:off x="0" y="-38100"/>
              <a:ext cx="1821340" cy="71026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4" name="Group 13">
            <a:extLst>
              <a:ext uri="{FF2B5EF4-FFF2-40B4-BE49-F238E27FC236}">
                <a16:creationId xmlns:a16="http://schemas.microsoft.com/office/drawing/2014/main" id="{D631EFED-863A-5C98-0B3B-D0ED4144F890}"/>
              </a:ext>
            </a:extLst>
          </p:cNvPr>
          <p:cNvGrpSpPr/>
          <p:nvPr/>
        </p:nvGrpSpPr>
        <p:grpSpPr>
          <a:xfrm>
            <a:off x="7162406" y="3703588"/>
            <a:ext cx="4305694" cy="2595612"/>
            <a:chOff x="0" y="0"/>
            <a:chExt cx="1821340" cy="672169"/>
          </a:xfrm>
        </p:grpSpPr>
        <p:sp>
          <p:nvSpPr>
            <p:cNvPr id="15" name="Freeform 14">
              <a:extLst>
                <a:ext uri="{FF2B5EF4-FFF2-40B4-BE49-F238E27FC236}">
                  <a16:creationId xmlns:a16="http://schemas.microsoft.com/office/drawing/2014/main" id="{08721A10-01D3-BBD5-06EF-2A3A4CC159F1}"/>
                </a:ext>
              </a:extLst>
            </p:cNvPr>
            <p:cNvSpPr/>
            <p:nvPr/>
          </p:nvSpPr>
          <p:spPr>
            <a:xfrm>
              <a:off x="0" y="0"/>
              <a:ext cx="1821340" cy="672169"/>
            </a:xfrm>
            <a:custGeom>
              <a:avLst/>
              <a:gdLst/>
              <a:ahLst/>
              <a:cxnLst/>
              <a:rect l="l" t="t" r="r" b="b"/>
              <a:pathLst>
                <a:path w="1821340" h="672169">
                  <a:moveTo>
                    <a:pt x="88705" y="0"/>
                  </a:moveTo>
                  <a:lnTo>
                    <a:pt x="1732636" y="0"/>
                  </a:lnTo>
                  <a:cubicBezTo>
                    <a:pt x="1756162" y="0"/>
                    <a:pt x="1778724" y="9346"/>
                    <a:pt x="1795359" y="25981"/>
                  </a:cubicBezTo>
                  <a:cubicBezTo>
                    <a:pt x="1811995" y="42616"/>
                    <a:pt x="1821340" y="65179"/>
                    <a:pt x="1821340" y="88705"/>
                  </a:cubicBezTo>
                  <a:lnTo>
                    <a:pt x="1821340" y="583464"/>
                  </a:lnTo>
                  <a:cubicBezTo>
                    <a:pt x="1821340" y="606990"/>
                    <a:pt x="1811995" y="629552"/>
                    <a:pt x="1795359" y="646188"/>
                  </a:cubicBezTo>
                  <a:cubicBezTo>
                    <a:pt x="1778724" y="662823"/>
                    <a:pt x="1756162" y="672169"/>
                    <a:pt x="1732636" y="672169"/>
                  </a:cubicBezTo>
                  <a:lnTo>
                    <a:pt x="88705" y="672169"/>
                  </a:lnTo>
                  <a:cubicBezTo>
                    <a:pt x="65179" y="672169"/>
                    <a:pt x="42616" y="662823"/>
                    <a:pt x="25981" y="646188"/>
                  </a:cubicBezTo>
                  <a:cubicBezTo>
                    <a:pt x="9346" y="629552"/>
                    <a:pt x="0" y="606990"/>
                    <a:pt x="0" y="583464"/>
                  </a:cubicBezTo>
                  <a:lnTo>
                    <a:pt x="0" y="88705"/>
                  </a:lnTo>
                  <a:cubicBezTo>
                    <a:pt x="0" y="65179"/>
                    <a:pt x="9346" y="42616"/>
                    <a:pt x="25981" y="25981"/>
                  </a:cubicBezTo>
                  <a:cubicBezTo>
                    <a:pt x="42616" y="9346"/>
                    <a:pt x="65179" y="0"/>
                    <a:pt x="88705" y="0"/>
                  </a:cubicBezTo>
                  <a:close/>
                </a:path>
              </a:pathLst>
            </a:custGeom>
            <a:solidFill>
              <a:srgbClr val="000000">
                <a:alpha val="0"/>
              </a:srgbClr>
            </a:solidFill>
            <a:ln w="95250" cap="rnd">
              <a:solidFill>
                <a:srgbClr val="FFFFFF"/>
              </a:solidFill>
              <a:prstDash val="solid"/>
              <a:round/>
            </a:ln>
          </p:spPr>
          <p:txBody>
            <a:bodyPr/>
            <a:lstStyle/>
            <a:p>
              <a:pPr defTabSz="609630"/>
              <a:endParaRPr lang="vi-VN" sz="1200">
                <a:solidFill>
                  <a:prstClr val="black"/>
                </a:solidFill>
                <a:latin typeface="Arial" panose="020B0604020202020204" pitchFamily="34" charset="0"/>
              </a:endParaRPr>
            </a:p>
          </p:txBody>
        </p:sp>
        <p:sp>
          <p:nvSpPr>
            <p:cNvPr id="16" name="TextBox 15">
              <a:extLst>
                <a:ext uri="{FF2B5EF4-FFF2-40B4-BE49-F238E27FC236}">
                  <a16:creationId xmlns:a16="http://schemas.microsoft.com/office/drawing/2014/main" id="{75341A4B-6D35-B904-4A23-3B925D191416}"/>
                </a:ext>
              </a:extLst>
            </p:cNvPr>
            <p:cNvSpPr txBox="1"/>
            <p:nvPr/>
          </p:nvSpPr>
          <p:spPr>
            <a:xfrm>
              <a:off x="0" y="-38100"/>
              <a:ext cx="1821340" cy="71026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7" name="Group 16">
            <a:extLst>
              <a:ext uri="{FF2B5EF4-FFF2-40B4-BE49-F238E27FC236}">
                <a16:creationId xmlns:a16="http://schemas.microsoft.com/office/drawing/2014/main" id="{0F2FC4C6-8ECE-31BC-AFC9-4D34D951276D}"/>
              </a:ext>
            </a:extLst>
          </p:cNvPr>
          <p:cNvGrpSpPr/>
          <p:nvPr/>
        </p:nvGrpSpPr>
        <p:grpSpPr>
          <a:xfrm>
            <a:off x="4206308" y="1829838"/>
            <a:ext cx="1494172" cy="1494172"/>
            <a:chOff x="0" y="0"/>
            <a:chExt cx="812800" cy="812800"/>
          </a:xfrm>
        </p:grpSpPr>
        <p:sp>
          <p:nvSpPr>
            <p:cNvPr id="18" name="Freeform 17">
              <a:extLst>
                <a:ext uri="{FF2B5EF4-FFF2-40B4-BE49-F238E27FC236}">
                  <a16:creationId xmlns:a16="http://schemas.microsoft.com/office/drawing/2014/main" id="{13DAE4FB-B34B-8AFA-CC10-2B0E9181996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pPr defTabSz="609630"/>
              <a:endParaRPr lang="vi-VN" sz="1200">
                <a:solidFill>
                  <a:prstClr val="black"/>
                </a:solidFill>
                <a:latin typeface="Arial" panose="020B0604020202020204" pitchFamily="34" charset="0"/>
              </a:endParaRPr>
            </a:p>
          </p:txBody>
        </p:sp>
        <p:sp>
          <p:nvSpPr>
            <p:cNvPr id="19" name="TextBox 18">
              <a:extLst>
                <a:ext uri="{FF2B5EF4-FFF2-40B4-BE49-F238E27FC236}">
                  <a16:creationId xmlns:a16="http://schemas.microsoft.com/office/drawing/2014/main" id="{C79340A3-E21E-EFC8-412D-821F7376088E}"/>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20" name="Group 19">
            <a:extLst>
              <a:ext uri="{FF2B5EF4-FFF2-40B4-BE49-F238E27FC236}">
                <a16:creationId xmlns:a16="http://schemas.microsoft.com/office/drawing/2014/main" id="{5E3AF0B4-75D3-68F6-8953-321FD012EC64}"/>
              </a:ext>
            </a:extLst>
          </p:cNvPr>
          <p:cNvGrpSpPr/>
          <p:nvPr/>
        </p:nvGrpSpPr>
        <p:grpSpPr>
          <a:xfrm>
            <a:off x="6415319" y="1829838"/>
            <a:ext cx="1494172" cy="1494172"/>
            <a:chOff x="0" y="0"/>
            <a:chExt cx="812800" cy="812800"/>
          </a:xfrm>
        </p:grpSpPr>
        <p:sp>
          <p:nvSpPr>
            <p:cNvPr id="21" name="Freeform 20">
              <a:extLst>
                <a:ext uri="{FF2B5EF4-FFF2-40B4-BE49-F238E27FC236}">
                  <a16:creationId xmlns:a16="http://schemas.microsoft.com/office/drawing/2014/main" id="{23916E43-A45A-EE8D-8F9F-CF27D7D2FF5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pPr defTabSz="609630"/>
              <a:endParaRPr lang="vi-VN" sz="1200">
                <a:solidFill>
                  <a:prstClr val="black"/>
                </a:solidFill>
                <a:latin typeface="Arial" panose="020B0604020202020204" pitchFamily="34" charset="0"/>
              </a:endParaRPr>
            </a:p>
          </p:txBody>
        </p:sp>
        <p:sp>
          <p:nvSpPr>
            <p:cNvPr id="22" name="TextBox 21">
              <a:extLst>
                <a:ext uri="{FF2B5EF4-FFF2-40B4-BE49-F238E27FC236}">
                  <a16:creationId xmlns:a16="http://schemas.microsoft.com/office/drawing/2014/main" id="{86D93415-5C63-0E0D-9517-829A7593BC47}"/>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23" name="Group 22">
            <a:extLst>
              <a:ext uri="{FF2B5EF4-FFF2-40B4-BE49-F238E27FC236}">
                <a16:creationId xmlns:a16="http://schemas.microsoft.com/office/drawing/2014/main" id="{707598F9-C0A8-C592-0BF5-8711452E913E}"/>
              </a:ext>
            </a:extLst>
          </p:cNvPr>
          <p:cNvGrpSpPr/>
          <p:nvPr/>
        </p:nvGrpSpPr>
        <p:grpSpPr>
          <a:xfrm>
            <a:off x="4206308" y="3766343"/>
            <a:ext cx="1494172" cy="1494172"/>
            <a:chOff x="0" y="0"/>
            <a:chExt cx="812800" cy="812800"/>
          </a:xfrm>
        </p:grpSpPr>
        <p:sp>
          <p:nvSpPr>
            <p:cNvPr id="24" name="Freeform 23">
              <a:extLst>
                <a:ext uri="{FF2B5EF4-FFF2-40B4-BE49-F238E27FC236}">
                  <a16:creationId xmlns:a16="http://schemas.microsoft.com/office/drawing/2014/main" id="{367586A3-D244-B0FB-5BCE-D6181EEA523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pPr defTabSz="609630"/>
              <a:endParaRPr lang="vi-VN" sz="1200">
                <a:solidFill>
                  <a:prstClr val="black"/>
                </a:solidFill>
                <a:latin typeface="Arial" panose="020B0604020202020204" pitchFamily="34" charset="0"/>
              </a:endParaRPr>
            </a:p>
          </p:txBody>
        </p:sp>
        <p:sp>
          <p:nvSpPr>
            <p:cNvPr id="25" name="TextBox 24">
              <a:extLst>
                <a:ext uri="{FF2B5EF4-FFF2-40B4-BE49-F238E27FC236}">
                  <a16:creationId xmlns:a16="http://schemas.microsoft.com/office/drawing/2014/main" id="{65BA74D8-AD96-BEAC-444E-6660A8734572}"/>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26" name="Group 25">
            <a:extLst>
              <a:ext uri="{FF2B5EF4-FFF2-40B4-BE49-F238E27FC236}">
                <a16:creationId xmlns:a16="http://schemas.microsoft.com/office/drawing/2014/main" id="{A9D4B6A1-8B3D-0FC7-9104-8AD6E24BE2BE}"/>
              </a:ext>
            </a:extLst>
          </p:cNvPr>
          <p:cNvGrpSpPr/>
          <p:nvPr/>
        </p:nvGrpSpPr>
        <p:grpSpPr>
          <a:xfrm>
            <a:off x="6415319" y="3751014"/>
            <a:ext cx="1494172" cy="1494172"/>
            <a:chOff x="0" y="0"/>
            <a:chExt cx="812800" cy="812800"/>
          </a:xfrm>
        </p:grpSpPr>
        <p:sp>
          <p:nvSpPr>
            <p:cNvPr id="27" name="Freeform 26">
              <a:extLst>
                <a:ext uri="{FF2B5EF4-FFF2-40B4-BE49-F238E27FC236}">
                  <a16:creationId xmlns:a16="http://schemas.microsoft.com/office/drawing/2014/main" id="{E1852ED1-EFD3-77D9-C80C-1D0B6CA3A16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pPr defTabSz="609630"/>
              <a:endParaRPr lang="vi-VN" sz="1200">
                <a:solidFill>
                  <a:prstClr val="black"/>
                </a:solidFill>
                <a:latin typeface="Arial" panose="020B0604020202020204" pitchFamily="34" charset="0"/>
              </a:endParaRPr>
            </a:p>
          </p:txBody>
        </p:sp>
        <p:sp>
          <p:nvSpPr>
            <p:cNvPr id="28" name="TextBox 27">
              <a:extLst>
                <a:ext uri="{FF2B5EF4-FFF2-40B4-BE49-F238E27FC236}">
                  <a16:creationId xmlns:a16="http://schemas.microsoft.com/office/drawing/2014/main" id="{16C85037-1582-E4A9-FABF-0F26EA5FBAA9}"/>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29" name="Freeform 28">
            <a:extLst>
              <a:ext uri="{FF2B5EF4-FFF2-40B4-BE49-F238E27FC236}">
                <a16:creationId xmlns:a16="http://schemas.microsoft.com/office/drawing/2014/main" id="{A8846009-CD4E-391B-3989-1BEF80250E7B}"/>
              </a:ext>
            </a:extLst>
          </p:cNvPr>
          <p:cNvSpPr/>
          <p:nvPr/>
        </p:nvSpPr>
        <p:spPr>
          <a:xfrm>
            <a:off x="6774947" y="2107290"/>
            <a:ext cx="774915" cy="1062852"/>
          </a:xfrm>
          <a:custGeom>
            <a:avLst/>
            <a:gdLst/>
            <a:ahLst/>
            <a:cxnLst/>
            <a:rect l="l" t="t" r="r" b="b"/>
            <a:pathLst>
              <a:path w="1162373" h="1594278">
                <a:moveTo>
                  <a:pt x="0" y="0"/>
                </a:moveTo>
                <a:lnTo>
                  <a:pt x="1162373" y="0"/>
                </a:lnTo>
                <a:lnTo>
                  <a:pt x="1162373" y="1594277"/>
                </a:lnTo>
                <a:lnTo>
                  <a:pt x="0" y="159427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vi-VN" sz="1200">
              <a:solidFill>
                <a:prstClr val="black"/>
              </a:solidFill>
              <a:latin typeface="Arial" panose="020B0604020202020204" pitchFamily="34" charset="0"/>
            </a:endParaRPr>
          </a:p>
        </p:txBody>
      </p:sp>
      <p:sp>
        <p:nvSpPr>
          <p:cNvPr id="30" name="Freeform 29">
            <a:extLst>
              <a:ext uri="{FF2B5EF4-FFF2-40B4-BE49-F238E27FC236}">
                <a16:creationId xmlns:a16="http://schemas.microsoft.com/office/drawing/2014/main" id="{49C0D16F-2482-8101-4626-ED6CAD777E63}"/>
              </a:ext>
            </a:extLst>
          </p:cNvPr>
          <p:cNvSpPr/>
          <p:nvPr/>
        </p:nvSpPr>
        <p:spPr>
          <a:xfrm>
            <a:off x="6659226" y="3966674"/>
            <a:ext cx="1078539" cy="1062852"/>
          </a:xfrm>
          <a:custGeom>
            <a:avLst/>
            <a:gdLst/>
            <a:ahLst/>
            <a:cxnLst/>
            <a:rect l="l" t="t" r="r" b="b"/>
            <a:pathLst>
              <a:path w="1617809" h="1594278">
                <a:moveTo>
                  <a:pt x="0" y="0"/>
                </a:moveTo>
                <a:lnTo>
                  <a:pt x="1617809" y="0"/>
                </a:lnTo>
                <a:lnTo>
                  <a:pt x="1617809" y="1594277"/>
                </a:lnTo>
                <a:lnTo>
                  <a:pt x="0" y="159427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vi-VN" sz="1200">
              <a:solidFill>
                <a:prstClr val="black"/>
              </a:solidFill>
              <a:latin typeface="Arial" panose="020B0604020202020204" pitchFamily="34" charset="0"/>
            </a:endParaRPr>
          </a:p>
        </p:txBody>
      </p:sp>
      <p:sp>
        <p:nvSpPr>
          <p:cNvPr id="31" name="Freeform 30">
            <a:extLst>
              <a:ext uri="{FF2B5EF4-FFF2-40B4-BE49-F238E27FC236}">
                <a16:creationId xmlns:a16="http://schemas.microsoft.com/office/drawing/2014/main" id="{E068E7DF-7624-7A51-D39A-14F7C266C61B}"/>
              </a:ext>
            </a:extLst>
          </p:cNvPr>
          <p:cNvSpPr/>
          <p:nvPr/>
        </p:nvSpPr>
        <p:spPr>
          <a:xfrm>
            <a:off x="4523970" y="3978336"/>
            <a:ext cx="782645" cy="1062852"/>
          </a:xfrm>
          <a:custGeom>
            <a:avLst/>
            <a:gdLst/>
            <a:ahLst/>
            <a:cxnLst/>
            <a:rect l="l" t="t" r="r" b="b"/>
            <a:pathLst>
              <a:path w="1173968" h="1594278">
                <a:moveTo>
                  <a:pt x="0" y="0"/>
                </a:moveTo>
                <a:lnTo>
                  <a:pt x="1173969" y="0"/>
                </a:lnTo>
                <a:lnTo>
                  <a:pt x="1173969" y="1594277"/>
                </a:lnTo>
                <a:lnTo>
                  <a:pt x="0" y="159427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vi-VN" sz="1200">
              <a:solidFill>
                <a:prstClr val="black"/>
              </a:solidFill>
              <a:latin typeface="Arial" panose="020B0604020202020204" pitchFamily="34" charset="0"/>
            </a:endParaRPr>
          </a:p>
        </p:txBody>
      </p:sp>
      <p:sp>
        <p:nvSpPr>
          <p:cNvPr id="32" name="Freeform 31">
            <a:extLst>
              <a:ext uri="{FF2B5EF4-FFF2-40B4-BE49-F238E27FC236}">
                <a16:creationId xmlns:a16="http://schemas.microsoft.com/office/drawing/2014/main" id="{0EBB416C-2E85-4398-EAE2-C3D654190A7D}"/>
              </a:ext>
            </a:extLst>
          </p:cNvPr>
          <p:cNvSpPr/>
          <p:nvPr/>
        </p:nvSpPr>
        <p:spPr>
          <a:xfrm>
            <a:off x="4626808" y="2010478"/>
            <a:ext cx="653171" cy="1062852"/>
          </a:xfrm>
          <a:custGeom>
            <a:avLst/>
            <a:gdLst/>
            <a:ahLst/>
            <a:cxnLst/>
            <a:rect l="l" t="t" r="r" b="b"/>
            <a:pathLst>
              <a:path w="979756" h="1594278">
                <a:moveTo>
                  <a:pt x="0" y="0"/>
                </a:moveTo>
                <a:lnTo>
                  <a:pt x="979757" y="0"/>
                </a:lnTo>
                <a:lnTo>
                  <a:pt x="979757" y="1594277"/>
                </a:lnTo>
                <a:lnTo>
                  <a:pt x="0" y="159427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endParaRPr lang="vi-VN" sz="1200">
              <a:solidFill>
                <a:prstClr val="black"/>
              </a:solidFill>
              <a:latin typeface="Arial" panose="020B0604020202020204" pitchFamily="34" charset="0"/>
            </a:endParaRPr>
          </a:p>
        </p:txBody>
      </p:sp>
      <p:sp>
        <p:nvSpPr>
          <p:cNvPr id="33" name="TextBox 32">
            <a:extLst>
              <a:ext uri="{FF2B5EF4-FFF2-40B4-BE49-F238E27FC236}">
                <a16:creationId xmlns:a16="http://schemas.microsoft.com/office/drawing/2014/main" id="{44CC8D51-A5C1-0690-3E54-D57ABCB794D1}"/>
              </a:ext>
            </a:extLst>
          </p:cNvPr>
          <p:cNvSpPr txBox="1"/>
          <p:nvPr/>
        </p:nvSpPr>
        <p:spPr>
          <a:xfrm>
            <a:off x="888316" y="139728"/>
            <a:ext cx="10579784" cy="987450"/>
          </a:xfrm>
          <a:prstGeom prst="rect">
            <a:avLst/>
          </a:prstGeom>
        </p:spPr>
        <p:txBody>
          <a:bodyPr wrap="square" lIns="0" tIns="0" rIns="0" bIns="0" rtlCol="0" anchor="t">
            <a:spAutoFit/>
          </a:bodyPr>
          <a:lstStyle/>
          <a:p>
            <a:pPr algn="ctr" defTabSz="609630">
              <a:lnSpc>
                <a:spcPts val="5322"/>
              </a:lnSpc>
            </a:pPr>
            <a:r>
              <a:rPr lang="en-US" sz="3500" b="1" dirty="0">
                <a:solidFill>
                  <a:srgbClr val="FFFFFF"/>
                </a:solidFill>
                <a:latin typeface="Cambria" panose="02040503050406030204" pitchFamily="18" charset="0"/>
                <a:ea typeface="Cambria" panose="02040503050406030204" pitchFamily="18" charset="0"/>
                <a:cs typeface="Barlow Condensed Heavy"/>
                <a:sym typeface="Barlow Condensed Heavy"/>
              </a:rPr>
              <a:t>Corporate Income Tax Law</a:t>
            </a:r>
          </a:p>
          <a:p>
            <a:pPr algn="ctr" defTabSz="609630"/>
            <a:r>
              <a:rPr lang="en-US" sz="2000" b="1" dirty="0">
                <a:solidFill>
                  <a:srgbClr val="FFFFFF"/>
                </a:solidFill>
                <a:latin typeface="Cambria" panose="02040503050406030204" pitchFamily="18" charset="0"/>
                <a:ea typeface="Cambria" panose="02040503050406030204" pitchFamily="18" charset="0"/>
                <a:cs typeface="Barlow Condensed Heavy"/>
                <a:sym typeface="Barlow Condensed Heavy"/>
              </a:rPr>
              <a:t>(No. 67/2025/QH15, effective from October 1, 2025, and applicable to the 2025 tax period)</a:t>
            </a:r>
          </a:p>
        </p:txBody>
      </p:sp>
      <p:sp>
        <p:nvSpPr>
          <p:cNvPr id="34" name="TextBox 33">
            <a:extLst>
              <a:ext uri="{FF2B5EF4-FFF2-40B4-BE49-F238E27FC236}">
                <a16:creationId xmlns:a16="http://schemas.microsoft.com/office/drawing/2014/main" id="{E0EE80D3-3960-953B-7946-E611AC2901C2}"/>
              </a:ext>
            </a:extLst>
          </p:cNvPr>
          <p:cNvSpPr txBox="1"/>
          <p:nvPr/>
        </p:nvSpPr>
        <p:spPr>
          <a:xfrm>
            <a:off x="888317" y="1974665"/>
            <a:ext cx="3149223" cy="830035"/>
          </a:xfrm>
          <a:prstGeom prst="rect">
            <a:avLst/>
          </a:prstGeom>
        </p:spPr>
        <p:txBody>
          <a:bodyPr lIns="0" tIns="0" rIns="0" bIns="0" rtlCol="0" anchor="t">
            <a:spAutoFit/>
          </a:bodyPr>
          <a:lstStyle/>
          <a:p>
            <a:pPr marL="285750" indent="-285750" defTabSz="609630">
              <a:lnSpc>
                <a:spcPts val="2209"/>
              </a:lnSpc>
              <a:buFontTx/>
              <a:buChar char="-"/>
            </a:pPr>
            <a:r>
              <a:rPr lang="vi-VN" sz="1600" dirty="0">
                <a:solidFill>
                  <a:srgbClr val="FFFFFF"/>
                </a:solidFill>
                <a:latin typeface="Cambria" panose="02040503050406030204" pitchFamily="18" charset="0"/>
                <a:ea typeface="Cambria" panose="02040503050406030204" pitchFamily="18" charset="0"/>
                <a:cs typeface="Luciole"/>
                <a:sym typeface="Luciole"/>
              </a:rPr>
              <a:t>Tax exemption for 2 years</a:t>
            </a:r>
            <a:br>
              <a:rPr lang="vi-VN" sz="1600" dirty="0">
                <a:solidFill>
                  <a:srgbClr val="FFFFFF"/>
                </a:solidFill>
                <a:latin typeface="Cambria" panose="02040503050406030204" pitchFamily="18" charset="0"/>
                <a:ea typeface="Cambria" panose="02040503050406030204" pitchFamily="18" charset="0"/>
                <a:cs typeface="Luciole"/>
                <a:sym typeface="Luciole"/>
              </a:rPr>
            </a:br>
            <a:r>
              <a:rPr lang="vi-VN" sz="1600" dirty="0">
                <a:solidFill>
                  <a:srgbClr val="FFFFFF"/>
                </a:solidFill>
                <a:latin typeface="Cambria" panose="02040503050406030204" pitchFamily="18" charset="0"/>
                <a:ea typeface="Cambria" panose="02040503050406030204" pitchFamily="18" charset="0"/>
                <a:cs typeface="Luciole"/>
                <a:sym typeface="Luciole"/>
              </a:rPr>
              <a:t>Tax reduction for 4 years</a:t>
            </a:r>
            <a:br>
              <a:rPr lang="vi-VN" sz="1600" dirty="0">
                <a:solidFill>
                  <a:srgbClr val="FFFFFF"/>
                </a:solidFill>
                <a:latin typeface="Cambria" panose="02040503050406030204" pitchFamily="18" charset="0"/>
                <a:ea typeface="Cambria" panose="02040503050406030204" pitchFamily="18" charset="0"/>
                <a:cs typeface="Luciole"/>
                <a:sym typeface="Luciole"/>
              </a:rPr>
            </a:br>
            <a:r>
              <a:rPr lang="vi-VN" sz="1600" dirty="0">
                <a:solidFill>
                  <a:srgbClr val="FFFFFF"/>
                </a:solidFill>
                <a:latin typeface="Cambria" panose="02040503050406030204" pitchFamily="18" charset="0"/>
                <a:ea typeface="Cambria" panose="02040503050406030204" pitchFamily="18" charset="0"/>
                <a:cs typeface="Luciole"/>
                <a:sym typeface="Luciole"/>
              </a:rPr>
              <a:t>17% tax rate for 10 years</a:t>
            </a:r>
          </a:p>
        </p:txBody>
      </p:sp>
      <p:sp>
        <p:nvSpPr>
          <p:cNvPr id="35" name="TextBox 34">
            <a:extLst>
              <a:ext uri="{FF2B5EF4-FFF2-40B4-BE49-F238E27FC236}">
                <a16:creationId xmlns:a16="http://schemas.microsoft.com/office/drawing/2014/main" id="{62CBAD43-F624-2A43-1F3B-766BD1976CE1}"/>
              </a:ext>
            </a:extLst>
          </p:cNvPr>
          <p:cNvSpPr txBox="1"/>
          <p:nvPr/>
        </p:nvSpPr>
        <p:spPr>
          <a:xfrm>
            <a:off x="7909491" y="1840420"/>
            <a:ext cx="3394192" cy="1380955"/>
          </a:xfrm>
          <a:prstGeom prst="rect">
            <a:avLst/>
          </a:prstGeom>
        </p:spPr>
        <p:txBody>
          <a:bodyPr wrap="square" lIns="0" tIns="0" rIns="0" bIns="0" rtlCol="0" anchor="t">
            <a:spAutoFit/>
          </a:bodyPr>
          <a:lstStyle/>
          <a:p>
            <a:pPr algn="r" defTabSz="609630">
              <a:lnSpc>
                <a:spcPts val="2209"/>
              </a:lnSpc>
            </a:pPr>
            <a:r>
              <a:rPr lang="en-US" sz="1400" dirty="0">
                <a:solidFill>
                  <a:srgbClr val="FFFFFF"/>
                </a:solidFill>
                <a:latin typeface="Cambria" panose="02040503050406030204" pitchFamily="18" charset="0"/>
                <a:ea typeface="Cambria" panose="02040503050406030204" pitchFamily="18" charset="0"/>
                <a:cs typeface="Luciole"/>
                <a:sym typeface="Luciole"/>
              </a:rPr>
              <a:t>For investment projects located in economic zones where the project site spans both tax-incentivized and non-incentivized areas, the determination of applicable tax incentives shall be prescribed by the Government.</a:t>
            </a:r>
          </a:p>
        </p:txBody>
      </p:sp>
      <p:sp>
        <p:nvSpPr>
          <p:cNvPr id="36" name="TextBox 35">
            <a:extLst>
              <a:ext uri="{FF2B5EF4-FFF2-40B4-BE49-F238E27FC236}">
                <a16:creationId xmlns:a16="http://schemas.microsoft.com/office/drawing/2014/main" id="{18F9CC4B-0801-2802-94BE-7992732E4EF9}"/>
              </a:ext>
            </a:extLst>
          </p:cNvPr>
          <p:cNvSpPr txBox="1"/>
          <p:nvPr/>
        </p:nvSpPr>
        <p:spPr>
          <a:xfrm>
            <a:off x="888316" y="3899507"/>
            <a:ext cx="3260842" cy="1386726"/>
          </a:xfrm>
          <a:prstGeom prst="rect">
            <a:avLst/>
          </a:prstGeom>
        </p:spPr>
        <p:txBody>
          <a:bodyPr lIns="0" tIns="0" rIns="0" bIns="0" rtlCol="0" anchor="t">
            <a:spAutoFit/>
          </a:bodyPr>
          <a:lstStyle/>
          <a:p>
            <a:pPr defTabSz="609630">
              <a:lnSpc>
                <a:spcPts val="2209"/>
              </a:lnSpc>
            </a:pPr>
            <a:r>
              <a:rPr lang="en-US" sz="1600" dirty="0">
                <a:solidFill>
                  <a:srgbClr val="FFFFFF"/>
                </a:solidFill>
                <a:latin typeface="Cambria" panose="02040503050406030204" pitchFamily="18" charset="0"/>
                <a:ea typeface="Cambria" panose="02040503050406030204" pitchFamily="18" charset="0"/>
                <a:cs typeface="Luciole"/>
                <a:sym typeface="Luciole"/>
              </a:rPr>
              <a:t>The first year of applying tax incentives is calculated from the year the enterprise is granted the certificate or confirmation of incentives.</a:t>
            </a:r>
          </a:p>
        </p:txBody>
      </p:sp>
      <p:sp>
        <p:nvSpPr>
          <p:cNvPr id="37" name="TextBox 36">
            <a:extLst>
              <a:ext uri="{FF2B5EF4-FFF2-40B4-BE49-F238E27FC236}">
                <a16:creationId xmlns:a16="http://schemas.microsoft.com/office/drawing/2014/main" id="{A778BFFA-7490-62CA-0D8A-AAFEDF470BD9}"/>
              </a:ext>
            </a:extLst>
          </p:cNvPr>
          <p:cNvSpPr txBox="1"/>
          <p:nvPr/>
        </p:nvSpPr>
        <p:spPr>
          <a:xfrm>
            <a:off x="7966642" y="3899507"/>
            <a:ext cx="3501457" cy="1477328"/>
          </a:xfrm>
          <a:prstGeom prst="rect">
            <a:avLst/>
          </a:prstGeom>
        </p:spPr>
        <p:txBody>
          <a:bodyPr wrap="square" lIns="0" tIns="0" rIns="0" bIns="0" rtlCol="0" anchor="t">
            <a:spAutoFit/>
          </a:bodyPr>
          <a:lstStyle/>
          <a:p>
            <a:r>
              <a:rPr lang="en-US" sz="1600" dirty="0">
                <a:solidFill>
                  <a:schemeClr val="bg1"/>
                </a:solidFill>
                <a:latin typeface="Cambria" panose="02040503050406030204" pitchFamily="18" charset="0"/>
                <a:cs typeface="Times New Roman" panose="02020603050405020304" pitchFamily="18" charset="0"/>
              </a:rPr>
              <a:t>For foreign enterprises without a permanent establishment in Viet Nam:</a:t>
            </a:r>
            <a:br>
              <a:rPr lang="en-US" sz="1600" dirty="0">
                <a:solidFill>
                  <a:schemeClr val="bg1"/>
                </a:solidFill>
                <a:latin typeface="Cambria" panose="02040503050406030204" pitchFamily="18" charset="0"/>
                <a:cs typeface="Times New Roman" panose="02020603050405020304" pitchFamily="18" charset="0"/>
              </a:rPr>
            </a:br>
            <a:r>
              <a:rPr lang="en-US" sz="1600" dirty="0">
                <a:solidFill>
                  <a:schemeClr val="bg1"/>
                </a:solidFill>
                <a:latin typeface="Cambria" panose="02040503050406030204" pitchFamily="18" charset="0"/>
                <a:cs typeface="Times New Roman" panose="02020603050405020304" pitchFamily="18" charset="0"/>
              </a:rPr>
              <a:t>Tax on income from capital transfer activities (both direct and indirect) may be calculated using a percentage rate on revenue.</a:t>
            </a:r>
          </a:p>
        </p:txBody>
      </p:sp>
    </p:spTree>
    <p:extLst>
      <p:ext uri="{BB962C8B-B14F-4D97-AF65-F5344CB8AC3E}">
        <p14:creationId xmlns:p14="http://schemas.microsoft.com/office/powerpoint/2010/main" val="27139782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2748121" y="1637608"/>
            <a:ext cx="5120965" cy="625469"/>
          </a:xfrm>
          <a:custGeom>
            <a:avLst/>
            <a:gdLst/>
            <a:ahLst/>
            <a:cxnLst/>
            <a:rect l="l" t="t" r="r" b="b"/>
            <a:pathLst>
              <a:path w="7927091" h="698500">
                <a:moveTo>
                  <a:pt x="7927091" y="349250"/>
                </a:moveTo>
                <a:lnTo>
                  <a:pt x="7723891" y="698500"/>
                </a:lnTo>
                <a:lnTo>
                  <a:pt x="203200" y="698500"/>
                </a:lnTo>
                <a:lnTo>
                  <a:pt x="0" y="349250"/>
                </a:lnTo>
                <a:lnTo>
                  <a:pt x="203200" y="0"/>
                </a:lnTo>
                <a:lnTo>
                  <a:pt x="7723891" y="0"/>
                </a:lnTo>
                <a:lnTo>
                  <a:pt x="7927091" y="349250"/>
                </a:lnTo>
                <a:close/>
              </a:path>
            </a:pathLst>
          </a:custGeom>
          <a:solidFill>
            <a:srgbClr val="004F88"/>
          </a:solidFill>
        </p:spPr>
        <p:txBody>
          <a:bodyPr anchor="ctr"/>
          <a:lstStyle/>
          <a:p>
            <a:pPr marL="12700" algn="ctr">
              <a:defRPr/>
            </a:pPr>
            <a:r>
              <a:rPr kumimoji="0" lang="en-US" sz="1800" b="1" i="0" u="none" strike="noStrike" kern="1200" cap="none" spc="-1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a:rPr>
              <a:t>Resolution No. 50-NQ/TW of the Politburo</a:t>
            </a:r>
          </a:p>
          <a:p>
            <a:pPr marL="1270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1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a:endParaRPr>
          </a:p>
        </p:txBody>
      </p:sp>
      <p:sp>
        <p:nvSpPr>
          <p:cNvPr id="8" name="Freeform 8"/>
          <p:cNvSpPr/>
          <p:nvPr/>
        </p:nvSpPr>
        <p:spPr>
          <a:xfrm>
            <a:off x="745774" y="3321257"/>
            <a:ext cx="536637" cy="536637"/>
          </a:xfrm>
          <a:custGeom>
            <a:avLst/>
            <a:gdLst/>
            <a:ahLst/>
            <a:cxnLst/>
            <a:rect l="l" t="t" r="r" b="b"/>
            <a:pathLst>
              <a:path w="804956" h="804956">
                <a:moveTo>
                  <a:pt x="0" y="0"/>
                </a:moveTo>
                <a:lnTo>
                  <a:pt x="804956" y="0"/>
                </a:lnTo>
                <a:lnTo>
                  <a:pt x="804956" y="804956"/>
                </a:lnTo>
                <a:lnTo>
                  <a:pt x="0" y="8049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1" name="Group 31"/>
          <p:cNvGrpSpPr/>
          <p:nvPr/>
        </p:nvGrpSpPr>
        <p:grpSpPr>
          <a:xfrm>
            <a:off x="6787194" y="1699420"/>
            <a:ext cx="14091267" cy="8945561"/>
            <a:chOff x="0" y="0"/>
            <a:chExt cx="1116412" cy="708732"/>
          </a:xfrm>
          <a:solidFill>
            <a:srgbClr val="0070C0"/>
          </a:solidFill>
        </p:grpSpPr>
        <p:sp>
          <p:nvSpPr>
            <p:cNvPr id="32" name="Freeform 32"/>
            <p:cNvSpPr/>
            <p:nvPr/>
          </p:nvSpPr>
          <p:spPr>
            <a:xfrm>
              <a:off x="0" y="0"/>
              <a:ext cx="1116412" cy="708732"/>
            </a:xfrm>
            <a:custGeom>
              <a:avLst/>
              <a:gdLst/>
              <a:ahLst/>
              <a:cxnLst/>
              <a:rect l="l" t="t" r="r" b="b"/>
              <a:pathLst>
                <a:path w="1116412" h="708732">
                  <a:moveTo>
                    <a:pt x="1116412" y="354366"/>
                  </a:moveTo>
                  <a:lnTo>
                    <a:pt x="913212" y="708732"/>
                  </a:lnTo>
                  <a:lnTo>
                    <a:pt x="203200" y="708732"/>
                  </a:lnTo>
                  <a:lnTo>
                    <a:pt x="0" y="354366"/>
                  </a:lnTo>
                  <a:lnTo>
                    <a:pt x="203200" y="0"/>
                  </a:lnTo>
                  <a:lnTo>
                    <a:pt x="913212" y="0"/>
                  </a:lnTo>
                  <a:lnTo>
                    <a:pt x="1116412" y="354366"/>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33"/>
            <p:cNvSpPr txBox="1"/>
            <p:nvPr/>
          </p:nvSpPr>
          <p:spPr>
            <a:xfrm>
              <a:off x="114300" y="-38100"/>
              <a:ext cx="584200" cy="736600"/>
            </a:xfrm>
            <a:prstGeom prst="rect">
              <a:avLst/>
            </a:prstGeom>
            <a:grpFill/>
          </p:spPr>
          <p:txBody>
            <a:bodyPr lIns="33867" tIns="33867" rIns="33867" bIns="33867" rtlCol="0" anchor="ctr"/>
            <a:lstStyle/>
            <a:p>
              <a:pPr marL="0" marR="0" lvl="0" indent="0" algn="ctr" defTabSz="914400" rtl="0" eaLnBrk="1" fontAlgn="auto" latinLnBrk="0" hangingPunct="1">
                <a:lnSpc>
                  <a:spcPts val="223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4" name="Group 34"/>
          <p:cNvGrpSpPr/>
          <p:nvPr/>
        </p:nvGrpSpPr>
        <p:grpSpPr>
          <a:xfrm>
            <a:off x="8096407" y="-4924752"/>
            <a:ext cx="10593215" cy="9629025"/>
            <a:chOff x="0" y="0"/>
            <a:chExt cx="768443" cy="698500"/>
          </a:xfrm>
          <a:solidFill>
            <a:schemeClr val="accent1">
              <a:lumMod val="60000"/>
              <a:lumOff val="40000"/>
            </a:schemeClr>
          </a:solidFill>
        </p:grpSpPr>
        <p:sp>
          <p:nvSpPr>
            <p:cNvPr id="35" name="Freeform 35"/>
            <p:cNvSpPr/>
            <p:nvPr/>
          </p:nvSpPr>
          <p:spPr>
            <a:xfrm>
              <a:off x="0" y="0"/>
              <a:ext cx="768443" cy="698500"/>
            </a:xfrm>
            <a:custGeom>
              <a:avLst/>
              <a:gdLst/>
              <a:ahLst/>
              <a:cxnLst/>
              <a:rect l="l" t="t" r="r" b="b"/>
              <a:pathLst>
                <a:path w="768443" h="698500">
                  <a:moveTo>
                    <a:pt x="768443" y="349250"/>
                  </a:moveTo>
                  <a:lnTo>
                    <a:pt x="565243" y="698500"/>
                  </a:lnTo>
                  <a:lnTo>
                    <a:pt x="203200" y="698500"/>
                  </a:lnTo>
                  <a:lnTo>
                    <a:pt x="0" y="349250"/>
                  </a:lnTo>
                  <a:lnTo>
                    <a:pt x="203200" y="0"/>
                  </a:lnTo>
                  <a:lnTo>
                    <a:pt x="565243" y="0"/>
                  </a:lnTo>
                  <a:lnTo>
                    <a:pt x="768443" y="34925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p:cNvSpPr txBox="1"/>
            <p:nvPr/>
          </p:nvSpPr>
          <p:spPr>
            <a:xfrm>
              <a:off x="114300" y="-38100"/>
              <a:ext cx="584200" cy="736600"/>
            </a:xfrm>
            <a:prstGeom prst="rect">
              <a:avLst/>
            </a:prstGeom>
            <a:grpFill/>
          </p:spPr>
          <p:txBody>
            <a:bodyPr lIns="33867" tIns="33867" rIns="33867" bIns="33867" rtlCol="0" anchor="ctr"/>
            <a:lstStyle/>
            <a:p>
              <a:pPr marL="0" marR="0" lvl="0" indent="0" algn="ctr" defTabSz="914400" rtl="0" eaLnBrk="1" fontAlgn="auto" latinLnBrk="0" hangingPunct="1">
                <a:lnSpc>
                  <a:spcPts val="223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7" name="Group 37"/>
          <p:cNvGrpSpPr/>
          <p:nvPr/>
        </p:nvGrpSpPr>
        <p:grpSpPr>
          <a:xfrm>
            <a:off x="-3487308" y="278988"/>
            <a:ext cx="5597172" cy="755252"/>
            <a:chOff x="0" y="0"/>
            <a:chExt cx="5176585" cy="698500"/>
          </a:xfrm>
        </p:grpSpPr>
        <p:sp>
          <p:nvSpPr>
            <p:cNvPr id="38" name="Freeform 38"/>
            <p:cNvSpPr/>
            <p:nvPr/>
          </p:nvSpPr>
          <p:spPr>
            <a:xfrm>
              <a:off x="0" y="0"/>
              <a:ext cx="5176585" cy="698500"/>
            </a:xfrm>
            <a:custGeom>
              <a:avLst/>
              <a:gdLst/>
              <a:ahLst/>
              <a:cxnLst/>
              <a:rect l="l" t="t" r="r" b="b"/>
              <a:pathLst>
                <a:path w="5176585" h="698500">
                  <a:moveTo>
                    <a:pt x="5176585" y="349250"/>
                  </a:moveTo>
                  <a:lnTo>
                    <a:pt x="4973385" y="698500"/>
                  </a:lnTo>
                  <a:lnTo>
                    <a:pt x="203200" y="698500"/>
                  </a:lnTo>
                  <a:lnTo>
                    <a:pt x="0" y="349250"/>
                  </a:lnTo>
                  <a:lnTo>
                    <a:pt x="203200" y="0"/>
                  </a:lnTo>
                  <a:lnTo>
                    <a:pt x="4973385" y="0"/>
                  </a:lnTo>
                  <a:lnTo>
                    <a:pt x="5176585" y="349250"/>
                  </a:lnTo>
                  <a:close/>
                </a:path>
              </a:pathLst>
            </a:custGeom>
            <a:solidFill>
              <a:srgbClr val="000000">
                <a:alpha val="0"/>
              </a:srgbClr>
            </a:solidFill>
            <a:ln w="57150">
              <a:solidFill>
                <a:srgbClr val="23A68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TextBox 39"/>
            <p:cNvSpPr txBox="1"/>
            <p:nvPr/>
          </p:nvSpPr>
          <p:spPr>
            <a:xfrm>
              <a:off x="114300" y="-47625"/>
              <a:ext cx="584200" cy="746125"/>
            </a:xfrm>
            <a:prstGeom prst="rect">
              <a:avLst/>
            </a:prstGeom>
          </p:spPr>
          <p:txBody>
            <a:bodyPr lIns="33867" tIns="33867" rIns="33867" bIns="33867" rtlCol="0" anchor="ctr"/>
            <a:lstStyle/>
            <a:p>
              <a:pPr marL="0" marR="0" lvl="0" indent="0" algn="ctr" defTabSz="914400" rtl="0" eaLnBrk="1" fontAlgn="auto" latinLnBrk="0" hangingPunct="1">
                <a:lnSpc>
                  <a:spcPts val="246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0" name="Group 40"/>
          <p:cNvGrpSpPr/>
          <p:nvPr/>
        </p:nvGrpSpPr>
        <p:grpSpPr>
          <a:xfrm>
            <a:off x="-2254923" y="583680"/>
            <a:ext cx="12740043" cy="736309"/>
            <a:chOff x="0" y="0"/>
            <a:chExt cx="2812029" cy="353352"/>
          </a:xfrm>
          <a:solidFill>
            <a:srgbClr val="000555"/>
          </a:solidFill>
        </p:grpSpPr>
        <p:sp>
          <p:nvSpPr>
            <p:cNvPr id="41" name="Freeform 41"/>
            <p:cNvSpPr/>
            <p:nvPr/>
          </p:nvSpPr>
          <p:spPr>
            <a:xfrm>
              <a:off x="0" y="0"/>
              <a:ext cx="2812029" cy="353352"/>
            </a:xfrm>
            <a:custGeom>
              <a:avLst/>
              <a:gdLst/>
              <a:ahLst/>
              <a:cxnLst/>
              <a:rect l="l" t="t" r="r" b="b"/>
              <a:pathLst>
                <a:path w="2812029" h="353352">
                  <a:moveTo>
                    <a:pt x="203200" y="0"/>
                  </a:moveTo>
                  <a:lnTo>
                    <a:pt x="2812029" y="0"/>
                  </a:lnTo>
                  <a:lnTo>
                    <a:pt x="2608829" y="353352"/>
                  </a:lnTo>
                  <a:lnTo>
                    <a:pt x="0" y="353352"/>
                  </a:lnTo>
                  <a:lnTo>
                    <a:pt x="203200" y="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2"/>
            <p:cNvSpPr txBox="1"/>
            <p:nvPr/>
          </p:nvSpPr>
          <p:spPr>
            <a:xfrm>
              <a:off x="101600" y="-47625"/>
              <a:ext cx="609600" cy="657225"/>
            </a:xfrm>
            <a:prstGeom prst="rect">
              <a:avLst/>
            </a:prstGeom>
            <a:grpFill/>
          </p:spPr>
          <p:txBody>
            <a:bodyPr lIns="33867" tIns="33867" rIns="33867" bIns="33867" rtlCol="0" anchor="ctr"/>
            <a:lstStyle/>
            <a:p>
              <a:pPr marL="0" marR="0" lvl="0" indent="0" algn="ctr" defTabSz="914400" rtl="0" eaLnBrk="1" fontAlgn="auto" latinLnBrk="0" hangingPunct="1">
                <a:lnSpc>
                  <a:spcPts val="246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4" name="TextBox 44"/>
          <p:cNvSpPr txBox="1"/>
          <p:nvPr/>
        </p:nvSpPr>
        <p:spPr>
          <a:xfrm>
            <a:off x="136784" y="637382"/>
            <a:ext cx="13149183" cy="479747"/>
          </a:xfrm>
          <a:prstGeom prst="rect">
            <a:avLst/>
          </a:prstGeom>
        </p:spPr>
        <p:txBody>
          <a:bodyPr wrap="square" lIns="0" tIns="0" rIns="0" bIns="0" rtlCol="0" anchor="t">
            <a:spAutoFit/>
          </a:bodyPr>
          <a:lstStyle/>
          <a:p>
            <a:pPr marL="0" marR="0" lvl="0" indent="0" algn="l" defTabSz="914400" rtl="0" eaLnBrk="1" fontAlgn="auto" latinLnBrk="0" hangingPunct="1">
              <a:lnSpc>
                <a:spcPts val="4200"/>
              </a:lnSpc>
              <a:spcBef>
                <a:spcPct val="0"/>
              </a:spcBef>
              <a:spcAft>
                <a:spcPts val="0"/>
              </a:spcAft>
              <a:buClrTx/>
              <a:buSzTx/>
              <a:buFontTx/>
              <a:buNone/>
              <a:tabLst/>
              <a:defRPr/>
            </a:pPr>
            <a:r>
              <a:rPr kumimoji="0" lang="vi-VN" sz="2600" b="1"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rPr>
              <a:t>Foreign Investment Cooperation Orientation</a:t>
            </a:r>
          </a:p>
        </p:txBody>
      </p:sp>
      <p:sp>
        <p:nvSpPr>
          <p:cNvPr id="47" name="TextBox 47"/>
          <p:cNvSpPr txBox="1"/>
          <p:nvPr/>
        </p:nvSpPr>
        <p:spPr>
          <a:xfrm>
            <a:off x="1621293" y="3390167"/>
            <a:ext cx="2253656" cy="359073"/>
          </a:xfrm>
          <a:prstGeom prst="rect">
            <a:avLst/>
          </a:prstGeom>
        </p:spPr>
        <p:txBody>
          <a:bodyPr lIns="0" tIns="0" rIns="0" bIns="0" rtlCol="0" anchor="t">
            <a:spAutoFit/>
          </a:bodyPr>
          <a:lstStyle/>
          <a:p>
            <a:pPr marL="0" marR="0" lvl="0" indent="0" algn="l" defTabSz="914400" rtl="0" eaLnBrk="1" fontAlgn="auto" latinLnBrk="0" hangingPunct="1">
              <a:lnSpc>
                <a:spcPts val="2789"/>
              </a:lnSpc>
              <a:spcBef>
                <a:spcPct val="0"/>
              </a:spcBef>
              <a:spcAft>
                <a:spcPts val="0"/>
              </a:spcAft>
              <a:buClrTx/>
              <a:buSzTx/>
              <a:buFontTx/>
              <a:buNone/>
              <a:tabLst/>
              <a:defRPr/>
            </a:pPr>
            <a:r>
              <a:rPr kumimoji="0" lang="en-US" sz="1991" b="0" i="0" u="none" strike="noStrike" kern="1200" cap="none" spc="0" normalizeH="0" baseline="0" noProof="0">
                <a:ln>
                  <a:noFill/>
                </a:ln>
                <a:solidFill>
                  <a:srgbClr val="FFFFFF"/>
                </a:solidFill>
                <a:effectLst/>
                <a:uLnTx/>
                <a:uFillTx/>
                <a:latin typeface="Montserrat Semi-Bold Bold"/>
                <a:ea typeface="+mn-ea"/>
                <a:cs typeface="+mn-cs"/>
              </a:rPr>
              <a:t>+123-456-7890</a:t>
            </a:r>
          </a:p>
        </p:txBody>
      </p:sp>
      <p:graphicFrame>
        <p:nvGraphicFramePr>
          <p:cNvPr id="70" name="Diagram 69"/>
          <p:cNvGraphicFramePr/>
          <p:nvPr>
            <p:extLst>
              <p:ext uri="{D42A27DB-BD31-4B8C-83A1-F6EECF244321}">
                <p14:modId xmlns:p14="http://schemas.microsoft.com/office/powerpoint/2010/main" val="755302876"/>
              </p:ext>
            </p:extLst>
          </p:nvPr>
        </p:nvGraphicFramePr>
        <p:xfrm>
          <a:off x="1544066" y="2520159"/>
          <a:ext cx="8704834" cy="4022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7853370"/>
      </p:ext>
    </p:extLst>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grpSp>
        <p:nvGrpSpPr>
          <p:cNvPr id="680" name="Google Shape;680;p23"/>
          <p:cNvGrpSpPr/>
          <p:nvPr/>
        </p:nvGrpSpPr>
        <p:grpSpPr>
          <a:xfrm>
            <a:off x="285514" y="1725897"/>
            <a:ext cx="11640779" cy="1125350"/>
            <a:chOff x="393379" y="3714828"/>
            <a:chExt cx="11640779" cy="1125350"/>
          </a:xfrm>
        </p:grpSpPr>
        <p:sp>
          <p:nvSpPr>
            <p:cNvPr id="682" name="Google Shape;682;p23"/>
            <p:cNvSpPr/>
            <p:nvPr/>
          </p:nvSpPr>
          <p:spPr>
            <a:xfrm>
              <a:off x="1143000" y="3714828"/>
              <a:ext cx="10891158" cy="1125350"/>
            </a:xfrm>
            <a:custGeom>
              <a:avLst/>
              <a:gdLst/>
              <a:ahLst/>
              <a:cxnLst/>
              <a:rect l="l" t="t" r="r" b="b"/>
              <a:pathLst>
                <a:path w="3221990" h="704214" extrusionOk="0">
                  <a:moveTo>
                    <a:pt x="0" y="83185"/>
                  </a:moveTo>
                  <a:lnTo>
                    <a:pt x="6540" y="50792"/>
                  </a:lnTo>
                  <a:lnTo>
                    <a:pt x="24376" y="24352"/>
                  </a:lnTo>
                  <a:lnTo>
                    <a:pt x="50829" y="6532"/>
                  </a:lnTo>
                  <a:lnTo>
                    <a:pt x="83223" y="0"/>
                  </a:lnTo>
                  <a:lnTo>
                    <a:pt x="3138551" y="0"/>
                  </a:lnTo>
                  <a:lnTo>
                    <a:pt x="3170943" y="6532"/>
                  </a:lnTo>
                  <a:lnTo>
                    <a:pt x="3197383" y="24352"/>
                  </a:lnTo>
                  <a:lnTo>
                    <a:pt x="3215203" y="50792"/>
                  </a:lnTo>
                  <a:lnTo>
                    <a:pt x="3221736" y="83185"/>
                  </a:lnTo>
                  <a:lnTo>
                    <a:pt x="3221736" y="620902"/>
                  </a:lnTo>
                  <a:lnTo>
                    <a:pt x="3215203" y="653295"/>
                  </a:lnTo>
                  <a:lnTo>
                    <a:pt x="3197383" y="679735"/>
                  </a:lnTo>
                  <a:lnTo>
                    <a:pt x="3170943" y="697555"/>
                  </a:lnTo>
                  <a:lnTo>
                    <a:pt x="3138551" y="704088"/>
                  </a:lnTo>
                  <a:lnTo>
                    <a:pt x="83223" y="704088"/>
                  </a:lnTo>
                  <a:lnTo>
                    <a:pt x="50829" y="697555"/>
                  </a:lnTo>
                  <a:lnTo>
                    <a:pt x="24376" y="679735"/>
                  </a:lnTo>
                  <a:lnTo>
                    <a:pt x="6540" y="653295"/>
                  </a:lnTo>
                  <a:lnTo>
                    <a:pt x="0" y="620902"/>
                  </a:lnTo>
                  <a:lnTo>
                    <a:pt x="0" y="83185"/>
                  </a:lnTo>
                  <a:close/>
                </a:path>
              </a:pathLst>
            </a:custGeom>
            <a:ln>
              <a:solidFill>
                <a:srgbClr val="D45474"/>
              </a:solidFill>
              <a:headEnd type="none" w="sm" len="sm"/>
              <a:tailEnd type="none" w="sm" len="sm"/>
            </a:ln>
          </p:spPr>
          <p:style>
            <a:lnRef idx="2">
              <a:schemeClr val="accent2"/>
            </a:lnRef>
            <a:fillRef idx="1">
              <a:schemeClr val="lt1"/>
            </a:fillRef>
            <a:effectRef idx="0">
              <a:schemeClr val="accent2"/>
            </a:effectRef>
            <a:fontRef idx="minor">
              <a:schemeClr val="dk1"/>
            </a:fontRef>
          </p:style>
          <p:txBody>
            <a:bodyPr spcFirstLastPara="1" wrap="square" lIns="0" tIns="0" rIns="0" bIns="0" anchor="ctr" anchorCtr="0">
              <a:noAutofit/>
            </a:bodyPr>
            <a:lstStyle/>
            <a:p>
              <a:pPr marL="0" marR="0" lvl="0" indent="0" algn="ctr" rtl="0">
                <a:spcBef>
                  <a:spcPts val="0"/>
                </a:spcBef>
                <a:spcAft>
                  <a:spcPts val="0"/>
                </a:spcAft>
                <a:buNone/>
              </a:pPr>
              <a:r>
                <a:rPr lang="vi-VN" sz="2400" b="1" dirty="0">
                  <a:solidFill>
                    <a:schemeClr val="dk1"/>
                  </a:solidFill>
                  <a:latin typeface="Times New Roman" pitchFamily="18" charset="0"/>
                  <a:ea typeface="Times"/>
                  <a:cs typeface="Times New Roman" pitchFamily="18" charset="0"/>
                  <a:sym typeface="Times"/>
                </a:rPr>
                <a:t>Proactively attract and cooperate with foreign investment selectively, taking quality, efficiency, technology, and environmental protection as the main evaluation criteria.</a:t>
              </a:r>
            </a:p>
          </p:txBody>
        </p:sp>
        <p:sp>
          <p:nvSpPr>
            <p:cNvPr id="683" name="Google Shape;683;p23"/>
            <p:cNvSpPr/>
            <p:nvPr/>
          </p:nvSpPr>
          <p:spPr>
            <a:xfrm>
              <a:off x="393379" y="3928819"/>
              <a:ext cx="549654" cy="533400"/>
            </a:xfrm>
            <a:prstGeom prst="octagon">
              <a:avLst>
                <a:gd name="adj" fmla="val 29289"/>
              </a:avLst>
            </a:prstGeom>
            <a:ln>
              <a:solidFill>
                <a:srgbClr val="D45474"/>
              </a:solidFill>
              <a:headEnd type="none" w="sm" len="sm"/>
              <a:tailEnd type="none" w="sm" len="s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dk1"/>
                  </a:solidFill>
                  <a:latin typeface="Times New Roman" pitchFamily="18" charset="0"/>
                  <a:cs typeface="Times New Roman" pitchFamily="18" charset="0"/>
                  <a:sym typeface="Times New Roman"/>
                </a:rPr>
                <a:t>1</a:t>
              </a:r>
              <a:endParaRPr>
                <a:latin typeface="Times New Roman" pitchFamily="18" charset="0"/>
                <a:cs typeface="Times New Roman" pitchFamily="18" charset="0"/>
              </a:endParaRPr>
            </a:p>
          </p:txBody>
        </p:sp>
      </p:grpSp>
      <p:grpSp>
        <p:nvGrpSpPr>
          <p:cNvPr id="684" name="Google Shape;684;p23"/>
          <p:cNvGrpSpPr/>
          <p:nvPr/>
        </p:nvGrpSpPr>
        <p:grpSpPr>
          <a:xfrm>
            <a:off x="285514" y="3246356"/>
            <a:ext cx="11668264" cy="2052988"/>
            <a:chOff x="351175" y="4429455"/>
            <a:chExt cx="11668264" cy="2052988"/>
          </a:xfrm>
        </p:grpSpPr>
        <p:sp>
          <p:nvSpPr>
            <p:cNvPr id="685" name="Google Shape;685;p23"/>
            <p:cNvSpPr/>
            <p:nvPr/>
          </p:nvSpPr>
          <p:spPr>
            <a:xfrm rot="5400000">
              <a:off x="5913493" y="4518396"/>
              <a:ext cx="482681" cy="304800"/>
            </a:xfrm>
            <a:prstGeom prst="rightArrow">
              <a:avLst>
                <a:gd name="adj1" fmla="val 50000"/>
                <a:gd name="adj2" fmla="val 50000"/>
              </a:avLst>
            </a:prstGeom>
            <a:ln>
              <a:solidFill>
                <a:srgbClr val="D45474"/>
              </a:solidFill>
              <a:headEnd type="none" w="sm" len="sm"/>
              <a:tailEnd type="none" w="sm" len="s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000"/>
                <a:buFont typeface="Calibri"/>
                <a:buNone/>
              </a:pPr>
              <a:endParaRPr sz="2000" b="0" i="0" u="none" strike="noStrike" cap="none">
                <a:solidFill>
                  <a:srgbClr val="FFFFFF"/>
                </a:solidFill>
                <a:latin typeface="Calibri"/>
                <a:ea typeface="Calibri"/>
                <a:cs typeface="Calibri"/>
                <a:sym typeface="Calibri"/>
              </a:endParaRPr>
            </a:p>
          </p:txBody>
        </p:sp>
        <p:sp>
          <p:nvSpPr>
            <p:cNvPr id="686" name="Google Shape;686;p23"/>
            <p:cNvSpPr/>
            <p:nvPr/>
          </p:nvSpPr>
          <p:spPr>
            <a:xfrm>
              <a:off x="1128281" y="5349838"/>
              <a:ext cx="10891158" cy="1132605"/>
            </a:xfrm>
            <a:custGeom>
              <a:avLst/>
              <a:gdLst/>
              <a:ahLst/>
              <a:cxnLst/>
              <a:rect l="l" t="t" r="r" b="b"/>
              <a:pathLst>
                <a:path w="3221990" h="704214" extrusionOk="0">
                  <a:moveTo>
                    <a:pt x="0" y="83185"/>
                  </a:moveTo>
                  <a:lnTo>
                    <a:pt x="6540" y="50792"/>
                  </a:lnTo>
                  <a:lnTo>
                    <a:pt x="24376" y="24352"/>
                  </a:lnTo>
                  <a:lnTo>
                    <a:pt x="50829" y="6532"/>
                  </a:lnTo>
                  <a:lnTo>
                    <a:pt x="83223" y="0"/>
                  </a:lnTo>
                  <a:lnTo>
                    <a:pt x="3138551" y="0"/>
                  </a:lnTo>
                  <a:lnTo>
                    <a:pt x="3170943" y="6532"/>
                  </a:lnTo>
                  <a:lnTo>
                    <a:pt x="3197383" y="24352"/>
                  </a:lnTo>
                  <a:lnTo>
                    <a:pt x="3215203" y="50792"/>
                  </a:lnTo>
                  <a:lnTo>
                    <a:pt x="3221736" y="83185"/>
                  </a:lnTo>
                  <a:lnTo>
                    <a:pt x="3221736" y="620902"/>
                  </a:lnTo>
                  <a:lnTo>
                    <a:pt x="3215203" y="653295"/>
                  </a:lnTo>
                  <a:lnTo>
                    <a:pt x="3197383" y="679735"/>
                  </a:lnTo>
                  <a:lnTo>
                    <a:pt x="3170943" y="697555"/>
                  </a:lnTo>
                  <a:lnTo>
                    <a:pt x="3138551" y="704088"/>
                  </a:lnTo>
                  <a:lnTo>
                    <a:pt x="83223" y="704088"/>
                  </a:lnTo>
                  <a:lnTo>
                    <a:pt x="50829" y="697555"/>
                  </a:lnTo>
                  <a:lnTo>
                    <a:pt x="24376" y="679735"/>
                  </a:lnTo>
                  <a:lnTo>
                    <a:pt x="6540" y="653295"/>
                  </a:lnTo>
                  <a:lnTo>
                    <a:pt x="0" y="620902"/>
                  </a:lnTo>
                  <a:lnTo>
                    <a:pt x="0" y="83185"/>
                  </a:lnTo>
                  <a:close/>
                </a:path>
              </a:pathLst>
            </a:custGeom>
            <a:ln>
              <a:solidFill>
                <a:srgbClr val="D45474"/>
              </a:solidFill>
              <a:headEnd type="none" w="sm" len="sm"/>
              <a:tailEnd type="none" w="sm" len="sm"/>
            </a:ln>
          </p:spPr>
          <p:style>
            <a:lnRef idx="2">
              <a:schemeClr val="accent2"/>
            </a:lnRef>
            <a:fillRef idx="1">
              <a:schemeClr val="lt1"/>
            </a:fillRef>
            <a:effectRef idx="0">
              <a:schemeClr val="accent2"/>
            </a:effectRef>
            <a:fontRef idx="minor">
              <a:schemeClr val="dk1"/>
            </a:fontRef>
          </p:style>
          <p:txBody>
            <a:bodyPr spcFirstLastPara="1" wrap="square" lIns="0" tIns="0" rIns="0" bIns="0" anchor="ctr" anchorCtr="0">
              <a:noAutofit/>
            </a:bodyPr>
            <a:lstStyle/>
            <a:p>
              <a:pPr marL="0" marR="0" lvl="0" indent="0" algn="ctr" rtl="0">
                <a:spcBef>
                  <a:spcPts val="0"/>
                </a:spcBef>
                <a:spcAft>
                  <a:spcPts val="0"/>
                </a:spcAft>
                <a:buNone/>
              </a:pPr>
              <a:r>
                <a:rPr lang="en-US" sz="2400" b="1" dirty="0">
                  <a:latin typeface="Cambria" panose="02040503050406030204" pitchFamily="18" charset="0"/>
                </a:rPr>
                <a:t>Prioritize projects with advanced, new, high, and clean technologies; modern governance; high added value; strong spillover effects and technology transfer; and integration into global production and supply chains.</a:t>
              </a:r>
              <a:endParaRPr lang="vi-VN" sz="2400" b="1" dirty="0">
                <a:solidFill>
                  <a:schemeClr val="dk1"/>
                </a:solidFill>
                <a:latin typeface="Cambria" panose="02040503050406030204" pitchFamily="18" charset="0"/>
                <a:ea typeface="Times"/>
                <a:cs typeface="Times New Roman" pitchFamily="18" charset="0"/>
                <a:sym typeface="Times"/>
              </a:endParaRPr>
            </a:p>
          </p:txBody>
        </p:sp>
        <p:sp>
          <p:nvSpPr>
            <p:cNvPr id="687" name="Google Shape;687;p23"/>
            <p:cNvSpPr/>
            <p:nvPr/>
          </p:nvSpPr>
          <p:spPr>
            <a:xfrm>
              <a:off x="351175" y="5534683"/>
              <a:ext cx="549654" cy="533400"/>
            </a:xfrm>
            <a:prstGeom prst="octagon">
              <a:avLst>
                <a:gd name="adj" fmla="val 29289"/>
              </a:avLst>
            </a:prstGeom>
            <a:ln>
              <a:solidFill>
                <a:srgbClr val="D45474"/>
              </a:solidFill>
              <a:headEnd type="none" w="sm" len="sm"/>
              <a:tailEnd type="none" w="sm" len="s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dk1"/>
                  </a:solidFill>
                  <a:latin typeface="Times New Roman"/>
                  <a:cs typeface="Times New Roman"/>
                  <a:sym typeface="Times New Roman"/>
                </a:rPr>
                <a:t>2</a:t>
              </a:r>
              <a:endParaRPr/>
            </a:p>
          </p:txBody>
        </p:sp>
      </p:grpSp>
      <p:sp>
        <p:nvSpPr>
          <p:cNvPr id="11" name="Google Shape;723;p24">
            <a:extLst>
              <a:ext uri="{FF2B5EF4-FFF2-40B4-BE49-F238E27FC236}">
                <a16:creationId xmlns:a16="http://schemas.microsoft.com/office/drawing/2014/main" id="{3DF7F3DA-1D77-4385-9880-AB00CE64BEEB}"/>
              </a:ext>
            </a:extLst>
          </p:cNvPr>
          <p:cNvSpPr txBox="1"/>
          <p:nvPr/>
        </p:nvSpPr>
        <p:spPr>
          <a:xfrm>
            <a:off x="1410382" y="706303"/>
            <a:ext cx="9695846" cy="470647"/>
          </a:xfrm>
          <a:prstGeom prst="rect">
            <a:avLst/>
          </a:prstGeom>
          <a:noFill/>
          <a:ln>
            <a:noFill/>
          </a:ln>
        </p:spPr>
        <p:txBody>
          <a:bodyPr spcFirstLastPara="1" wrap="square" lIns="91425" tIns="45700" rIns="91425" bIns="45700" anchor="b"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2160"/>
              <a:buFont typeface="Times New Roman"/>
              <a:buNone/>
              <a:tabLst/>
              <a:defRPr/>
            </a:pPr>
            <a:r>
              <a:rPr kumimoji="0" lang="en-US" sz="2800" b="1" i="0" u="none" strike="noStrike" kern="0" cap="none" spc="0" normalizeH="0" baseline="0" noProof="0" dirty="0">
                <a:ln>
                  <a:noFill/>
                </a:ln>
                <a:solidFill>
                  <a:srgbClr val="000555"/>
                </a:solidFill>
                <a:effectLst/>
                <a:uLnTx/>
                <a:uFillTx/>
                <a:latin typeface="Cambria" panose="02040503050406030204" pitchFamily="18" charset="0"/>
                <a:ea typeface="Cambria" panose="02040503050406030204" pitchFamily="18" charset="0"/>
                <a:cs typeface="Times New Roman"/>
                <a:sym typeface="Times New Roman"/>
              </a:rPr>
              <a:t>Preparation to Receive the Shift of FDI Flows</a:t>
            </a:r>
          </a:p>
        </p:txBody>
      </p:sp>
      <p:grpSp>
        <p:nvGrpSpPr>
          <p:cNvPr id="13" name="Group 21">
            <a:extLst>
              <a:ext uri="{FF2B5EF4-FFF2-40B4-BE49-F238E27FC236}">
                <a16:creationId xmlns:a16="http://schemas.microsoft.com/office/drawing/2014/main" id="{A93B334D-BB40-4BE8-8FFE-008FD2FE9B7A}"/>
              </a:ext>
            </a:extLst>
          </p:cNvPr>
          <p:cNvGrpSpPr/>
          <p:nvPr/>
        </p:nvGrpSpPr>
        <p:grpSpPr>
          <a:xfrm rot="2962477">
            <a:off x="-1274661" y="-1765488"/>
            <a:ext cx="2549323" cy="3890215"/>
            <a:chOff x="0" y="0"/>
            <a:chExt cx="1541271" cy="649693"/>
          </a:xfrm>
          <a:solidFill>
            <a:srgbClr val="E30016"/>
          </a:solidFill>
        </p:grpSpPr>
        <p:sp>
          <p:nvSpPr>
            <p:cNvPr id="14" name="Freeform 22">
              <a:extLst>
                <a:ext uri="{FF2B5EF4-FFF2-40B4-BE49-F238E27FC236}">
                  <a16:creationId xmlns:a16="http://schemas.microsoft.com/office/drawing/2014/main" id="{79657D12-1B46-72BF-3CCF-445B80E0F93B}"/>
                </a:ext>
              </a:extLst>
            </p:cNvPr>
            <p:cNvSpPr/>
            <p:nvPr/>
          </p:nvSpPr>
          <p:spPr>
            <a:xfrm>
              <a:off x="0" y="0"/>
              <a:ext cx="1541271" cy="649693"/>
            </a:xfrm>
            <a:custGeom>
              <a:avLst/>
              <a:gdLst/>
              <a:ahLst/>
              <a:cxnLst/>
              <a:rect l="l" t="t" r="r" b="b"/>
              <a:pathLst>
                <a:path w="1541271" h="649693">
                  <a:moveTo>
                    <a:pt x="203200" y="0"/>
                  </a:moveTo>
                  <a:lnTo>
                    <a:pt x="1541271" y="0"/>
                  </a:lnTo>
                  <a:lnTo>
                    <a:pt x="1338071" y="649693"/>
                  </a:lnTo>
                  <a:lnTo>
                    <a:pt x="0" y="649693"/>
                  </a:lnTo>
                  <a:lnTo>
                    <a:pt x="203200" y="0"/>
                  </a:lnTo>
                  <a:close/>
                </a:path>
              </a:pathLst>
            </a:custGeom>
            <a:grpFill/>
          </p:spPr>
          <p:txBody>
            <a:bodyPr/>
            <a:lstStyle/>
            <a:p>
              <a:endParaRPr lang="en-US"/>
            </a:p>
          </p:txBody>
        </p:sp>
        <p:sp>
          <p:nvSpPr>
            <p:cNvPr id="15" name="TextBox 23">
              <a:extLst>
                <a:ext uri="{FF2B5EF4-FFF2-40B4-BE49-F238E27FC236}">
                  <a16:creationId xmlns:a16="http://schemas.microsoft.com/office/drawing/2014/main" id="{51389860-B732-60FB-3D38-F36076C4799B}"/>
                </a:ext>
              </a:extLst>
            </p:cNvPr>
            <p:cNvSpPr txBox="1"/>
            <p:nvPr/>
          </p:nvSpPr>
          <p:spPr>
            <a:xfrm>
              <a:off x="101600" y="0"/>
              <a:ext cx="609600" cy="609600"/>
            </a:xfrm>
            <a:prstGeom prst="rect">
              <a:avLst/>
            </a:prstGeom>
            <a:grpFill/>
          </p:spPr>
          <p:txBody>
            <a:bodyPr lIns="33867" tIns="33867" rIns="33867" bIns="33867" rtlCol="0" anchor="ctr"/>
            <a:lstStyle/>
            <a:p>
              <a:pPr algn="ctr">
                <a:lnSpc>
                  <a:spcPts val="1652"/>
                </a:lnSpc>
              </a:pPr>
              <a:endParaRPr sz="1200">
                <a:solidFill>
                  <a:srgbClr val="C40434"/>
                </a:solidFill>
              </a:endParaRPr>
            </a:p>
          </p:txBody>
        </p:sp>
      </p:grpSp>
      <p:sp>
        <p:nvSpPr>
          <p:cNvPr id="17" name="Google Shape;501;p16">
            <a:extLst>
              <a:ext uri="{FF2B5EF4-FFF2-40B4-BE49-F238E27FC236}">
                <a16:creationId xmlns:a16="http://schemas.microsoft.com/office/drawing/2014/main" id="{E89E1DA6-3C91-4423-83E5-8BAE0A32E444}"/>
              </a:ext>
            </a:extLst>
          </p:cNvPr>
          <p:cNvSpPr/>
          <p:nvPr/>
        </p:nvSpPr>
        <p:spPr>
          <a:xfrm flipV="1">
            <a:off x="-101600" y="6191897"/>
            <a:ext cx="12395200" cy="666103"/>
          </a:xfrm>
          <a:prstGeom prst="roundRect">
            <a:avLst>
              <a:gd name="adj" fmla="val 16667"/>
            </a:avLst>
          </a:prstGeom>
          <a:solidFill>
            <a:srgbClr val="C00000"/>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Times New Roman" panose="02020603050405020304" pitchFamily="18" charset="0"/>
              <a:ea typeface="Calibri"/>
              <a:cs typeface="Times New Roman" panose="02020603050405020304" pitchFamily="18" charset="0"/>
              <a:sym typeface="Calibri"/>
            </a:endParaRPr>
          </a:p>
        </p:txBody>
      </p:sp>
      <p:sp>
        <p:nvSpPr>
          <p:cNvPr id="12" name="Freeform 28">
            <a:extLst>
              <a:ext uri="{FF2B5EF4-FFF2-40B4-BE49-F238E27FC236}">
                <a16:creationId xmlns:a16="http://schemas.microsoft.com/office/drawing/2014/main" id="{FDC0EDB8-81FD-1EE5-DBC1-D91163B19F2C}"/>
              </a:ext>
            </a:extLst>
          </p:cNvPr>
          <p:cNvSpPr/>
          <p:nvPr/>
        </p:nvSpPr>
        <p:spPr>
          <a:xfrm>
            <a:off x="8952784" y="5776656"/>
            <a:ext cx="4306888" cy="1470345"/>
          </a:xfrm>
          <a:custGeom>
            <a:avLst/>
            <a:gdLst/>
            <a:ahLst/>
            <a:cxnLst/>
            <a:rect l="l" t="t" r="r" b="b"/>
            <a:pathLst>
              <a:path w="1541271" h="649693">
                <a:moveTo>
                  <a:pt x="203200" y="0"/>
                </a:moveTo>
                <a:lnTo>
                  <a:pt x="1541271" y="0"/>
                </a:lnTo>
                <a:lnTo>
                  <a:pt x="1338071" y="649693"/>
                </a:lnTo>
                <a:lnTo>
                  <a:pt x="0" y="649693"/>
                </a:lnTo>
                <a:lnTo>
                  <a:pt x="203200" y="0"/>
                </a:lnTo>
                <a:close/>
              </a:path>
            </a:pathLst>
          </a:custGeom>
          <a:solidFill>
            <a:srgbClr val="0070C0"/>
          </a:solidFill>
        </p:spPr>
        <p:txBody>
          <a:bodyPr/>
          <a:lstStyle/>
          <a:p>
            <a:endParaRPr lang="en-US" sz="1200">
              <a:solidFill>
                <a:srgbClr val="002060"/>
              </a:solidFill>
            </a:endParaRPr>
          </a:p>
        </p:txBody>
      </p:sp>
      <p:sp>
        <p:nvSpPr>
          <p:cNvPr id="3" name="Freeform 28">
            <a:extLst>
              <a:ext uri="{FF2B5EF4-FFF2-40B4-BE49-F238E27FC236}">
                <a16:creationId xmlns:a16="http://schemas.microsoft.com/office/drawing/2014/main" id="{CCF41A85-3275-CE8F-F465-4B469B0F5E45}"/>
              </a:ext>
            </a:extLst>
          </p:cNvPr>
          <p:cNvSpPr/>
          <p:nvPr/>
        </p:nvSpPr>
        <p:spPr>
          <a:xfrm>
            <a:off x="-294172" y="-958735"/>
            <a:ext cx="4306888" cy="1470345"/>
          </a:xfrm>
          <a:custGeom>
            <a:avLst/>
            <a:gdLst/>
            <a:ahLst/>
            <a:cxnLst/>
            <a:rect l="l" t="t" r="r" b="b"/>
            <a:pathLst>
              <a:path w="1541271" h="649693">
                <a:moveTo>
                  <a:pt x="203200" y="0"/>
                </a:moveTo>
                <a:lnTo>
                  <a:pt x="1541271" y="0"/>
                </a:lnTo>
                <a:lnTo>
                  <a:pt x="1338071" y="649693"/>
                </a:lnTo>
                <a:lnTo>
                  <a:pt x="0" y="649693"/>
                </a:lnTo>
                <a:lnTo>
                  <a:pt x="203200" y="0"/>
                </a:lnTo>
                <a:close/>
              </a:path>
            </a:pathLst>
          </a:custGeom>
          <a:solidFill>
            <a:srgbClr val="0070C0"/>
          </a:solidFill>
        </p:spPr>
        <p:txBody>
          <a:bodyPr/>
          <a:lstStyle/>
          <a:p>
            <a:endParaRPr lang="en-US" sz="1200">
              <a:solidFill>
                <a:srgbClr val="002060"/>
              </a:solidFill>
            </a:endParaRPr>
          </a:p>
        </p:txBody>
      </p:sp>
    </p:spTree>
    <p:extLst>
      <p:ext uri="{BB962C8B-B14F-4D97-AF65-F5344CB8AC3E}">
        <p14:creationId xmlns:p14="http://schemas.microsoft.com/office/powerpoint/2010/main" val="285180489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47A82-1AB0-4E56-9569-B934AA7E01E5}"/>
              </a:ext>
            </a:extLst>
          </p:cNvPr>
          <p:cNvSpPr>
            <a:spLocks noGrp="1"/>
          </p:cNvSpPr>
          <p:nvPr>
            <p:ph type="title"/>
          </p:nvPr>
        </p:nvSpPr>
        <p:spPr>
          <a:xfrm>
            <a:off x="2254250" y="477063"/>
            <a:ext cx="7886700" cy="1077924"/>
          </a:xfrm>
        </p:spPr>
        <p:txBody>
          <a:bodyPr>
            <a:normAutofit/>
          </a:bodyPr>
          <a:lstStyle/>
          <a:p>
            <a:pPr algn="ctr"/>
            <a:r>
              <a:rPr lang="en-US" sz="2800" b="1" i="0" dirty="0">
                <a:solidFill>
                  <a:srgbClr val="000555"/>
                </a:solidFill>
                <a:latin typeface="Cambria" panose="02040503050406030204" pitchFamily="18" charset="0"/>
                <a:ea typeface="Cambria" panose="02040503050406030204" pitchFamily="18" charset="0"/>
              </a:rPr>
              <a:t>Viet Nam’s Strategy and Preparation</a:t>
            </a:r>
            <a:br>
              <a:rPr lang="en-US" sz="2800" b="1" i="0" dirty="0">
                <a:latin typeface="Cambria" panose="02040503050406030204" pitchFamily="18" charset="0"/>
                <a:ea typeface="Cambria" panose="02040503050406030204" pitchFamily="18" charset="0"/>
              </a:rPr>
            </a:br>
            <a:r>
              <a:rPr lang="en-US" sz="2400" b="1" dirty="0">
                <a:latin typeface="Cambria" panose="02040503050406030204" pitchFamily="18" charset="0"/>
              </a:rPr>
              <a:t>FDI Cooperation Strategies</a:t>
            </a:r>
            <a:endParaRPr lang="en-US" sz="2400" b="1" dirty="0">
              <a:latin typeface="Cambria" panose="02040503050406030204" pitchFamily="18" charset="0"/>
              <a:ea typeface="Cambria" panose="02040503050406030204" pitchFamily="18" charset="0"/>
              <a:cs typeface="Segoe UI" panose="020B0502040204020203" pitchFamily="34" charset="0"/>
            </a:endParaRPr>
          </a:p>
        </p:txBody>
      </p:sp>
      <p:graphicFrame>
        <p:nvGraphicFramePr>
          <p:cNvPr id="4" name="Content Placeholder 3">
            <a:extLst>
              <a:ext uri="{FF2B5EF4-FFF2-40B4-BE49-F238E27FC236}">
                <a16:creationId xmlns:a16="http://schemas.microsoft.com/office/drawing/2014/main" id="{6DE1BA31-B877-4F08-A83E-162CCC73CE5F}"/>
              </a:ext>
            </a:extLst>
          </p:cNvPr>
          <p:cNvGraphicFramePr>
            <a:graphicFrameLocks noGrp="1"/>
          </p:cNvGraphicFramePr>
          <p:nvPr>
            <p:ph idx="1"/>
            <p:extLst>
              <p:ext uri="{D42A27DB-BD31-4B8C-83A1-F6EECF244321}">
                <p14:modId xmlns:p14="http://schemas.microsoft.com/office/powerpoint/2010/main" val="2650545941"/>
              </p:ext>
            </p:extLst>
          </p:nvPr>
        </p:nvGraphicFramePr>
        <p:xfrm>
          <a:off x="5536710" y="1601915"/>
          <a:ext cx="5131291" cy="4802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 2">
            <a:extLst>
              <a:ext uri="{FF2B5EF4-FFF2-40B4-BE49-F238E27FC236}">
                <a16:creationId xmlns:a16="http://schemas.microsoft.com/office/drawing/2014/main" id="{C35EDFA2-A3CD-420F-A563-C810736B5DBB}"/>
              </a:ext>
            </a:extLst>
          </p:cNvPr>
          <p:cNvGraphicFramePr/>
          <p:nvPr>
            <p:extLst>
              <p:ext uri="{D42A27DB-BD31-4B8C-83A1-F6EECF244321}">
                <p14:modId xmlns:p14="http://schemas.microsoft.com/office/powerpoint/2010/main" val="324507687"/>
              </p:ext>
            </p:extLst>
          </p:nvPr>
        </p:nvGraphicFramePr>
        <p:xfrm>
          <a:off x="1760741" y="1849554"/>
          <a:ext cx="3775969" cy="430690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extBox 5">
            <a:extLst>
              <a:ext uri="{FF2B5EF4-FFF2-40B4-BE49-F238E27FC236}">
                <a16:creationId xmlns:a16="http://schemas.microsoft.com/office/drawing/2014/main" id="{8EFB5F81-BD4A-44DA-A169-1F3653D89C8D}"/>
              </a:ext>
            </a:extLst>
          </p:cNvPr>
          <p:cNvSpPr txBox="1"/>
          <p:nvPr/>
        </p:nvSpPr>
        <p:spPr>
          <a:xfrm>
            <a:off x="20097" y="6488668"/>
            <a:ext cx="3928905" cy="369332"/>
          </a:xfrm>
          <a:prstGeom prst="rect">
            <a:avLst/>
          </a:prstGeom>
          <a:solidFill>
            <a:schemeClr val="bg1"/>
          </a:solidFill>
        </p:spPr>
        <p:txBody>
          <a:bodyPr wrap="square" rtlCol="0">
            <a:spAutoFit/>
          </a:bodyPr>
          <a:lstStyle/>
          <a:p>
            <a:endParaRPr lang="vi-VN"/>
          </a:p>
        </p:txBody>
      </p:sp>
      <p:sp>
        <p:nvSpPr>
          <p:cNvPr id="5" name="TextBox 4">
            <a:extLst>
              <a:ext uri="{FF2B5EF4-FFF2-40B4-BE49-F238E27FC236}">
                <a16:creationId xmlns:a16="http://schemas.microsoft.com/office/drawing/2014/main" id="{F4FA2E99-FF77-471D-995C-EA61EBC09762}"/>
              </a:ext>
            </a:extLst>
          </p:cNvPr>
          <p:cNvSpPr txBox="1"/>
          <p:nvPr/>
        </p:nvSpPr>
        <p:spPr>
          <a:xfrm>
            <a:off x="-93115" y="-245236"/>
            <a:ext cx="2955162" cy="780176"/>
          </a:xfrm>
          <a:prstGeom prst="rect">
            <a:avLst/>
          </a:prstGeom>
          <a:solidFill>
            <a:schemeClr val="bg1"/>
          </a:solidFill>
        </p:spPr>
        <p:txBody>
          <a:bodyPr wrap="square" rtlCol="0">
            <a:spAutoFit/>
          </a:bodyPr>
          <a:lstStyle/>
          <a:p>
            <a:endParaRPr lang="vi-VN"/>
          </a:p>
        </p:txBody>
      </p:sp>
      <p:sp>
        <p:nvSpPr>
          <p:cNvPr id="7" name="Google Shape;501;p16">
            <a:extLst>
              <a:ext uri="{FF2B5EF4-FFF2-40B4-BE49-F238E27FC236}">
                <a16:creationId xmlns:a16="http://schemas.microsoft.com/office/drawing/2014/main" id="{55613F0F-E9F2-4B06-A003-F331EE7D21A4}"/>
              </a:ext>
            </a:extLst>
          </p:cNvPr>
          <p:cNvSpPr/>
          <p:nvPr/>
        </p:nvSpPr>
        <p:spPr>
          <a:xfrm flipV="1">
            <a:off x="0" y="6582525"/>
            <a:ext cx="12395200" cy="666103"/>
          </a:xfrm>
          <a:prstGeom prst="roundRect">
            <a:avLst>
              <a:gd name="adj" fmla="val 16667"/>
            </a:avLst>
          </a:prstGeom>
          <a:solidFill>
            <a:srgbClr val="8082AA"/>
          </a:solidFill>
          <a:ln>
            <a:noFill/>
          </a:ln>
        </p:spPr>
        <p:txBody>
          <a:bodyPr spcFirstLastPara="1" wrap="square" lIns="91425" tIns="45700" rIns="91425" bIns="45700" anchor="ctr" anchorCtr="0">
            <a:noAutofit/>
          </a:bodyPr>
          <a:lstStyle/>
          <a:p>
            <a:pPr algn="ctr"/>
            <a:endParaRPr>
              <a:solidFill>
                <a:prstClr val="white"/>
              </a:solidFill>
              <a:latin typeface="Times New Roman" panose="02020603050405020304" pitchFamily="18" charset="0"/>
              <a:ea typeface="Calibri"/>
              <a:cs typeface="Times New Roman" panose="02020603050405020304" pitchFamily="18" charset="0"/>
              <a:sym typeface="Calibri"/>
            </a:endParaRPr>
          </a:p>
        </p:txBody>
      </p:sp>
      <p:sp>
        <p:nvSpPr>
          <p:cNvPr id="8" name="Freeform 28">
            <a:extLst>
              <a:ext uri="{FF2B5EF4-FFF2-40B4-BE49-F238E27FC236}">
                <a16:creationId xmlns:a16="http://schemas.microsoft.com/office/drawing/2014/main" id="{7BD53212-B531-41A4-84E2-11B6A4488A4A}"/>
              </a:ext>
            </a:extLst>
          </p:cNvPr>
          <p:cNvSpPr/>
          <p:nvPr/>
        </p:nvSpPr>
        <p:spPr>
          <a:xfrm>
            <a:off x="8890000" y="6396874"/>
            <a:ext cx="4306888" cy="996738"/>
          </a:xfrm>
          <a:custGeom>
            <a:avLst/>
            <a:gdLst/>
            <a:ahLst/>
            <a:cxnLst/>
            <a:rect l="l" t="t" r="r" b="b"/>
            <a:pathLst>
              <a:path w="1541271" h="649693">
                <a:moveTo>
                  <a:pt x="203200" y="0"/>
                </a:moveTo>
                <a:lnTo>
                  <a:pt x="1541271" y="0"/>
                </a:lnTo>
                <a:lnTo>
                  <a:pt x="1338071" y="649693"/>
                </a:lnTo>
                <a:lnTo>
                  <a:pt x="0" y="649693"/>
                </a:lnTo>
                <a:lnTo>
                  <a:pt x="203200" y="0"/>
                </a:lnTo>
                <a:close/>
              </a:path>
            </a:pathLst>
          </a:custGeom>
          <a:solidFill>
            <a:srgbClr val="000555"/>
          </a:solidFill>
        </p:spPr>
        <p:txBody>
          <a:bodyPr/>
          <a:lstStyle/>
          <a:p>
            <a:endParaRPr lang="en-US" sz="1200">
              <a:solidFill>
                <a:srgbClr val="002060"/>
              </a:solidFill>
            </a:endParaRPr>
          </a:p>
        </p:txBody>
      </p:sp>
      <p:grpSp>
        <p:nvGrpSpPr>
          <p:cNvPr id="9" name="Group 21">
            <a:extLst>
              <a:ext uri="{FF2B5EF4-FFF2-40B4-BE49-F238E27FC236}">
                <a16:creationId xmlns:a16="http://schemas.microsoft.com/office/drawing/2014/main" id="{9CA63D04-46DC-4915-98BA-C1EC197CD1F4}"/>
              </a:ext>
            </a:extLst>
          </p:cNvPr>
          <p:cNvGrpSpPr/>
          <p:nvPr/>
        </p:nvGrpSpPr>
        <p:grpSpPr>
          <a:xfrm rot="969645">
            <a:off x="-466681" y="-318263"/>
            <a:ext cx="852488" cy="2797757"/>
            <a:chOff x="0" y="0"/>
            <a:chExt cx="1541271" cy="649693"/>
          </a:xfrm>
          <a:solidFill>
            <a:srgbClr val="E30016"/>
          </a:solidFill>
        </p:grpSpPr>
        <p:sp>
          <p:nvSpPr>
            <p:cNvPr id="10" name="Freeform 22">
              <a:extLst>
                <a:ext uri="{FF2B5EF4-FFF2-40B4-BE49-F238E27FC236}">
                  <a16:creationId xmlns:a16="http://schemas.microsoft.com/office/drawing/2014/main" id="{A8AB30E4-8531-445D-915E-55A3575A548B}"/>
                </a:ext>
              </a:extLst>
            </p:cNvPr>
            <p:cNvSpPr/>
            <p:nvPr/>
          </p:nvSpPr>
          <p:spPr>
            <a:xfrm>
              <a:off x="0" y="0"/>
              <a:ext cx="1541271" cy="649693"/>
            </a:xfrm>
            <a:custGeom>
              <a:avLst/>
              <a:gdLst/>
              <a:ahLst/>
              <a:cxnLst/>
              <a:rect l="l" t="t" r="r" b="b"/>
              <a:pathLst>
                <a:path w="1541271" h="649693">
                  <a:moveTo>
                    <a:pt x="203200" y="0"/>
                  </a:moveTo>
                  <a:lnTo>
                    <a:pt x="1541271" y="0"/>
                  </a:lnTo>
                  <a:lnTo>
                    <a:pt x="1338071" y="649693"/>
                  </a:lnTo>
                  <a:lnTo>
                    <a:pt x="0" y="649693"/>
                  </a:lnTo>
                  <a:lnTo>
                    <a:pt x="203200" y="0"/>
                  </a:lnTo>
                  <a:close/>
                </a:path>
              </a:pathLst>
            </a:custGeom>
            <a:grpFill/>
          </p:spPr>
          <p:txBody>
            <a:bodyPr/>
            <a:lstStyle/>
            <a:p>
              <a:endParaRPr lang="en-US"/>
            </a:p>
          </p:txBody>
        </p:sp>
        <p:sp>
          <p:nvSpPr>
            <p:cNvPr id="11" name="TextBox 23">
              <a:extLst>
                <a:ext uri="{FF2B5EF4-FFF2-40B4-BE49-F238E27FC236}">
                  <a16:creationId xmlns:a16="http://schemas.microsoft.com/office/drawing/2014/main" id="{7AD37955-7489-435E-8CAB-355A3694FDF4}"/>
                </a:ext>
              </a:extLst>
            </p:cNvPr>
            <p:cNvSpPr txBox="1"/>
            <p:nvPr/>
          </p:nvSpPr>
          <p:spPr>
            <a:xfrm>
              <a:off x="101600" y="0"/>
              <a:ext cx="609600" cy="609600"/>
            </a:xfrm>
            <a:prstGeom prst="rect">
              <a:avLst/>
            </a:prstGeom>
            <a:grpFill/>
          </p:spPr>
          <p:txBody>
            <a:bodyPr lIns="33867" tIns="33867" rIns="33867" bIns="33867" rtlCol="0" anchor="ctr"/>
            <a:lstStyle/>
            <a:p>
              <a:pPr algn="ctr">
                <a:lnSpc>
                  <a:spcPts val="1652"/>
                </a:lnSpc>
              </a:pPr>
              <a:endParaRPr sz="1200">
                <a:solidFill>
                  <a:prstClr val="black"/>
                </a:solidFill>
              </a:endParaRPr>
            </a:p>
          </p:txBody>
        </p:sp>
      </p:grpSp>
      <p:grpSp>
        <p:nvGrpSpPr>
          <p:cNvPr id="12" name="Group 21">
            <a:extLst>
              <a:ext uri="{FF2B5EF4-FFF2-40B4-BE49-F238E27FC236}">
                <a16:creationId xmlns:a16="http://schemas.microsoft.com/office/drawing/2014/main" id="{2A105073-EC88-42A2-BEA2-F13D8DDC7A87}"/>
              </a:ext>
            </a:extLst>
          </p:cNvPr>
          <p:cNvGrpSpPr/>
          <p:nvPr/>
        </p:nvGrpSpPr>
        <p:grpSpPr>
          <a:xfrm rot="20630355" flipV="1">
            <a:off x="11765756" y="-457251"/>
            <a:ext cx="852488" cy="2797757"/>
            <a:chOff x="0" y="0"/>
            <a:chExt cx="1541271" cy="649693"/>
          </a:xfrm>
          <a:solidFill>
            <a:srgbClr val="E30016"/>
          </a:solidFill>
        </p:grpSpPr>
        <p:sp>
          <p:nvSpPr>
            <p:cNvPr id="13" name="Freeform 22">
              <a:extLst>
                <a:ext uri="{FF2B5EF4-FFF2-40B4-BE49-F238E27FC236}">
                  <a16:creationId xmlns:a16="http://schemas.microsoft.com/office/drawing/2014/main" id="{C22D43F9-0BBD-47E6-AA93-725DFD5BDD0F}"/>
                </a:ext>
              </a:extLst>
            </p:cNvPr>
            <p:cNvSpPr/>
            <p:nvPr/>
          </p:nvSpPr>
          <p:spPr>
            <a:xfrm>
              <a:off x="0" y="0"/>
              <a:ext cx="1541271" cy="649693"/>
            </a:xfrm>
            <a:custGeom>
              <a:avLst/>
              <a:gdLst/>
              <a:ahLst/>
              <a:cxnLst/>
              <a:rect l="l" t="t" r="r" b="b"/>
              <a:pathLst>
                <a:path w="1541271" h="649693">
                  <a:moveTo>
                    <a:pt x="203200" y="0"/>
                  </a:moveTo>
                  <a:lnTo>
                    <a:pt x="1541271" y="0"/>
                  </a:lnTo>
                  <a:lnTo>
                    <a:pt x="1338071" y="649693"/>
                  </a:lnTo>
                  <a:lnTo>
                    <a:pt x="0" y="649693"/>
                  </a:lnTo>
                  <a:lnTo>
                    <a:pt x="203200" y="0"/>
                  </a:lnTo>
                  <a:close/>
                </a:path>
              </a:pathLst>
            </a:custGeom>
            <a:grpFill/>
          </p:spPr>
          <p:txBody>
            <a:bodyPr/>
            <a:lstStyle/>
            <a:p>
              <a:endParaRPr lang="en-US"/>
            </a:p>
          </p:txBody>
        </p:sp>
        <p:sp>
          <p:nvSpPr>
            <p:cNvPr id="14" name="TextBox 23">
              <a:extLst>
                <a:ext uri="{FF2B5EF4-FFF2-40B4-BE49-F238E27FC236}">
                  <a16:creationId xmlns:a16="http://schemas.microsoft.com/office/drawing/2014/main" id="{51A08663-FD7B-4F0C-8877-4E1774EAB89D}"/>
                </a:ext>
              </a:extLst>
            </p:cNvPr>
            <p:cNvSpPr txBox="1"/>
            <p:nvPr/>
          </p:nvSpPr>
          <p:spPr>
            <a:xfrm>
              <a:off x="101600" y="0"/>
              <a:ext cx="609600" cy="609600"/>
            </a:xfrm>
            <a:prstGeom prst="rect">
              <a:avLst/>
            </a:prstGeom>
            <a:grpFill/>
          </p:spPr>
          <p:txBody>
            <a:bodyPr lIns="33867" tIns="33867" rIns="33867" bIns="33867" rtlCol="0" anchor="ctr"/>
            <a:lstStyle/>
            <a:p>
              <a:pPr algn="ctr">
                <a:lnSpc>
                  <a:spcPts val="1652"/>
                </a:lnSpc>
              </a:pPr>
              <a:endParaRPr sz="1200">
                <a:solidFill>
                  <a:prstClr val="black"/>
                </a:solidFill>
              </a:endParaRPr>
            </a:p>
          </p:txBody>
        </p:sp>
      </p:grpSp>
    </p:spTree>
    <p:extLst>
      <p:ext uri="{BB962C8B-B14F-4D97-AF65-F5344CB8AC3E}">
        <p14:creationId xmlns:p14="http://schemas.microsoft.com/office/powerpoint/2010/main" val="146478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B870F-907F-40DC-B50C-CA536B59C699}"/>
              </a:ext>
            </a:extLst>
          </p:cNvPr>
          <p:cNvSpPr>
            <a:spLocks noGrp="1"/>
          </p:cNvSpPr>
          <p:nvPr>
            <p:ph type="title"/>
          </p:nvPr>
        </p:nvSpPr>
        <p:spPr>
          <a:xfrm>
            <a:off x="2527840" y="353798"/>
            <a:ext cx="7136320" cy="963228"/>
          </a:xfrm>
        </p:spPr>
        <p:txBody>
          <a:bodyPr anchor="ctr">
            <a:normAutofit/>
          </a:bodyPr>
          <a:lstStyle/>
          <a:p>
            <a:pPr algn="ctr"/>
            <a:r>
              <a:rPr lang="en-US" sz="2400" b="1" i="0" dirty="0">
                <a:solidFill>
                  <a:srgbClr val="000555"/>
                </a:solidFill>
                <a:latin typeface="Cambria" panose="02040503050406030204" pitchFamily="18" charset="0"/>
                <a:ea typeface="Cambria" panose="02040503050406030204" pitchFamily="18" charset="0"/>
              </a:rPr>
              <a:t>Viet </a:t>
            </a:r>
            <a:r>
              <a:rPr lang="en-US" sz="2400" b="1" dirty="0">
                <a:solidFill>
                  <a:srgbClr val="000555"/>
                </a:solidFill>
                <a:latin typeface="Cambria" panose="02040503050406030204" pitchFamily="18" charset="0"/>
                <a:ea typeface="Cambria" panose="02040503050406030204" pitchFamily="18" charset="0"/>
              </a:rPr>
              <a:t>N</a:t>
            </a:r>
            <a:r>
              <a:rPr lang="en-US" sz="2400" b="1" i="0" dirty="0">
                <a:solidFill>
                  <a:srgbClr val="000555"/>
                </a:solidFill>
                <a:latin typeface="Cambria" panose="02040503050406030204" pitchFamily="18" charset="0"/>
                <a:ea typeface="Cambria" panose="02040503050406030204" pitchFamily="18" charset="0"/>
              </a:rPr>
              <a:t>am’s Strategy and Preparation</a:t>
            </a:r>
            <a:br>
              <a:rPr lang="en-US" sz="1050" b="1" i="0" dirty="0">
                <a:latin typeface="Cambria" panose="02040503050406030204" pitchFamily="18" charset="0"/>
                <a:ea typeface="Cambria" panose="02040503050406030204" pitchFamily="18" charset="0"/>
              </a:rPr>
            </a:br>
            <a:r>
              <a:rPr lang="vi-VN" sz="2400" b="1" dirty="0">
                <a:latin typeface="Cambria" panose="02040503050406030204" pitchFamily="18" charset="0"/>
                <a:ea typeface="Cambria" panose="02040503050406030204" pitchFamily="18" charset="0"/>
              </a:rPr>
              <a:t>Creating a Favorable Legal Framework</a:t>
            </a:r>
            <a:endParaRPr lang="en-US" sz="2400" dirty="0">
              <a:latin typeface="Cambria" panose="02040503050406030204" pitchFamily="18" charset="0"/>
              <a:ea typeface="Cambria" panose="02040503050406030204" pitchFamily="18" charset="0"/>
              <a:cs typeface="Segoe UI" panose="020B0502040204020203" pitchFamily="34" charset="0"/>
            </a:endParaRPr>
          </a:p>
        </p:txBody>
      </p:sp>
      <p:graphicFrame>
        <p:nvGraphicFramePr>
          <p:cNvPr id="5" name="Diagram 4">
            <a:extLst>
              <a:ext uri="{FF2B5EF4-FFF2-40B4-BE49-F238E27FC236}">
                <a16:creationId xmlns:a16="http://schemas.microsoft.com/office/drawing/2014/main" id="{B1EAB700-9360-46C4-BED9-CD1E981529AF}"/>
              </a:ext>
            </a:extLst>
          </p:cNvPr>
          <p:cNvGraphicFramePr/>
          <p:nvPr>
            <p:extLst>
              <p:ext uri="{D42A27DB-BD31-4B8C-83A1-F6EECF244321}">
                <p14:modId xmlns:p14="http://schemas.microsoft.com/office/powerpoint/2010/main" val="836752255"/>
              </p:ext>
            </p:extLst>
          </p:nvPr>
        </p:nvGraphicFramePr>
        <p:xfrm>
          <a:off x="2058139" y="1250521"/>
          <a:ext cx="8075722" cy="4561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A7C4F119-6BE9-46FC-A64D-F6F064F2128F}"/>
              </a:ext>
            </a:extLst>
          </p:cNvPr>
          <p:cNvSpPr txBox="1"/>
          <p:nvPr/>
        </p:nvSpPr>
        <p:spPr>
          <a:xfrm>
            <a:off x="0" y="6488668"/>
            <a:ext cx="3928905" cy="369332"/>
          </a:xfrm>
          <a:prstGeom prst="rect">
            <a:avLst/>
          </a:prstGeom>
          <a:solidFill>
            <a:schemeClr val="bg1"/>
          </a:solidFill>
        </p:spPr>
        <p:txBody>
          <a:bodyPr wrap="square" rtlCol="0">
            <a:spAutoFit/>
          </a:bodyPr>
          <a:lstStyle/>
          <a:p>
            <a:endParaRPr lang="vi-VN"/>
          </a:p>
        </p:txBody>
      </p:sp>
      <p:sp>
        <p:nvSpPr>
          <p:cNvPr id="7" name="TextBox 6">
            <a:extLst>
              <a:ext uri="{FF2B5EF4-FFF2-40B4-BE49-F238E27FC236}">
                <a16:creationId xmlns:a16="http://schemas.microsoft.com/office/drawing/2014/main" id="{1E6DECB7-C63F-47D5-8932-345ABE257395}"/>
              </a:ext>
            </a:extLst>
          </p:cNvPr>
          <p:cNvSpPr txBox="1"/>
          <p:nvPr/>
        </p:nvSpPr>
        <p:spPr>
          <a:xfrm>
            <a:off x="-947" y="0"/>
            <a:ext cx="2876494" cy="780176"/>
          </a:xfrm>
          <a:prstGeom prst="rect">
            <a:avLst/>
          </a:prstGeom>
          <a:solidFill>
            <a:schemeClr val="bg1"/>
          </a:solidFill>
        </p:spPr>
        <p:txBody>
          <a:bodyPr wrap="square" rtlCol="0">
            <a:spAutoFit/>
          </a:bodyPr>
          <a:lstStyle/>
          <a:p>
            <a:endParaRPr lang="vi-VN"/>
          </a:p>
        </p:txBody>
      </p:sp>
      <p:sp>
        <p:nvSpPr>
          <p:cNvPr id="8" name="Google Shape;501;p16">
            <a:extLst>
              <a:ext uri="{FF2B5EF4-FFF2-40B4-BE49-F238E27FC236}">
                <a16:creationId xmlns:a16="http://schemas.microsoft.com/office/drawing/2014/main" id="{C602D6C1-3F41-4DED-B2CE-44B249BAA795}"/>
              </a:ext>
            </a:extLst>
          </p:cNvPr>
          <p:cNvSpPr/>
          <p:nvPr/>
        </p:nvSpPr>
        <p:spPr>
          <a:xfrm flipV="1">
            <a:off x="-101600" y="6191009"/>
            <a:ext cx="12395200" cy="666103"/>
          </a:xfrm>
          <a:prstGeom prst="roundRect">
            <a:avLst>
              <a:gd name="adj" fmla="val 16667"/>
            </a:avLst>
          </a:prstGeom>
          <a:solidFill>
            <a:srgbClr val="C00000"/>
          </a:solidFill>
          <a:ln>
            <a:noFill/>
          </a:ln>
        </p:spPr>
        <p:txBody>
          <a:bodyPr spcFirstLastPara="1" wrap="square" lIns="91425" tIns="45700" rIns="91425" bIns="45700" anchor="ctr" anchorCtr="0">
            <a:noAutofit/>
          </a:bodyPr>
          <a:lstStyle/>
          <a:p>
            <a:pPr algn="ctr"/>
            <a:endParaRPr>
              <a:solidFill>
                <a:prstClr val="white"/>
              </a:solidFill>
              <a:latin typeface="Times New Roman" panose="02020603050405020304" pitchFamily="18" charset="0"/>
              <a:ea typeface="Calibri"/>
              <a:cs typeface="Times New Roman" panose="02020603050405020304" pitchFamily="18" charset="0"/>
              <a:sym typeface="Calibri"/>
            </a:endParaRPr>
          </a:p>
        </p:txBody>
      </p:sp>
      <p:sp>
        <p:nvSpPr>
          <p:cNvPr id="9" name="Freeform 28">
            <a:extLst>
              <a:ext uri="{FF2B5EF4-FFF2-40B4-BE49-F238E27FC236}">
                <a16:creationId xmlns:a16="http://schemas.microsoft.com/office/drawing/2014/main" id="{394989DA-4E95-407C-A1ED-7A0496E2EE02}"/>
              </a:ext>
            </a:extLst>
          </p:cNvPr>
          <p:cNvSpPr/>
          <p:nvPr/>
        </p:nvSpPr>
        <p:spPr>
          <a:xfrm>
            <a:off x="9001968" y="5861262"/>
            <a:ext cx="4306888" cy="996738"/>
          </a:xfrm>
          <a:custGeom>
            <a:avLst/>
            <a:gdLst/>
            <a:ahLst/>
            <a:cxnLst/>
            <a:rect l="l" t="t" r="r" b="b"/>
            <a:pathLst>
              <a:path w="1541271" h="649693">
                <a:moveTo>
                  <a:pt x="203200" y="0"/>
                </a:moveTo>
                <a:lnTo>
                  <a:pt x="1541271" y="0"/>
                </a:lnTo>
                <a:lnTo>
                  <a:pt x="1338071" y="649693"/>
                </a:lnTo>
                <a:lnTo>
                  <a:pt x="0" y="649693"/>
                </a:lnTo>
                <a:lnTo>
                  <a:pt x="203200" y="0"/>
                </a:lnTo>
                <a:close/>
              </a:path>
            </a:pathLst>
          </a:custGeom>
          <a:solidFill>
            <a:srgbClr val="000555"/>
          </a:solidFill>
        </p:spPr>
        <p:txBody>
          <a:bodyPr/>
          <a:lstStyle/>
          <a:p>
            <a:endParaRPr lang="en-US" sz="1200">
              <a:solidFill>
                <a:prstClr val="black"/>
              </a:solidFill>
            </a:endParaRPr>
          </a:p>
        </p:txBody>
      </p:sp>
      <p:grpSp>
        <p:nvGrpSpPr>
          <p:cNvPr id="10" name="Group 21">
            <a:extLst>
              <a:ext uri="{FF2B5EF4-FFF2-40B4-BE49-F238E27FC236}">
                <a16:creationId xmlns:a16="http://schemas.microsoft.com/office/drawing/2014/main" id="{C2E07CE1-FF9E-45F9-97CA-550244219615}"/>
              </a:ext>
            </a:extLst>
          </p:cNvPr>
          <p:cNvGrpSpPr/>
          <p:nvPr/>
        </p:nvGrpSpPr>
        <p:grpSpPr>
          <a:xfrm rot="969645">
            <a:off x="-384298" y="-765318"/>
            <a:ext cx="1717745" cy="2797757"/>
            <a:chOff x="0" y="0"/>
            <a:chExt cx="1541271" cy="649693"/>
          </a:xfrm>
          <a:solidFill>
            <a:srgbClr val="A70D14"/>
          </a:solidFill>
        </p:grpSpPr>
        <p:sp>
          <p:nvSpPr>
            <p:cNvPr id="11" name="Freeform 22">
              <a:extLst>
                <a:ext uri="{FF2B5EF4-FFF2-40B4-BE49-F238E27FC236}">
                  <a16:creationId xmlns:a16="http://schemas.microsoft.com/office/drawing/2014/main" id="{85FD776A-107E-4FC0-8130-2ED255311EC5}"/>
                </a:ext>
              </a:extLst>
            </p:cNvPr>
            <p:cNvSpPr/>
            <p:nvPr/>
          </p:nvSpPr>
          <p:spPr>
            <a:xfrm>
              <a:off x="0" y="0"/>
              <a:ext cx="1541271" cy="649693"/>
            </a:xfrm>
            <a:custGeom>
              <a:avLst/>
              <a:gdLst/>
              <a:ahLst/>
              <a:cxnLst/>
              <a:rect l="l" t="t" r="r" b="b"/>
              <a:pathLst>
                <a:path w="1541271" h="649693">
                  <a:moveTo>
                    <a:pt x="203200" y="0"/>
                  </a:moveTo>
                  <a:lnTo>
                    <a:pt x="1541271" y="0"/>
                  </a:lnTo>
                  <a:lnTo>
                    <a:pt x="1338071" y="649693"/>
                  </a:lnTo>
                  <a:lnTo>
                    <a:pt x="0" y="649693"/>
                  </a:lnTo>
                  <a:lnTo>
                    <a:pt x="203200" y="0"/>
                  </a:lnTo>
                  <a:close/>
                </a:path>
              </a:pathLst>
            </a:custGeom>
            <a:grpFill/>
          </p:spPr>
          <p:txBody>
            <a:bodyPr/>
            <a:lstStyle/>
            <a:p>
              <a:endParaRPr lang="en-US"/>
            </a:p>
          </p:txBody>
        </p:sp>
        <p:sp>
          <p:nvSpPr>
            <p:cNvPr id="12" name="TextBox 23">
              <a:extLst>
                <a:ext uri="{FF2B5EF4-FFF2-40B4-BE49-F238E27FC236}">
                  <a16:creationId xmlns:a16="http://schemas.microsoft.com/office/drawing/2014/main" id="{70F0A153-1B57-4954-80BC-F34504CC11FF}"/>
                </a:ext>
              </a:extLst>
            </p:cNvPr>
            <p:cNvSpPr txBox="1"/>
            <p:nvPr/>
          </p:nvSpPr>
          <p:spPr>
            <a:xfrm>
              <a:off x="101600" y="0"/>
              <a:ext cx="609600" cy="609600"/>
            </a:xfrm>
            <a:prstGeom prst="rect">
              <a:avLst/>
            </a:prstGeom>
            <a:grpFill/>
          </p:spPr>
          <p:txBody>
            <a:bodyPr lIns="33867" tIns="33867" rIns="33867" bIns="33867" rtlCol="0" anchor="ctr"/>
            <a:lstStyle/>
            <a:p>
              <a:pPr algn="ctr">
                <a:lnSpc>
                  <a:spcPts val="1652"/>
                </a:lnSpc>
              </a:pPr>
              <a:endParaRPr sz="1200">
                <a:solidFill>
                  <a:prstClr val="black"/>
                </a:solidFill>
              </a:endParaRPr>
            </a:p>
          </p:txBody>
        </p:sp>
      </p:grpSp>
      <p:grpSp>
        <p:nvGrpSpPr>
          <p:cNvPr id="13" name="Group 21">
            <a:extLst>
              <a:ext uri="{FF2B5EF4-FFF2-40B4-BE49-F238E27FC236}">
                <a16:creationId xmlns:a16="http://schemas.microsoft.com/office/drawing/2014/main" id="{64E8FD87-76E8-4A97-9284-8A9FDB3299F3}"/>
              </a:ext>
            </a:extLst>
          </p:cNvPr>
          <p:cNvGrpSpPr/>
          <p:nvPr/>
        </p:nvGrpSpPr>
        <p:grpSpPr>
          <a:xfrm rot="20630355" flipV="1">
            <a:off x="11024703" y="-737530"/>
            <a:ext cx="1706354" cy="2797757"/>
            <a:chOff x="0" y="0"/>
            <a:chExt cx="1541271" cy="649693"/>
          </a:xfrm>
          <a:solidFill>
            <a:srgbClr val="A70D14"/>
          </a:solidFill>
        </p:grpSpPr>
        <p:sp>
          <p:nvSpPr>
            <p:cNvPr id="14" name="Freeform 22">
              <a:extLst>
                <a:ext uri="{FF2B5EF4-FFF2-40B4-BE49-F238E27FC236}">
                  <a16:creationId xmlns:a16="http://schemas.microsoft.com/office/drawing/2014/main" id="{200ADA67-407A-4E4C-BDC4-63F43AFB6A5E}"/>
                </a:ext>
              </a:extLst>
            </p:cNvPr>
            <p:cNvSpPr/>
            <p:nvPr/>
          </p:nvSpPr>
          <p:spPr>
            <a:xfrm>
              <a:off x="0" y="0"/>
              <a:ext cx="1541271" cy="649693"/>
            </a:xfrm>
            <a:custGeom>
              <a:avLst/>
              <a:gdLst/>
              <a:ahLst/>
              <a:cxnLst/>
              <a:rect l="l" t="t" r="r" b="b"/>
              <a:pathLst>
                <a:path w="1541271" h="649693">
                  <a:moveTo>
                    <a:pt x="203200" y="0"/>
                  </a:moveTo>
                  <a:lnTo>
                    <a:pt x="1541271" y="0"/>
                  </a:lnTo>
                  <a:lnTo>
                    <a:pt x="1338071" y="649693"/>
                  </a:lnTo>
                  <a:lnTo>
                    <a:pt x="0" y="649693"/>
                  </a:lnTo>
                  <a:lnTo>
                    <a:pt x="203200" y="0"/>
                  </a:lnTo>
                  <a:close/>
                </a:path>
              </a:pathLst>
            </a:custGeom>
            <a:grpFill/>
          </p:spPr>
          <p:txBody>
            <a:bodyPr/>
            <a:lstStyle/>
            <a:p>
              <a:endParaRPr lang="en-US"/>
            </a:p>
          </p:txBody>
        </p:sp>
        <p:sp>
          <p:nvSpPr>
            <p:cNvPr id="15" name="TextBox 23">
              <a:extLst>
                <a:ext uri="{FF2B5EF4-FFF2-40B4-BE49-F238E27FC236}">
                  <a16:creationId xmlns:a16="http://schemas.microsoft.com/office/drawing/2014/main" id="{EAA7ECC4-412F-4539-B48D-EC92A16C3654}"/>
                </a:ext>
              </a:extLst>
            </p:cNvPr>
            <p:cNvSpPr txBox="1"/>
            <p:nvPr/>
          </p:nvSpPr>
          <p:spPr>
            <a:xfrm>
              <a:off x="101600" y="0"/>
              <a:ext cx="609600" cy="609600"/>
            </a:xfrm>
            <a:prstGeom prst="rect">
              <a:avLst/>
            </a:prstGeom>
            <a:grpFill/>
          </p:spPr>
          <p:txBody>
            <a:bodyPr lIns="33867" tIns="33867" rIns="33867" bIns="33867" rtlCol="0" anchor="ctr"/>
            <a:lstStyle/>
            <a:p>
              <a:pPr algn="ctr">
                <a:lnSpc>
                  <a:spcPts val="1652"/>
                </a:lnSpc>
              </a:pPr>
              <a:endParaRPr sz="1200">
                <a:solidFill>
                  <a:prstClr val="black"/>
                </a:solidFill>
              </a:endParaRPr>
            </a:p>
          </p:txBody>
        </p:sp>
      </p:grpSp>
      <p:sp>
        <p:nvSpPr>
          <p:cNvPr id="16" name="Rectangle 15">
            <a:extLst>
              <a:ext uri="{FF2B5EF4-FFF2-40B4-BE49-F238E27FC236}">
                <a16:creationId xmlns:a16="http://schemas.microsoft.com/office/drawing/2014/main" id="{31286BB1-A920-D874-8897-C11CA09AD464}"/>
              </a:ext>
            </a:extLst>
          </p:cNvPr>
          <p:cNvSpPr/>
          <p:nvPr/>
        </p:nvSpPr>
        <p:spPr>
          <a:xfrm>
            <a:off x="-393700" y="-1012720"/>
            <a:ext cx="13373100" cy="137445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925923"/>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84"/>
          <p:cNvSpPr/>
          <p:nvPr/>
        </p:nvSpPr>
        <p:spPr>
          <a:xfrm>
            <a:off x="468079" y="4671946"/>
            <a:ext cx="5964236" cy="1226145"/>
          </a:xfrm>
          <a:custGeom>
            <a:avLst/>
            <a:gdLst/>
            <a:ahLst/>
            <a:cxnLst/>
            <a:rect l="l" t="t" r="r" b="b"/>
            <a:pathLst>
              <a:path w="11928472" h="2452291">
                <a:moveTo>
                  <a:pt x="0" y="0"/>
                </a:moveTo>
                <a:lnTo>
                  <a:pt x="11928472" y="0"/>
                </a:lnTo>
                <a:lnTo>
                  <a:pt x="11928472" y="2452291"/>
                </a:lnTo>
                <a:lnTo>
                  <a:pt x="0" y="2452291"/>
                </a:lnTo>
                <a:close/>
              </a:path>
            </a:pathLst>
          </a:custGeom>
          <a:solidFill>
            <a:srgbClr val="000000">
              <a:alpha val="0"/>
            </a:srgbClr>
          </a:solidFill>
        </p:spPr>
        <p:txBody>
          <a:bodyPr/>
          <a:lstStyle/>
          <a:p>
            <a:pPr defTabSz="609630"/>
            <a:endParaRPr lang="vi-VN" sz="1200">
              <a:solidFill>
                <a:prstClr val="black"/>
              </a:solidFill>
              <a:latin typeface="Arial" panose="020B0604020202020204" pitchFamily="34" charset="0"/>
            </a:endParaRPr>
          </a:p>
        </p:txBody>
      </p:sp>
      <p:sp>
        <p:nvSpPr>
          <p:cNvPr id="86" name="Freeform 86" descr="Thuế là gì? Các loại thuế và đặc trưng của thuế tại Việt Nam"/>
          <p:cNvSpPr/>
          <p:nvPr/>
        </p:nvSpPr>
        <p:spPr>
          <a:xfrm>
            <a:off x="475943" y="2220416"/>
            <a:ext cx="5763553" cy="3642945"/>
          </a:xfrm>
          <a:custGeom>
            <a:avLst/>
            <a:gdLst/>
            <a:ahLst/>
            <a:cxnLst/>
            <a:rect l="l" t="t" r="r" b="b"/>
            <a:pathLst>
              <a:path w="8645330" h="5464418">
                <a:moveTo>
                  <a:pt x="0" y="0"/>
                </a:moveTo>
                <a:lnTo>
                  <a:pt x="8645330" y="0"/>
                </a:lnTo>
                <a:lnTo>
                  <a:pt x="8645330" y="5464418"/>
                </a:lnTo>
                <a:lnTo>
                  <a:pt x="0" y="546441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pPr defTabSz="609630"/>
            <a:endParaRPr lang="vi-VN" sz="1200">
              <a:solidFill>
                <a:prstClr val="black"/>
              </a:solidFill>
              <a:latin typeface="Arial" panose="020B0604020202020204" pitchFamily="34" charset="0"/>
            </a:endParaRPr>
          </a:p>
        </p:txBody>
      </p:sp>
      <p:sp>
        <p:nvSpPr>
          <p:cNvPr id="87" name="AutoShape 2">
            <a:extLst>
              <a:ext uri="{FF2B5EF4-FFF2-40B4-BE49-F238E27FC236}">
                <a16:creationId xmlns:a16="http://schemas.microsoft.com/office/drawing/2014/main" id="{68E75721-E04C-8FC3-F2BA-1FCA64AE9B17}"/>
              </a:ext>
            </a:extLst>
          </p:cNvPr>
          <p:cNvSpPr/>
          <p:nvPr/>
        </p:nvSpPr>
        <p:spPr>
          <a:xfrm>
            <a:off x="6661949" y="1044822"/>
            <a:ext cx="4728119" cy="0"/>
          </a:xfrm>
          <a:prstGeom prst="line">
            <a:avLst/>
          </a:prstGeom>
          <a:ln w="9525" cap="rnd">
            <a:solidFill>
              <a:srgbClr val="000000"/>
            </a:solidFill>
            <a:prstDash val="solid"/>
            <a:headEnd type="none" w="sm" len="sm"/>
            <a:tailEnd type="none" w="sm" len="sm"/>
          </a:ln>
        </p:spPr>
        <p:txBody>
          <a:bodyPr/>
          <a:lstStyle/>
          <a:p>
            <a:endParaRPr lang="en-SG" sz="2400">
              <a:latin typeface="Times" panose="02020603050405020304" pitchFamily="18" charset="0"/>
              <a:cs typeface="Times" panose="02020603050405020304" pitchFamily="18" charset="0"/>
            </a:endParaRPr>
          </a:p>
        </p:txBody>
      </p:sp>
      <p:sp>
        <p:nvSpPr>
          <p:cNvPr id="88" name="AutoShape 3">
            <a:extLst>
              <a:ext uri="{FF2B5EF4-FFF2-40B4-BE49-F238E27FC236}">
                <a16:creationId xmlns:a16="http://schemas.microsoft.com/office/drawing/2014/main" id="{D78CD1CB-2F3E-DD13-EFEB-CBCBCA7EF5A6}"/>
              </a:ext>
            </a:extLst>
          </p:cNvPr>
          <p:cNvSpPr/>
          <p:nvPr/>
        </p:nvSpPr>
        <p:spPr>
          <a:xfrm>
            <a:off x="6661949" y="1632619"/>
            <a:ext cx="4728119" cy="0"/>
          </a:xfrm>
          <a:prstGeom prst="line">
            <a:avLst/>
          </a:prstGeom>
          <a:ln w="9525" cap="rnd">
            <a:solidFill>
              <a:srgbClr val="000000"/>
            </a:solidFill>
            <a:prstDash val="solid"/>
            <a:headEnd type="none" w="sm" len="sm"/>
            <a:tailEnd type="none" w="sm" len="sm"/>
          </a:ln>
        </p:spPr>
        <p:txBody>
          <a:bodyPr/>
          <a:lstStyle/>
          <a:p>
            <a:endParaRPr lang="en-SG" sz="2400">
              <a:latin typeface="Times" panose="02020603050405020304" pitchFamily="18" charset="0"/>
              <a:cs typeface="Times" panose="02020603050405020304" pitchFamily="18" charset="0"/>
            </a:endParaRPr>
          </a:p>
        </p:txBody>
      </p:sp>
      <p:sp>
        <p:nvSpPr>
          <p:cNvPr id="89" name="AutoShape 4">
            <a:extLst>
              <a:ext uri="{FF2B5EF4-FFF2-40B4-BE49-F238E27FC236}">
                <a16:creationId xmlns:a16="http://schemas.microsoft.com/office/drawing/2014/main" id="{ACBE5FB4-F46A-EB62-2FE0-00EBDEA80376}"/>
              </a:ext>
            </a:extLst>
          </p:cNvPr>
          <p:cNvSpPr/>
          <p:nvPr/>
        </p:nvSpPr>
        <p:spPr>
          <a:xfrm>
            <a:off x="6661949" y="2220416"/>
            <a:ext cx="4728119" cy="0"/>
          </a:xfrm>
          <a:prstGeom prst="line">
            <a:avLst/>
          </a:prstGeom>
          <a:ln w="9525" cap="rnd">
            <a:solidFill>
              <a:srgbClr val="000000"/>
            </a:solidFill>
            <a:prstDash val="solid"/>
            <a:headEnd type="none" w="sm" len="sm"/>
            <a:tailEnd type="none" w="sm" len="sm"/>
          </a:ln>
        </p:spPr>
        <p:txBody>
          <a:bodyPr/>
          <a:lstStyle/>
          <a:p>
            <a:endParaRPr lang="en-SG" sz="2400">
              <a:latin typeface="Times" panose="02020603050405020304" pitchFamily="18" charset="0"/>
              <a:cs typeface="Times" panose="02020603050405020304" pitchFamily="18" charset="0"/>
            </a:endParaRPr>
          </a:p>
        </p:txBody>
      </p:sp>
      <p:sp>
        <p:nvSpPr>
          <p:cNvPr id="90" name="AutoShape 5">
            <a:extLst>
              <a:ext uri="{FF2B5EF4-FFF2-40B4-BE49-F238E27FC236}">
                <a16:creationId xmlns:a16="http://schemas.microsoft.com/office/drawing/2014/main" id="{936E7F2F-F158-3258-8407-E205D75D9C95}"/>
              </a:ext>
            </a:extLst>
          </p:cNvPr>
          <p:cNvSpPr/>
          <p:nvPr/>
        </p:nvSpPr>
        <p:spPr>
          <a:xfrm>
            <a:off x="6661949" y="2808213"/>
            <a:ext cx="4728119" cy="0"/>
          </a:xfrm>
          <a:prstGeom prst="line">
            <a:avLst/>
          </a:prstGeom>
          <a:ln w="9525" cap="rnd">
            <a:solidFill>
              <a:srgbClr val="000000"/>
            </a:solidFill>
            <a:prstDash val="solid"/>
            <a:headEnd type="none" w="sm" len="sm"/>
            <a:tailEnd type="none" w="sm" len="sm"/>
          </a:ln>
        </p:spPr>
        <p:txBody>
          <a:bodyPr/>
          <a:lstStyle/>
          <a:p>
            <a:endParaRPr lang="en-SG" sz="2400">
              <a:latin typeface="Times" panose="02020603050405020304" pitchFamily="18" charset="0"/>
              <a:cs typeface="Times" panose="02020603050405020304" pitchFamily="18" charset="0"/>
            </a:endParaRPr>
          </a:p>
        </p:txBody>
      </p:sp>
      <p:sp>
        <p:nvSpPr>
          <p:cNvPr id="91" name="AutoShape 6">
            <a:extLst>
              <a:ext uri="{FF2B5EF4-FFF2-40B4-BE49-F238E27FC236}">
                <a16:creationId xmlns:a16="http://schemas.microsoft.com/office/drawing/2014/main" id="{4BF0F24B-1E35-8663-7B61-1706EF951A69}"/>
              </a:ext>
            </a:extLst>
          </p:cNvPr>
          <p:cNvSpPr/>
          <p:nvPr/>
        </p:nvSpPr>
        <p:spPr>
          <a:xfrm>
            <a:off x="6661949" y="3396010"/>
            <a:ext cx="4728119" cy="0"/>
          </a:xfrm>
          <a:prstGeom prst="line">
            <a:avLst/>
          </a:prstGeom>
          <a:ln w="9525" cap="rnd">
            <a:solidFill>
              <a:srgbClr val="000000"/>
            </a:solidFill>
            <a:prstDash val="solid"/>
            <a:headEnd type="none" w="sm" len="sm"/>
            <a:tailEnd type="none" w="sm" len="sm"/>
          </a:ln>
        </p:spPr>
        <p:txBody>
          <a:bodyPr/>
          <a:lstStyle/>
          <a:p>
            <a:endParaRPr lang="en-SG" sz="2400">
              <a:latin typeface="Times" panose="02020603050405020304" pitchFamily="18" charset="0"/>
              <a:cs typeface="Times" panose="02020603050405020304" pitchFamily="18" charset="0"/>
            </a:endParaRPr>
          </a:p>
        </p:txBody>
      </p:sp>
      <p:sp>
        <p:nvSpPr>
          <p:cNvPr id="92" name="AutoShape 7">
            <a:extLst>
              <a:ext uri="{FF2B5EF4-FFF2-40B4-BE49-F238E27FC236}">
                <a16:creationId xmlns:a16="http://schemas.microsoft.com/office/drawing/2014/main" id="{B4426381-D823-606A-B1BA-8667BDD77261}"/>
              </a:ext>
            </a:extLst>
          </p:cNvPr>
          <p:cNvSpPr/>
          <p:nvPr/>
        </p:nvSpPr>
        <p:spPr>
          <a:xfrm>
            <a:off x="6661949" y="3976633"/>
            <a:ext cx="4728119" cy="0"/>
          </a:xfrm>
          <a:prstGeom prst="line">
            <a:avLst/>
          </a:prstGeom>
          <a:ln w="9525" cap="rnd">
            <a:solidFill>
              <a:srgbClr val="000000"/>
            </a:solidFill>
            <a:prstDash val="solid"/>
            <a:headEnd type="none" w="sm" len="sm"/>
            <a:tailEnd type="none" w="sm" len="sm"/>
          </a:ln>
        </p:spPr>
        <p:txBody>
          <a:bodyPr/>
          <a:lstStyle/>
          <a:p>
            <a:endParaRPr lang="en-SG" sz="2400">
              <a:latin typeface="Times" panose="02020603050405020304" pitchFamily="18" charset="0"/>
              <a:cs typeface="Times" panose="02020603050405020304" pitchFamily="18" charset="0"/>
            </a:endParaRPr>
          </a:p>
        </p:txBody>
      </p:sp>
      <p:sp>
        <p:nvSpPr>
          <p:cNvPr id="93" name="AutoShape 8">
            <a:extLst>
              <a:ext uri="{FF2B5EF4-FFF2-40B4-BE49-F238E27FC236}">
                <a16:creationId xmlns:a16="http://schemas.microsoft.com/office/drawing/2014/main" id="{E0EB7E29-D60F-AB9B-4089-852EA305FB0E}"/>
              </a:ext>
            </a:extLst>
          </p:cNvPr>
          <p:cNvSpPr/>
          <p:nvPr/>
        </p:nvSpPr>
        <p:spPr>
          <a:xfrm>
            <a:off x="6661949" y="4564430"/>
            <a:ext cx="4728119" cy="0"/>
          </a:xfrm>
          <a:prstGeom prst="line">
            <a:avLst/>
          </a:prstGeom>
          <a:ln w="9525" cap="rnd">
            <a:solidFill>
              <a:srgbClr val="000000"/>
            </a:solidFill>
            <a:prstDash val="solid"/>
            <a:headEnd type="none" w="sm" len="sm"/>
            <a:tailEnd type="none" w="sm" len="sm"/>
          </a:ln>
        </p:spPr>
        <p:txBody>
          <a:bodyPr/>
          <a:lstStyle/>
          <a:p>
            <a:endParaRPr lang="en-SG" sz="2400">
              <a:latin typeface="Times" panose="02020603050405020304" pitchFamily="18" charset="0"/>
              <a:cs typeface="Times" panose="02020603050405020304" pitchFamily="18" charset="0"/>
            </a:endParaRPr>
          </a:p>
        </p:txBody>
      </p:sp>
      <p:sp>
        <p:nvSpPr>
          <p:cNvPr id="94" name="AutoShape 9">
            <a:extLst>
              <a:ext uri="{FF2B5EF4-FFF2-40B4-BE49-F238E27FC236}">
                <a16:creationId xmlns:a16="http://schemas.microsoft.com/office/drawing/2014/main" id="{C1E3B194-C837-D4F6-FB2A-86F61342D0F1}"/>
              </a:ext>
            </a:extLst>
          </p:cNvPr>
          <p:cNvSpPr/>
          <p:nvPr/>
        </p:nvSpPr>
        <p:spPr>
          <a:xfrm>
            <a:off x="6661949" y="5159401"/>
            <a:ext cx="4728119" cy="0"/>
          </a:xfrm>
          <a:prstGeom prst="line">
            <a:avLst/>
          </a:prstGeom>
          <a:ln w="9525" cap="rnd">
            <a:solidFill>
              <a:srgbClr val="000000"/>
            </a:solidFill>
            <a:prstDash val="solid"/>
            <a:headEnd type="none" w="sm" len="sm"/>
            <a:tailEnd type="none" w="sm" len="sm"/>
          </a:ln>
        </p:spPr>
        <p:txBody>
          <a:bodyPr/>
          <a:lstStyle/>
          <a:p>
            <a:endParaRPr lang="en-SG" sz="2400">
              <a:latin typeface="Times" panose="02020603050405020304" pitchFamily="18" charset="0"/>
              <a:cs typeface="Times" panose="02020603050405020304" pitchFamily="18" charset="0"/>
            </a:endParaRPr>
          </a:p>
        </p:txBody>
      </p:sp>
      <p:sp>
        <p:nvSpPr>
          <p:cNvPr id="95" name="AutoShape 10">
            <a:extLst>
              <a:ext uri="{FF2B5EF4-FFF2-40B4-BE49-F238E27FC236}">
                <a16:creationId xmlns:a16="http://schemas.microsoft.com/office/drawing/2014/main" id="{1BD1F419-A88E-69F8-CA97-C3C52FFEF26E}"/>
              </a:ext>
            </a:extLst>
          </p:cNvPr>
          <p:cNvSpPr/>
          <p:nvPr/>
        </p:nvSpPr>
        <p:spPr>
          <a:xfrm>
            <a:off x="6661949" y="5747197"/>
            <a:ext cx="4728119" cy="0"/>
          </a:xfrm>
          <a:prstGeom prst="line">
            <a:avLst/>
          </a:prstGeom>
          <a:ln w="9525" cap="rnd">
            <a:solidFill>
              <a:srgbClr val="000000"/>
            </a:solidFill>
            <a:prstDash val="solid"/>
            <a:headEnd type="none" w="sm" len="sm"/>
            <a:tailEnd type="none" w="sm" len="sm"/>
          </a:ln>
        </p:spPr>
        <p:txBody>
          <a:bodyPr/>
          <a:lstStyle/>
          <a:p>
            <a:endParaRPr lang="en-SG" sz="2400">
              <a:latin typeface="Times" panose="02020603050405020304" pitchFamily="18" charset="0"/>
              <a:cs typeface="Times" panose="02020603050405020304" pitchFamily="18" charset="0"/>
            </a:endParaRPr>
          </a:p>
        </p:txBody>
      </p:sp>
      <p:sp>
        <p:nvSpPr>
          <p:cNvPr id="96" name="TextBox 12">
            <a:extLst>
              <a:ext uri="{FF2B5EF4-FFF2-40B4-BE49-F238E27FC236}">
                <a16:creationId xmlns:a16="http://schemas.microsoft.com/office/drawing/2014/main" id="{49EEF774-1391-F4BC-BBC0-D018B961FD51}"/>
              </a:ext>
            </a:extLst>
          </p:cNvPr>
          <p:cNvSpPr txBox="1"/>
          <p:nvPr/>
        </p:nvSpPr>
        <p:spPr>
          <a:xfrm>
            <a:off x="7609013" y="646006"/>
            <a:ext cx="3341991" cy="247247"/>
          </a:xfrm>
          <a:prstGeom prst="rect">
            <a:avLst/>
          </a:prstGeom>
        </p:spPr>
        <p:txBody>
          <a:bodyPr lIns="0" tIns="0" rIns="0" bIns="0" rtlCol="0" anchor="t">
            <a:spAutoFit/>
          </a:bodyPr>
          <a:lstStyle/>
          <a:p>
            <a:pPr defTabSz="609630">
              <a:lnSpc>
                <a:spcPts val="2021"/>
              </a:lnSpc>
            </a:pPr>
            <a:r>
              <a:rPr lang="en-US" sz="1600" b="1" dirty="0">
                <a:latin typeface="Times New Roman" panose="02020603050405020304" pitchFamily="18" charset="0"/>
                <a:cs typeface="Times New Roman" panose="02020603050405020304" pitchFamily="18" charset="0"/>
              </a:rPr>
              <a:t>Value Added Tax (VAT)</a:t>
            </a:r>
            <a:endParaRPr lang="en-US" sz="1600" b="1" dirty="0">
              <a:solidFill>
                <a:srgbClr val="000000"/>
              </a:solidFill>
              <a:latin typeface="Times New Roman" panose="02020603050405020304" pitchFamily="18" charset="0"/>
              <a:ea typeface="Noto Sans Bold"/>
              <a:cs typeface="Times New Roman" panose="02020603050405020304" pitchFamily="18" charset="0"/>
              <a:sym typeface="Noto Sans Bold"/>
            </a:endParaRPr>
          </a:p>
        </p:txBody>
      </p:sp>
      <p:sp>
        <p:nvSpPr>
          <p:cNvPr id="97" name="TextBox 13">
            <a:extLst>
              <a:ext uri="{FF2B5EF4-FFF2-40B4-BE49-F238E27FC236}">
                <a16:creationId xmlns:a16="http://schemas.microsoft.com/office/drawing/2014/main" id="{F508F669-A12F-01FF-D264-0EB830A6C96F}"/>
              </a:ext>
            </a:extLst>
          </p:cNvPr>
          <p:cNvSpPr txBox="1"/>
          <p:nvPr/>
        </p:nvSpPr>
        <p:spPr>
          <a:xfrm>
            <a:off x="7609013" y="1228758"/>
            <a:ext cx="3341991" cy="247247"/>
          </a:xfrm>
          <a:prstGeom prst="rect">
            <a:avLst/>
          </a:prstGeom>
        </p:spPr>
        <p:txBody>
          <a:bodyPr lIns="0" tIns="0" rIns="0" bIns="0" rtlCol="0" anchor="t">
            <a:spAutoFit/>
          </a:bodyPr>
          <a:lstStyle/>
          <a:p>
            <a:pPr defTabSz="609630">
              <a:lnSpc>
                <a:spcPts val="2021"/>
              </a:lnSpc>
            </a:pPr>
            <a:r>
              <a:rPr lang="en-US" sz="1600" b="1" dirty="0">
                <a:latin typeface="Times New Roman" panose="02020603050405020304" pitchFamily="18" charset="0"/>
                <a:cs typeface="Times New Roman" panose="02020603050405020304" pitchFamily="18" charset="0"/>
              </a:rPr>
              <a:t>Corporate Income Tax (CIT)</a:t>
            </a:r>
            <a:endParaRPr lang="en-US" sz="1600" b="1" dirty="0">
              <a:solidFill>
                <a:srgbClr val="000000"/>
              </a:solidFill>
              <a:latin typeface="Times New Roman" panose="02020603050405020304" pitchFamily="18" charset="0"/>
              <a:ea typeface="Noto Sans Bold"/>
              <a:cs typeface="Times New Roman" panose="02020603050405020304" pitchFamily="18" charset="0"/>
              <a:sym typeface="Noto Sans Bold"/>
            </a:endParaRPr>
          </a:p>
        </p:txBody>
      </p:sp>
      <p:sp>
        <p:nvSpPr>
          <p:cNvPr id="98" name="TextBox 14">
            <a:extLst>
              <a:ext uri="{FF2B5EF4-FFF2-40B4-BE49-F238E27FC236}">
                <a16:creationId xmlns:a16="http://schemas.microsoft.com/office/drawing/2014/main" id="{FB86593F-14BD-F7AE-9F0E-0040BDA98051}"/>
              </a:ext>
            </a:extLst>
          </p:cNvPr>
          <p:cNvSpPr txBox="1"/>
          <p:nvPr/>
        </p:nvSpPr>
        <p:spPr>
          <a:xfrm>
            <a:off x="7609013" y="1811510"/>
            <a:ext cx="3341991" cy="240450"/>
          </a:xfrm>
          <a:prstGeom prst="rect">
            <a:avLst/>
          </a:prstGeom>
        </p:spPr>
        <p:txBody>
          <a:bodyPr lIns="0" tIns="0" rIns="0" bIns="0" rtlCol="0" anchor="t">
            <a:spAutoFit/>
          </a:bodyPr>
          <a:lstStyle/>
          <a:p>
            <a:pPr defTabSz="609630">
              <a:lnSpc>
                <a:spcPts val="2021"/>
              </a:lnSpc>
            </a:pPr>
            <a:r>
              <a:rPr lang="en-US" sz="1600" b="1" dirty="0">
                <a:solidFill>
                  <a:srgbClr val="000000"/>
                </a:solidFill>
                <a:latin typeface="Times" panose="02020603050405020304" pitchFamily="18" charset="0"/>
                <a:ea typeface="Noto Sans Bold"/>
                <a:cs typeface="Times" panose="02020603050405020304" pitchFamily="18" charset="0"/>
                <a:sym typeface="Noto Sans Bold"/>
              </a:rPr>
              <a:t>Import and Export Tax</a:t>
            </a:r>
          </a:p>
        </p:txBody>
      </p:sp>
      <p:sp>
        <p:nvSpPr>
          <p:cNvPr id="99" name="TextBox 15">
            <a:extLst>
              <a:ext uri="{FF2B5EF4-FFF2-40B4-BE49-F238E27FC236}">
                <a16:creationId xmlns:a16="http://schemas.microsoft.com/office/drawing/2014/main" id="{F228B3E4-37F9-7EFB-B865-091CCE724FB9}"/>
              </a:ext>
            </a:extLst>
          </p:cNvPr>
          <p:cNvSpPr txBox="1"/>
          <p:nvPr/>
        </p:nvSpPr>
        <p:spPr>
          <a:xfrm>
            <a:off x="7609013" y="2394263"/>
            <a:ext cx="3341991" cy="240450"/>
          </a:xfrm>
          <a:prstGeom prst="rect">
            <a:avLst/>
          </a:prstGeom>
        </p:spPr>
        <p:txBody>
          <a:bodyPr lIns="0" tIns="0" rIns="0" bIns="0" rtlCol="0" anchor="t">
            <a:spAutoFit/>
          </a:bodyPr>
          <a:lstStyle/>
          <a:p>
            <a:pPr defTabSz="609630">
              <a:lnSpc>
                <a:spcPts val="2021"/>
              </a:lnSpc>
            </a:pPr>
            <a:r>
              <a:rPr lang="en-US" sz="1600" b="1" dirty="0">
                <a:solidFill>
                  <a:srgbClr val="000000"/>
                </a:solidFill>
                <a:latin typeface="Times" panose="02020603050405020304" pitchFamily="18" charset="0"/>
                <a:ea typeface="Noto Sans Bold"/>
                <a:cs typeface="Times" panose="02020603050405020304" pitchFamily="18" charset="0"/>
                <a:sym typeface="Noto Sans Bold"/>
              </a:rPr>
              <a:t>Foreign Contractor Tax (FCT)</a:t>
            </a:r>
          </a:p>
        </p:txBody>
      </p:sp>
      <p:sp>
        <p:nvSpPr>
          <p:cNvPr id="100" name="TextBox 16">
            <a:extLst>
              <a:ext uri="{FF2B5EF4-FFF2-40B4-BE49-F238E27FC236}">
                <a16:creationId xmlns:a16="http://schemas.microsoft.com/office/drawing/2014/main" id="{C3A5AA90-BB97-E99F-54A9-C708328941D4}"/>
              </a:ext>
            </a:extLst>
          </p:cNvPr>
          <p:cNvSpPr txBox="1"/>
          <p:nvPr/>
        </p:nvSpPr>
        <p:spPr>
          <a:xfrm>
            <a:off x="7609013" y="2977015"/>
            <a:ext cx="3341991" cy="240450"/>
          </a:xfrm>
          <a:prstGeom prst="rect">
            <a:avLst/>
          </a:prstGeom>
        </p:spPr>
        <p:txBody>
          <a:bodyPr lIns="0" tIns="0" rIns="0" bIns="0" rtlCol="0" anchor="t">
            <a:spAutoFit/>
          </a:bodyPr>
          <a:lstStyle/>
          <a:p>
            <a:pPr defTabSz="609630">
              <a:lnSpc>
                <a:spcPts val="2021"/>
              </a:lnSpc>
            </a:pPr>
            <a:r>
              <a:rPr lang="en-US" sz="1600" b="1" dirty="0">
                <a:solidFill>
                  <a:srgbClr val="000000"/>
                </a:solidFill>
                <a:latin typeface="Times" panose="02020603050405020304" pitchFamily="18" charset="0"/>
                <a:ea typeface="Noto Sans Bold"/>
                <a:cs typeface="Times" panose="02020603050405020304" pitchFamily="18" charset="0"/>
                <a:sym typeface="Noto Sans Bold"/>
              </a:rPr>
              <a:t>Natural Resource Tax</a:t>
            </a:r>
          </a:p>
        </p:txBody>
      </p:sp>
      <p:sp>
        <p:nvSpPr>
          <p:cNvPr id="101" name="TextBox 17">
            <a:extLst>
              <a:ext uri="{FF2B5EF4-FFF2-40B4-BE49-F238E27FC236}">
                <a16:creationId xmlns:a16="http://schemas.microsoft.com/office/drawing/2014/main" id="{5D641B86-88F9-D590-6D6B-0EBBEF5E9D17}"/>
              </a:ext>
            </a:extLst>
          </p:cNvPr>
          <p:cNvSpPr txBox="1"/>
          <p:nvPr/>
        </p:nvSpPr>
        <p:spPr>
          <a:xfrm>
            <a:off x="7609013" y="3559768"/>
            <a:ext cx="3341991" cy="247247"/>
          </a:xfrm>
          <a:prstGeom prst="rect">
            <a:avLst/>
          </a:prstGeom>
        </p:spPr>
        <p:txBody>
          <a:bodyPr lIns="0" tIns="0" rIns="0" bIns="0" rtlCol="0" anchor="t">
            <a:spAutoFit/>
          </a:bodyPr>
          <a:lstStyle/>
          <a:p>
            <a:pPr defTabSz="609630">
              <a:lnSpc>
                <a:spcPts val="2021"/>
              </a:lnSpc>
            </a:pPr>
            <a:r>
              <a:rPr lang="en-US" sz="1600" b="1" dirty="0">
                <a:latin typeface="Times New Roman" panose="02020603050405020304" pitchFamily="18" charset="0"/>
                <a:cs typeface="Times New Roman" panose="02020603050405020304" pitchFamily="18" charset="0"/>
              </a:rPr>
              <a:t>Personal Income Tax (PIT)</a:t>
            </a:r>
            <a:endParaRPr lang="en-US" sz="1600" b="1" dirty="0">
              <a:solidFill>
                <a:srgbClr val="000000"/>
              </a:solidFill>
              <a:latin typeface="Times New Roman" panose="02020603050405020304" pitchFamily="18" charset="0"/>
              <a:ea typeface="Noto Sans Bold"/>
              <a:cs typeface="Times New Roman" panose="02020603050405020304" pitchFamily="18" charset="0"/>
              <a:sym typeface="Noto Sans Bold"/>
            </a:endParaRPr>
          </a:p>
        </p:txBody>
      </p:sp>
      <p:sp>
        <p:nvSpPr>
          <p:cNvPr id="102" name="TextBox 18">
            <a:extLst>
              <a:ext uri="{FF2B5EF4-FFF2-40B4-BE49-F238E27FC236}">
                <a16:creationId xmlns:a16="http://schemas.microsoft.com/office/drawing/2014/main" id="{603D94EB-FDE5-37B6-8EB7-BF2BF5EC8F29}"/>
              </a:ext>
            </a:extLst>
          </p:cNvPr>
          <p:cNvSpPr txBox="1"/>
          <p:nvPr/>
        </p:nvSpPr>
        <p:spPr>
          <a:xfrm>
            <a:off x="6651366" y="683034"/>
            <a:ext cx="545777" cy="230832"/>
          </a:xfrm>
          <a:prstGeom prst="rect">
            <a:avLst/>
          </a:prstGeom>
        </p:spPr>
        <p:txBody>
          <a:bodyPr lIns="0" tIns="0" rIns="0" bIns="0" rtlCol="0" anchor="t">
            <a:spAutoFit/>
          </a:bodyPr>
          <a:lstStyle/>
          <a:p>
            <a:pPr algn="ctr" defTabSz="609630">
              <a:lnSpc>
                <a:spcPts val="1785"/>
              </a:lnSpc>
              <a:spcBef>
                <a:spcPct val="0"/>
              </a:spcBef>
            </a:pPr>
            <a:r>
              <a:rPr lang="en-US" sz="1600" b="1" dirty="0">
                <a:solidFill>
                  <a:srgbClr val="000000"/>
                </a:solidFill>
                <a:latin typeface="Times" panose="02020603050405020304" pitchFamily="18" charset="0"/>
                <a:ea typeface="Noto Sans Bold"/>
                <a:cs typeface="Times" panose="02020603050405020304" pitchFamily="18" charset="0"/>
                <a:sym typeface="Noto Sans Bold"/>
              </a:rPr>
              <a:t>01</a:t>
            </a:r>
          </a:p>
        </p:txBody>
      </p:sp>
      <p:sp>
        <p:nvSpPr>
          <p:cNvPr id="103" name="TextBox 19">
            <a:extLst>
              <a:ext uri="{FF2B5EF4-FFF2-40B4-BE49-F238E27FC236}">
                <a16:creationId xmlns:a16="http://schemas.microsoft.com/office/drawing/2014/main" id="{866060D0-CE22-738A-C112-CCAF417F269D}"/>
              </a:ext>
            </a:extLst>
          </p:cNvPr>
          <p:cNvSpPr txBox="1"/>
          <p:nvPr/>
        </p:nvSpPr>
        <p:spPr>
          <a:xfrm>
            <a:off x="6651366" y="1265787"/>
            <a:ext cx="545777" cy="230832"/>
          </a:xfrm>
          <a:prstGeom prst="rect">
            <a:avLst/>
          </a:prstGeom>
        </p:spPr>
        <p:txBody>
          <a:bodyPr lIns="0" tIns="0" rIns="0" bIns="0" rtlCol="0" anchor="t">
            <a:spAutoFit/>
          </a:bodyPr>
          <a:lstStyle/>
          <a:p>
            <a:pPr algn="ctr" defTabSz="609630">
              <a:lnSpc>
                <a:spcPts val="1785"/>
              </a:lnSpc>
              <a:spcBef>
                <a:spcPct val="0"/>
              </a:spcBef>
            </a:pPr>
            <a:r>
              <a:rPr lang="en-US" sz="1600" b="1">
                <a:solidFill>
                  <a:srgbClr val="000000"/>
                </a:solidFill>
                <a:latin typeface="Times" panose="02020603050405020304" pitchFamily="18" charset="0"/>
                <a:ea typeface="Noto Sans Bold"/>
                <a:cs typeface="Times" panose="02020603050405020304" pitchFamily="18" charset="0"/>
                <a:sym typeface="Noto Sans Bold"/>
              </a:rPr>
              <a:t>02</a:t>
            </a:r>
          </a:p>
        </p:txBody>
      </p:sp>
      <p:sp>
        <p:nvSpPr>
          <p:cNvPr id="104" name="TextBox 20">
            <a:extLst>
              <a:ext uri="{FF2B5EF4-FFF2-40B4-BE49-F238E27FC236}">
                <a16:creationId xmlns:a16="http://schemas.microsoft.com/office/drawing/2014/main" id="{32DFBB1A-6D05-D64E-5A7C-11422F0DB676}"/>
              </a:ext>
            </a:extLst>
          </p:cNvPr>
          <p:cNvSpPr txBox="1"/>
          <p:nvPr/>
        </p:nvSpPr>
        <p:spPr>
          <a:xfrm>
            <a:off x="6651366" y="1848539"/>
            <a:ext cx="545777" cy="230832"/>
          </a:xfrm>
          <a:prstGeom prst="rect">
            <a:avLst/>
          </a:prstGeom>
        </p:spPr>
        <p:txBody>
          <a:bodyPr lIns="0" tIns="0" rIns="0" bIns="0" rtlCol="0" anchor="t">
            <a:spAutoFit/>
          </a:bodyPr>
          <a:lstStyle/>
          <a:p>
            <a:pPr algn="ctr" defTabSz="609630">
              <a:lnSpc>
                <a:spcPts val="1785"/>
              </a:lnSpc>
              <a:spcBef>
                <a:spcPct val="0"/>
              </a:spcBef>
            </a:pPr>
            <a:r>
              <a:rPr lang="en-US" sz="1600" b="1">
                <a:solidFill>
                  <a:srgbClr val="000000"/>
                </a:solidFill>
                <a:latin typeface="Times" panose="02020603050405020304" pitchFamily="18" charset="0"/>
                <a:ea typeface="Noto Sans Bold"/>
                <a:cs typeface="Times" panose="02020603050405020304" pitchFamily="18" charset="0"/>
                <a:sym typeface="Noto Sans Bold"/>
              </a:rPr>
              <a:t>03</a:t>
            </a:r>
          </a:p>
        </p:txBody>
      </p:sp>
      <p:sp>
        <p:nvSpPr>
          <p:cNvPr id="105" name="TextBox 21">
            <a:extLst>
              <a:ext uri="{FF2B5EF4-FFF2-40B4-BE49-F238E27FC236}">
                <a16:creationId xmlns:a16="http://schemas.microsoft.com/office/drawing/2014/main" id="{C70088AE-7639-E8EF-3F34-9FE345A5C321}"/>
              </a:ext>
            </a:extLst>
          </p:cNvPr>
          <p:cNvSpPr txBox="1"/>
          <p:nvPr/>
        </p:nvSpPr>
        <p:spPr>
          <a:xfrm>
            <a:off x="6651366" y="2431291"/>
            <a:ext cx="545777" cy="230832"/>
          </a:xfrm>
          <a:prstGeom prst="rect">
            <a:avLst/>
          </a:prstGeom>
        </p:spPr>
        <p:txBody>
          <a:bodyPr lIns="0" tIns="0" rIns="0" bIns="0" rtlCol="0" anchor="t">
            <a:spAutoFit/>
          </a:bodyPr>
          <a:lstStyle/>
          <a:p>
            <a:pPr algn="ctr" defTabSz="609630">
              <a:lnSpc>
                <a:spcPts val="1785"/>
              </a:lnSpc>
              <a:spcBef>
                <a:spcPct val="0"/>
              </a:spcBef>
            </a:pPr>
            <a:r>
              <a:rPr lang="en-US" sz="1600" b="1">
                <a:solidFill>
                  <a:srgbClr val="000000"/>
                </a:solidFill>
                <a:latin typeface="Times" panose="02020603050405020304" pitchFamily="18" charset="0"/>
                <a:ea typeface="Noto Sans Bold"/>
                <a:cs typeface="Times" panose="02020603050405020304" pitchFamily="18" charset="0"/>
                <a:sym typeface="Noto Sans Bold"/>
              </a:rPr>
              <a:t>04</a:t>
            </a:r>
          </a:p>
        </p:txBody>
      </p:sp>
      <p:sp>
        <p:nvSpPr>
          <p:cNvPr id="106" name="TextBox 22">
            <a:extLst>
              <a:ext uri="{FF2B5EF4-FFF2-40B4-BE49-F238E27FC236}">
                <a16:creationId xmlns:a16="http://schemas.microsoft.com/office/drawing/2014/main" id="{D652493A-F98E-52B8-2326-156C2A2011D0}"/>
              </a:ext>
            </a:extLst>
          </p:cNvPr>
          <p:cNvSpPr txBox="1"/>
          <p:nvPr/>
        </p:nvSpPr>
        <p:spPr>
          <a:xfrm>
            <a:off x="6651366" y="3014044"/>
            <a:ext cx="545777" cy="230832"/>
          </a:xfrm>
          <a:prstGeom prst="rect">
            <a:avLst/>
          </a:prstGeom>
        </p:spPr>
        <p:txBody>
          <a:bodyPr lIns="0" tIns="0" rIns="0" bIns="0" rtlCol="0" anchor="t">
            <a:spAutoFit/>
          </a:bodyPr>
          <a:lstStyle/>
          <a:p>
            <a:pPr algn="ctr" defTabSz="609630">
              <a:lnSpc>
                <a:spcPts val="1785"/>
              </a:lnSpc>
              <a:spcBef>
                <a:spcPct val="0"/>
              </a:spcBef>
            </a:pPr>
            <a:r>
              <a:rPr lang="en-US" sz="1600" b="1">
                <a:solidFill>
                  <a:srgbClr val="000000"/>
                </a:solidFill>
                <a:latin typeface="Times" panose="02020603050405020304" pitchFamily="18" charset="0"/>
                <a:ea typeface="Noto Sans Bold"/>
                <a:cs typeface="Times" panose="02020603050405020304" pitchFamily="18" charset="0"/>
                <a:sym typeface="Noto Sans Bold"/>
              </a:rPr>
              <a:t>05</a:t>
            </a:r>
          </a:p>
        </p:txBody>
      </p:sp>
      <p:sp>
        <p:nvSpPr>
          <p:cNvPr id="107" name="TextBox 23">
            <a:extLst>
              <a:ext uri="{FF2B5EF4-FFF2-40B4-BE49-F238E27FC236}">
                <a16:creationId xmlns:a16="http://schemas.microsoft.com/office/drawing/2014/main" id="{BC5E321F-5743-3D9C-14CB-47B30FBA2678}"/>
              </a:ext>
            </a:extLst>
          </p:cNvPr>
          <p:cNvSpPr txBox="1"/>
          <p:nvPr/>
        </p:nvSpPr>
        <p:spPr>
          <a:xfrm>
            <a:off x="6651366" y="3596796"/>
            <a:ext cx="545777" cy="230832"/>
          </a:xfrm>
          <a:prstGeom prst="rect">
            <a:avLst/>
          </a:prstGeom>
        </p:spPr>
        <p:txBody>
          <a:bodyPr lIns="0" tIns="0" rIns="0" bIns="0" rtlCol="0" anchor="t">
            <a:spAutoFit/>
          </a:bodyPr>
          <a:lstStyle/>
          <a:p>
            <a:pPr algn="ctr" defTabSz="609630">
              <a:lnSpc>
                <a:spcPts val="1785"/>
              </a:lnSpc>
              <a:spcBef>
                <a:spcPct val="0"/>
              </a:spcBef>
            </a:pPr>
            <a:r>
              <a:rPr lang="en-US" sz="1600" b="1">
                <a:solidFill>
                  <a:srgbClr val="000000"/>
                </a:solidFill>
                <a:latin typeface="Times" panose="02020603050405020304" pitchFamily="18" charset="0"/>
                <a:ea typeface="Noto Sans Bold"/>
                <a:cs typeface="Times" panose="02020603050405020304" pitchFamily="18" charset="0"/>
                <a:sym typeface="Noto Sans Bold"/>
              </a:rPr>
              <a:t>06</a:t>
            </a:r>
          </a:p>
        </p:txBody>
      </p:sp>
      <p:sp>
        <p:nvSpPr>
          <p:cNvPr id="108" name="TextBox 24">
            <a:extLst>
              <a:ext uri="{FF2B5EF4-FFF2-40B4-BE49-F238E27FC236}">
                <a16:creationId xmlns:a16="http://schemas.microsoft.com/office/drawing/2014/main" id="{C59DA443-96A0-7016-4D85-82383527AE00}"/>
              </a:ext>
            </a:extLst>
          </p:cNvPr>
          <p:cNvSpPr txBox="1"/>
          <p:nvPr/>
        </p:nvSpPr>
        <p:spPr>
          <a:xfrm>
            <a:off x="6651366" y="4179548"/>
            <a:ext cx="545777" cy="230832"/>
          </a:xfrm>
          <a:prstGeom prst="rect">
            <a:avLst/>
          </a:prstGeom>
        </p:spPr>
        <p:txBody>
          <a:bodyPr lIns="0" tIns="0" rIns="0" bIns="0" rtlCol="0" anchor="t">
            <a:spAutoFit/>
          </a:bodyPr>
          <a:lstStyle/>
          <a:p>
            <a:pPr algn="ctr" defTabSz="609630">
              <a:lnSpc>
                <a:spcPts val="1785"/>
              </a:lnSpc>
              <a:spcBef>
                <a:spcPct val="0"/>
              </a:spcBef>
            </a:pPr>
            <a:r>
              <a:rPr lang="en-US" sz="1600" b="1">
                <a:solidFill>
                  <a:srgbClr val="000000"/>
                </a:solidFill>
                <a:latin typeface="Times" panose="02020603050405020304" pitchFamily="18" charset="0"/>
                <a:ea typeface="Noto Sans Bold"/>
                <a:cs typeface="Times" panose="02020603050405020304" pitchFamily="18" charset="0"/>
                <a:sym typeface="Noto Sans Bold"/>
              </a:rPr>
              <a:t>07</a:t>
            </a:r>
          </a:p>
        </p:txBody>
      </p:sp>
      <p:sp>
        <p:nvSpPr>
          <p:cNvPr id="109" name="TextBox 25">
            <a:extLst>
              <a:ext uri="{FF2B5EF4-FFF2-40B4-BE49-F238E27FC236}">
                <a16:creationId xmlns:a16="http://schemas.microsoft.com/office/drawing/2014/main" id="{955DB373-2DB5-7613-7AC8-0F5AA79E6F2D}"/>
              </a:ext>
            </a:extLst>
          </p:cNvPr>
          <p:cNvSpPr txBox="1"/>
          <p:nvPr/>
        </p:nvSpPr>
        <p:spPr>
          <a:xfrm>
            <a:off x="6651366" y="4762300"/>
            <a:ext cx="545777" cy="230832"/>
          </a:xfrm>
          <a:prstGeom prst="rect">
            <a:avLst/>
          </a:prstGeom>
        </p:spPr>
        <p:txBody>
          <a:bodyPr lIns="0" tIns="0" rIns="0" bIns="0" rtlCol="0" anchor="t">
            <a:spAutoFit/>
          </a:bodyPr>
          <a:lstStyle/>
          <a:p>
            <a:pPr algn="ctr" defTabSz="609630">
              <a:lnSpc>
                <a:spcPts val="1785"/>
              </a:lnSpc>
              <a:spcBef>
                <a:spcPct val="0"/>
              </a:spcBef>
            </a:pPr>
            <a:r>
              <a:rPr lang="en-US" sz="1600" b="1">
                <a:solidFill>
                  <a:srgbClr val="000000"/>
                </a:solidFill>
                <a:latin typeface="Times" panose="02020603050405020304" pitchFamily="18" charset="0"/>
                <a:ea typeface="Noto Sans Bold"/>
                <a:cs typeface="Times" panose="02020603050405020304" pitchFamily="18" charset="0"/>
                <a:sym typeface="Noto Sans Bold"/>
              </a:rPr>
              <a:t>08</a:t>
            </a:r>
          </a:p>
        </p:txBody>
      </p:sp>
      <p:sp>
        <p:nvSpPr>
          <p:cNvPr id="110" name="TextBox 26">
            <a:extLst>
              <a:ext uri="{FF2B5EF4-FFF2-40B4-BE49-F238E27FC236}">
                <a16:creationId xmlns:a16="http://schemas.microsoft.com/office/drawing/2014/main" id="{436AEFAF-CAF8-C311-67BA-3737AA897D07}"/>
              </a:ext>
            </a:extLst>
          </p:cNvPr>
          <p:cNvSpPr txBox="1"/>
          <p:nvPr/>
        </p:nvSpPr>
        <p:spPr>
          <a:xfrm>
            <a:off x="6651366" y="5352226"/>
            <a:ext cx="545777" cy="230832"/>
          </a:xfrm>
          <a:prstGeom prst="rect">
            <a:avLst/>
          </a:prstGeom>
        </p:spPr>
        <p:txBody>
          <a:bodyPr lIns="0" tIns="0" rIns="0" bIns="0" rtlCol="0" anchor="t">
            <a:spAutoFit/>
          </a:bodyPr>
          <a:lstStyle/>
          <a:p>
            <a:pPr algn="ctr" defTabSz="609630">
              <a:lnSpc>
                <a:spcPts val="1785"/>
              </a:lnSpc>
              <a:spcBef>
                <a:spcPct val="0"/>
              </a:spcBef>
            </a:pPr>
            <a:r>
              <a:rPr lang="en-US" sz="1600" b="1">
                <a:solidFill>
                  <a:srgbClr val="000000"/>
                </a:solidFill>
                <a:latin typeface="Times" panose="02020603050405020304" pitchFamily="18" charset="0"/>
                <a:ea typeface="Noto Sans Bold"/>
                <a:cs typeface="Times" panose="02020603050405020304" pitchFamily="18" charset="0"/>
                <a:sym typeface="Noto Sans Bold"/>
              </a:rPr>
              <a:t>09</a:t>
            </a:r>
          </a:p>
        </p:txBody>
      </p:sp>
      <p:sp>
        <p:nvSpPr>
          <p:cNvPr id="111" name="TextBox 27">
            <a:extLst>
              <a:ext uri="{FF2B5EF4-FFF2-40B4-BE49-F238E27FC236}">
                <a16:creationId xmlns:a16="http://schemas.microsoft.com/office/drawing/2014/main" id="{95063B9F-B4C3-66A3-E3D9-BC3A43CD11FC}"/>
              </a:ext>
            </a:extLst>
          </p:cNvPr>
          <p:cNvSpPr txBox="1"/>
          <p:nvPr/>
        </p:nvSpPr>
        <p:spPr>
          <a:xfrm>
            <a:off x="6651366" y="5935120"/>
            <a:ext cx="545777" cy="230832"/>
          </a:xfrm>
          <a:prstGeom prst="rect">
            <a:avLst/>
          </a:prstGeom>
        </p:spPr>
        <p:txBody>
          <a:bodyPr lIns="0" tIns="0" rIns="0" bIns="0" rtlCol="0" anchor="t">
            <a:spAutoFit/>
          </a:bodyPr>
          <a:lstStyle/>
          <a:p>
            <a:pPr algn="ctr" defTabSz="609630">
              <a:lnSpc>
                <a:spcPts val="1785"/>
              </a:lnSpc>
              <a:spcBef>
                <a:spcPct val="0"/>
              </a:spcBef>
            </a:pPr>
            <a:r>
              <a:rPr lang="en-US" sz="1600" b="1">
                <a:solidFill>
                  <a:srgbClr val="000000"/>
                </a:solidFill>
                <a:latin typeface="Times" panose="02020603050405020304" pitchFamily="18" charset="0"/>
                <a:ea typeface="Noto Sans Bold"/>
                <a:cs typeface="Times" panose="02020603050405020304" pitchFamily="18" charset="0"/>
                <a:sym typeface="Noto Sans Bold"/>
              </a:rPr>
              <a:t>10</a:t>
            </a:r>
          </a:p>
        </p:txBody>
      </p:sp>
      <p:sp>
        <p:nvSpPr>
          <p:cNvPr id="112" name="TextBox 28">
            <a:extLst>
              <a:ext uri="{FF2B5EF4-FFF2-40B4-BE49-F238E27FC236}">
                <a16:creationId xmlns:a16="http://schemas.microsoft.com/office/drawing/2014/main" id="{08DB0C38-01C0-2AB3-EDDB-5EB138F4255A}"/>
              </a:ext>
            </a:extLst>
          </p:cNvPr>
          <p:cNvSpPr txBox="1"/>
          <p:nvPr/>
        </p:nvSpPr>
        <p:spPr>
          <a:xfrm>
            <a:off x="7609013" y="4142520"/>
            <a:ext cx="3341991" cy="240450"/>
          </a:xfrm>
          <a:prstGeom prst="rect">
            <a:avLst/>
          </a:prstGeom>
        </p:spPr>
        <p:txBody>
          <a:bodyPr lIns="0" tIns="0" rIns="0" bIns="0" rtlCol="0" anchor="t">
            <a:spAutoFit/>
          </a:bodyPr>
          <a:lstStyle/>
          <a:p>
            <a:pPr defTabSz="609630">
              <a:lnSpc>
                <a:spcPts val="2021"/>
              </a:lnSpc>
            </a:pPr>
            <a:r>
              <a:rPr lang="en-US" sz="1600" b="1" dirty="0">
                <a:solidFill>
                  <a:srgbClr val="000000"/>
                </a:solidFill>
                <a:latin typeface="Times" panose="02020603050405020304" pitchFamily="18" charset="0"/>
                <a:ea typeface="Noto Sans Bold"/>
                <a:cs typeface="Times" panose="02020603050405020304" pitchFamily="18" charset="0"/>
                <a:sym typeface="Noto Sans Bold"/>
              </a:rPr>
              <a:t>Special Consumption Tax (SCT)</a:t>
            </a:r>
          </a:p>
        </p:txBody>
      </p:sp>
      <p:sp>
        <p:nvSpPr>
          <p:cNvPr id="113" name="TextBox 29">
            <a:extLst>
              <a:ext uri="{FF2B5EF4-FFF2-40B4-BE49-F238E27FC236}">
                <a16:creationId xmlns:a16="http://schemas.microsoft.com/office/drawing/2014/main" id="{5153C039-2C27-8E41-C77F-6CB9D1CE0ADB}"/>
              </a:ext>
            </a:extLst>
          </p:cNvPr>
          <p:cNvSpPr txBox="1"/>
          <p:nvPr/>
        </p:nvSpPr>
        <p:spPr>
          <a:xfrm>
            <a:off x="7609013" y="4725272"/>
            <a:ext cx="3341991" cy="247247"/>
          </a:xfrm>
          <a:prstGeom prst="rect">
            <a:avLst/>
          </a:prstGeom>
        </p:spPr>
        <p:txBody>
          <a:bodyPr lIns="0" tIns="0" rIns="0" bIns="0" rtlCol="0" anchor="t">
            <a:spAutoFit/>
          </a:bodyPr>
          <a:lstStyle/>
          <a:p>
            <a:pPr defTabSz="609630">
              <a:lnSpc>
                <a:spcPts val="2021"/>
              </a:lnSpc>
            </a:pPr>
            <a:r>
              <a:rPr lang="en-US" sz="1600" b="1" dirty="0">
                <a:latin typeface="Times New Roman" panose="02020603050405020304" pitchFamily="18" charset="0"/>
                <a:cs typeface="Times New Roman" panose="02020603050405020304" pitchFamily="18" charset="0"/>
              </a:rPr>
              <a:t>Non-Agricultural Land Use Tax</a:t>
            </a:r>
            <a:endParaRPr lang="en-US" sz="1600" b="1" dirty="0">
              <a:solidFill>
                <a:srgbClr val="000000"/>
              </a:solidFill>
              <a:latin typeface="Times New Roman" panose="02020603050405020304" pitchFamily="18" charset="0"/>
              <a:ea typeface="Noto Sans Bold"/>
              <a:cs typeface="Times New Roman" panose="02020603050405020304" pitchFamily="18" charset="0"/>
              <a:sym typeface="Noto Sans Bold"/>
            </a:endParaRPr>
          </a:p>
        </p:txBody>
      </p:sp>
      <p:sp>
        <p:nvSpPr>
          <p:cNvPr id="114" name="TextBox 30">
            <a:extLst>
              <a:ext uri="{FF2B5EF4-FFF2-40B4-BE49-F238E27FC236}">
                <a16:creationId xmlns:a16="http://schemas.microsoft.com/office/drawing/2014/main" id="{A68B43E3-B29D-9368-719C-A7C723EC01C6}"/>
              </a:ext>
            </a:extLst>
          </p:cNvPr>
          <p:cNvSpPr txBox="1"/>
          <p:nvPr/>
        </p:nvSpPr>
        <p:spPr>
          <a:xfrm>
            <a:off x="7609013" y="5315198"/>
            <a:ext cx="3341991" cy="240450"/>
          </a:xfrm>
          <a:prstGeom prst="rect">
            <a:avLst/>
          </a:prstGeom>
        </p:spPr>
        <p:txBody>
          <a:bodyPr lIns="0" tIns="0" rIns="0" bIns="0" rtlCol="0" anchor="t">
            <a:spAutoFit/>
          </a:bodyPr>
          <a:lstStyle/>
          <a:p>
            <a:pPr defTabSz="609630">
              <a:lnSpc>
                <a:spcPts val="2021"/>
              </a:lnSpc>
            </a:pPr>
            <a:r>
              <a:rPr lang="en-US" sz="1600" b="1" dirty="0">
                <a:solidFill>
                  <a:srgbClr val="000000"/>
                </a:solidFill>
                <a:latin typeface="Times" panose="02020603050405020304" pitchFamily="18" charset="0"/>
                <a:ea typeface="Noto Sans Bold"/>
                <a:cs typeface="Times" panose="02020603050405020304" pitchFamily="18" charset="0"/>
                <a:sym typeface="Noto Sans Bold"/>
              </a:rPr>
              <a:t>Business License Tax</a:t>
            </a:r>
          </a:p>
        </p:txBody>
      </p:sp>
      <p:sp>
        <p:nvSpPr>
          <p:cNvPr id="115" name="TextBox 31">
            <a:extLst>
              <a:ext uri="{FF2B5EF4-FFF2-40B4-BE49-F238E27FC236}">
                <a16:creationId xmlns:a16="http://schemas.microsoft.com/office/drawing/2014/main" id="{F3DAD911-2974-41CA-8D17-A9CE0FD9A844}"/>
              </a:ext>
            </a:extLst>
          </p:cNvPr>
          <p:cNvSpPr txBox="1"/>
          <p:nvPr/>
        </p:nvSpPr>
        <p:spPr>
          <a:xfrm>
            <a:off x="7609013" y="5898091"/>
            <a:ext cx="3341991" cy="240450"/>
          </a:xfrm>
          <a:prstGeom prst="rect">
            <a:avLst/>
          </a:prstGeom>
        </p:spPr>
        <p:txBody>
          <a:bodyPr lIns="0" tIns="0" rIns="0" bIns="0" rtlCol="0" anchor="t">
            <a:spAutoFit/>
          </a:bodyPr>
          <a:lstStyle/>
          <a:p>
            <a:pPr defTabSz="609630">
              <a:lnSpc>
                <a:spcPts val="2021"/>
              </a:lnSpc>
            </a:pPr>
            <a:r>
              <a:rPr lang="en-US" sz="1600" b="1" dirty="0">
                <a:solidFill>
                  <a:srgbClr val="000000"/>
                </a:solidFill>
                <a:latin typeface="Times" panose="02020603050405020304" pitchFamily="18" charset="0"/>
                <a:ea typeface="Noto Sans Bold"/>
                <a:cs typeface="Times" panose="02020603050405020304" pitchFamily="18" charset="0"/>
                <a:sym typeface="Noto Sans Bold"/>
              </a:rPr>
              <a:t>Environmental Protection Tax</a:t>
            </a:r>
          </a:p>
        </p:txBody>
      </p:sp>
      <p:sp>
        <p:nvSpPr>
          <p:cNvPr id="116" name="Title 6">
            <a:extLst>
              <a:ext uri="{FF2B5EF4-FFF2-40B4-BE49-F238E27FC236}">
                <a16:creationId xmlns:a16="http://schemas.microsoft.com/office/drawing/2014/main" id="{3F8EF82A-C169-17FC-AACB-A48D232EE472}"/>
              </a:ext>
            </a:extLst>
          </p:cNvPr>
          <p:cNvSpPr txBox="1">
            <a:spLocks/>
          </p:cNvSpPr>
          <p:nvPr/>
        </p:nvSpPr>
        <p:spPr>
          <a:xfrm>
            <a:off x="496836" y="668605"/>
            <a:ext cx="5742660" cy="446688"/>
          </a:xfrm>
          <a:prstGeom prst="rect">
            <a:avLst/>
          </a:prstGeom>
          <a:noFill/>
          <a:ln>
            <a:noFill/>
          </a:ln>
        </p:spPr>
        <p:txBody>
          <a:bodyPr spcFirstLastPara="1" vert="horz" wrap="square" lIns="0" tIns="0" rIns="0" bIns="0" rtlCol="0" anchor="t" anchorCtr="0">
            <a:noAutofit/>
          </a:bodyPr>
          <a:lstStyle>
            <a:lvl1pPr lvl="0" algn="l" defTabSz="514350" rtl="0" eaLnBrk="1" latinLnBrk="0" hangingPunct="1">
              <a:lnSpc>
                <a:spcPct val="90000"/>
              </a:lnSpc>
              <a:spcBef>
                <a:spcPts val="0"/>
              </a:spcBef>
              <a:spcAft>
                <a:spcPts val="0"/>
              </a:spcAft>
              <a:buSzPts val="1400"/>
              <a:buNone/>
              <a:defRPr sz="1500" b="0" i="0" kern="1200">
                <a:solidFill>
                  <a:schemeClr val="dk1"/>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a:r>
              <a:rPr lang="en-US" sz="4000" b="1" dirty="0"/>
              <a:t>Overview of Tax Types in Viet Nam</a:t>
            </a:r>
            <a:endParaRPr lang="vi-VN" sz="3400" b="1" dirty="0">
              <a:solidFill>
                <a:srgbClr val="000555"/>
              </a:solidFill>
              <a:latin typeface="Cambria" panose="02040503050406030204" pitchFamily="18" charset="0"/>
              <a:ea typeface="Cambria" panose="020405030504060302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2054685" y="130583"/>
            <a:ext cx="8041662" cy="499419"/>
          </a:xfrm>
          <a:prstGeom prst="rect">
            <a:avLst/>
          </a:prstGeom>
        </p:spPr>
        <p:txBody>
          <a:bodyPr lIns="0" tIns="0" rIns="0" bIns="0" rtlCol="0" anchor="ctr"/>
          <a:lstStyle/>
          <a:p>
            <a:pPr algn="ctr" defTabSz="609630">
              <a:lnSpc>
                <a:spcPts val="4752"/>
              </a:lnSpc>
            </a:pPr>
            <a:r>
              <a:rPr lang="en-US" sz="3600" b="1" dirty="0">
                <a:solidFill>
                  <a:srgbClr val="004F88"/>
                </a:solidFill>
                <a:latin typeface="Times New Roman" panose="02020603050405020304" pitchFamily="18" charset="0"/>
                <a:cs typeface="Times New Roman" panose="02020603050405020304" pitchFamily="18" charset="0"/>
              </a:rPr>
              <a:t>For large-scale investment projects</a:t>
            </a:r>
            <a:endParaRPr lang="en-US" sz="3600" b="1" dirty="0">
              <a:solidFill>
                <a:srgbClr val="004F88"/>
              </a:solidFill>
              <a:latin typeface="Times New Roman" panose="02020603050405020304" pitchFamily="18" charset="0"/>
              <a:ea typeface="Times New Roman Bold"/>
              <a:cs typeface="Times New Roman" panose="02020603050405020304" pitchFamily="18" charset="0"/>
              <a:sym typeface="Times New Roman Bold"/>
            </a:endParaRPr>
          </a:p>
        </p:txBody>
      </p:sp>
      <p:grpSp>
        <p:nvGrpSpPr>
          <p:cNvPr id="5" name="Group 5"/>
          <p:cNvGrpSpPr/>
          <p:nvPr/>
        </p:nvGrpSpPr>
        <p:grpSpPr>
          <a:xfrm>
            <a:off x="575472" y="799896"/>
            <a:ext cx="5500044" cy="2809018"/>
            <a:chOff x="-636888" y="-544590"/>
            <a:chExt cx="11000088" cy="5618036"/>
          </a:xfrm>
        </p:grpSpPr>
        <p:sp>
          <p:nvSpPr>
            <p:cNvPr id="6" name="Freeform 6"/>
            <p:cNvSpPr/>
            <p:nvPr/>
          </p:nvSpPr>
          <p:spPr>
            <a:xfrm>
              <a:off x="0" y="0"/>
              <a:ext cx="10363200" cy="5073446"/>
            </a:xfrm>
            <a:custGeom>
              <a:avLst/>
              <a:gdLst/>
              <a:ahLst/>
              <a:cxnLst/>
              <a:rect l="l" t="t" r="r" b="b"/>
              <a:pathLst>
                <a:path w="10363200" h="5073446">
                  <a:moveTo>
                    <a:pt x="0" y="0"/>
                  </a:moveTo>
                  <a:lnTo>
                    <a:pt x="10363200" y="0"/>
                  </a:lnTo>
                  <a:lnTo>
                    <a:pt x="10363200" y="5073446"/>
                  </a:lnTo>
                  <a:lnTo>
                    <a:pt x="0" y="5073446"/>
                  </a:lnTo>
                  <a:close/>
                </a:path>
              </a:pathLst>
            </a:custGeom>
            <a:solidFill>
              <a:srgbClr val="000000">
                <a:alpha val="0"/>
              </a:srgbClr>
            </a:solidFill>
          </p:spPr>
          <p:txBody>
            <a:bodyPr/>
            <a:lstStyle/>
            <a:p>
              <a:pPr defTabSz="609630"/>
              <a:endParaRPr lang="vi-VN" sz="1200">
                <a:solidFill>
                  <a:prstClr val="black"/>
                </a:solidFill>
                <a:latin typeface="+mj-lt"/>
              </a:endParaRPr>
            </a:p>
          </p:txBody>
        </p:sp>
        <p:sp>
          <p:nvSpPr>
            <p:cNvPr id="7" name="TextBox 7"/>
            <p:cNvSpPr txBox="1"/>
            <p:nvPr/>
          </p:nvSpPr>
          <p:spPr>
            <a:xfrm>
              <a:off x="-636888" y="-544590"/>
              <a:ext cx="10363200" cy="5044872"/>
            </a:xfrm>
            <a:prstGeom prst="rect">
              <a:avLst/>
            </a:prstGeom>
          </p:spPr>
          <p:txBody>
            <a:bodyPr lIns="0" tIns="0" rIns="0" bIns="0" rtlCol="0" anchor="t"/>
            <a:lstStyle/>
            <a:p>
              <a:pPr algn="just" defTabSz="609630">
                <a:lnSpc>
                  <a:spcPts val="2100"/>
                </a:lnSpc>
              </a:pPr>
              <a:r>
                <a:rPr lang="en-US" sz="1500" dirty="0">
                  <a:solidFill>
                    <a:srgbClr val="000000"/>
                  </a:solidFill>
                  <a:latin typeface="Times" panose="02020603050405020304" pitchFamily="18" charset="0"/>
                  <a:ea typeface="Aptos"/>
                  <a:cs typeface="Times" panose="02020603050405020304" pitchFamily="18" charset="0"/>
                  <a:sym typeface="Aptos"/>
                </a:rPr>
                <a:t>Enterprises with investment projects must satisfy all of the following conditions:</a:t>
              </a:r>
            </a:p>
            <a:p>
              <a:pPr marL="342900" indent="-342900" algn="just" defTabSz="609630">
                <a:lnSpc>
                  <a:spcPts val="2100"/>
                </a:lnSpc>
                <a:buFont typeface="+mj-lt"/>
                <a:buAutoNum type="arabicPeriod"/>
              </a:pPr>
              <a:r>
                <a:rPr lang="en-US" sz="1500" dirty="0">
                  <a:solidFill>
                    <a:srgbClr val="000000"/>
                  </a:solidFill>
                  <a:latin typeface="Times" panose="02020603050405020304" pitchFamily="18" charset="0"/>
                  <a:ea typeface="Aptos"/>
                  <a:cs typeface="Times" panose="02020603050405020304" pitchFamily="18" charset="0"/>
                  <a:sym typeface="Aptos"/>
                </a:rPr>
                <a:t>The project must fall within specific sectors or industries, such as high technology, information technology (IT), supporting industries, renewable energy, advanced materials, etc. </a:t>
              </a:r>
            </a:p>
            <a:p>
              <a:pPr marL="342900" indent="-342900" algn="just" defTabSz="609630">
                <a:lnSpc>
                  <a:spcPts val="2100"/>
                </a:lnSpc>
                <a:buFont typeface="+mj-lt"/>
                <a:buAutoNum type="arabicPeriod"/>
              </a:pPr>
              <a:r>
                <a:rPr lang="en-US" sz="1500" dirty="0">
                  <a:solidFill>
                    <a:srgbClr val="000000"/>
                  </a:solidFill>
                  <a:latin typeface="Times" panose="02020603050405020304" pitchFamily="18" charset="0"/>
                  <a:ea typeface="Aptos"/>
                  <a:cs typeface="Times" panose="02020603050405020304" pitchFamily="18" charset="0"/>
                  <a:sym typeface="Aptos"/>
                </a:rPr>
                <a:t>The total investment capital must be at least VND 10,000 billion (~USD 400 million). </a:t>
              </a:r>
            </a:p>
            <a:p>
              <a:pPr marL="342900" indent="-342900" algn="just" defTabSz="609630">
                <a:lnSpc>
                  <a:spcPts val="2100"/>
                </a:lnSpc>
                <a:buFont typeface="+mj-lt"/>
                <a:buAutoNum type="arabicPeriod"/>
              </a:pPr>
              <a:r>
                <a:rPr lang="en-US" sz="1500" dirty="0">
                  <a:solidFill>
                    <a:srgbClr val="000000"/>
                  </a:solidFill>
                  <a:latin typeface="Times" panose="02020603050405020304" pitchFamily="18" charset="0"/>
                  <a:ea typeface="Aptos"/>
                  <a:cs typeface="Times" panose="02020603050405020304" pitchFamily="18" charset="0"/>
                  <a:sym typeface="Aptos"/>
                </a:rPr>
                <a:t>At least VND 10,000 billion (~USD 400 million) must be disbursed within 3 years from the date of issuance of the Investment Registration Certificate or the investment policy approval decision. </a:t>
              </a:r>
            </a:p>
          </p:txBody>
        </p:sp>
      </p:grpSp>
      <p:grpSp>
        <p:nvGrpSpPr>
          <p:cNvPr id="8" name="Group 8"/>
          <p:cNvGrpSpPr/>
          <p:nvPr/>
        </p:nvGrpSpPr>
        <p:grpSpPr>
          <a:xfrm>
            <a:off x="6607277" y="1333973"/>
            <a:ext cx="5181600" cy="2103275"/>
            <a:chOff x="0" y="0"/>
            <a:chExt cx="10363200" cy="4206550"/>
          </a:xfrm>
        </p:grpSpPr>
        <p:sp>
          <p:nvSpPr>
            <p:cNvPr id="9" name="Freeform 9"/>
            <p:cNvSpPr/>
            <p:nvPr/>
          </p:nvSpPr>
          <p:spPr>
            <a:xfrm>
              <a:off x="0" y="0"/>
              <a:ext cx="10363200" cy="4026310"/>
            </a:xfrm>
            <a:custGeom>
              <a:avLst/>
              <a:gdLst/>
              <a:ahLst/>
              <a:cxnLst/>
              <a:rect l="l" t="t" r="r" b="b"/>
              <a:pathLst>
                <a:path w="10363200" h="4026310">
                  <a:moveTo>
                    <a:pt x="0" y="0"/>
                  </a:moveTo>
                  <a:lnTo>
                    <a:pt x="10363200" y="0"/>
                  </a:lnTo>
                  <a:lnTo>
                    <a:pt x="10363200" y="4026310"/>
                  </a:lnTo>
                  <a:lnTo>
                    <a:pt x="0" y="4026310"/>
                  </a:lnTo>
                  <a:close/>
                </a:path>
              </a:pathLst>
            </a:custGeom>
            <a:solidFill>
              <a:srgbClr val="000000">
                <a:alpha val="0"/>
              </a:srgbClr>
            </a:solidFill>
          </p:spPr>
          <p:txBody>
            <a:bodyPr/>
            <a:lstStyle/>
            <a:p>
              <a:pPr defTabSz="609630"/>
              <a:endParaRPr lang="vi-VN" sz="1200">
                <a:solidFill>
                  <a:prstClr val="black"/>
                </a:solidFill>
                <a:latin typeface="+mj-lt"/>
              </a:endParaRPr>
            </a:p>
          </p:txBody>
        </p:sp>
        <p:sp>
          <p:nvSpPr>
            <p:cNvPr id="10" name="TextBox 10"/>
            <p:cNvSpPr txBox="1"/>
            <p:nvPr/>
          </p:nvSpPr>
          <p:spPr>
            <a:xfrm>
              <a:off x="531970" y="208814"/>
              <a:ext cx="9415202" cy="3997736"/>
            </a:xfrm>
            <a:prstGeom prst="rect">
              <a:avLst/>
            </a:prstGeom>
          </p:spPr>
          <p:txBody>
            <a:bodyPr lIns="0" tIns="0" rIns="0" bIns="0" rtlCol="0" anchor="t"/>
            <a:lstStyle/>
            <a:p>
              <a:pPr defTabSz="609630">
                <a:lnSpc>
                  <a:spcPts val="2000"/>
                </a:lnSpc>
              </a:pPr>
              <a:r>
                <a:rPr lang="en-US" sz="1500" dirty="0">
                  <a:solidFill>
                    <a:srgbClr val="000000"/>
                  </a:solidFill>
                  <a:latin typeface="Times" panose="02020603050405020304" pitchFamily="18" charset="0"/>
                  <a:ea typeface="Aptos"/>
                  <a:cs typeface="Times" panose="02020603050405020304" pitchFamily="18" charset="0"/>
                  <a:sym typeface="Aptos"/>
                </a:rPr>
                <a:t>Corporate Income Tax (CIT) incentives:</a:t>
              </a:r>
            </a:p>
            <a:p>
              <a:pPr marL="285750" indent="-285750" defTabSz="609630">
                <a:lnSpc>
                  <a:spcPts val="2000"/>
                </a:lnSpc>
                <a:buFont typeface="Arial" panose="020B0604020202020204" pitchFamily="34" charset="0"/>
                <a:buChar char="•"/>
              </a:pPr>
              <a:r>
                <a:rPr lang="en-US" sz="1500" dirty="0">
                  <a:solidFill>
                    <a:srgbClr val="000000"/>
                  </a:solidFill>
                  <a:latin typeface="Times" panose="02020603050405020304" pitchFamily="18" charset="0"/>
                  <a:ea typeface="Aptos"/>
                  <a:cs typeface="Times" panose="02020603050405020304" pitchFamily="18" charset="0"/>
                  <a:sym typeface="Aptos"/>
                </a:rPr>
                <a:t>Preferential CIT rate of 9% for 30 years</a:t>
              </a:r>
            </a:p>
            <a:p>
              <a:pPr marL="285750" indent="-285750" defTabSz="609630">
                <a:lnSpc>
                  <a:spcPts val="2000"/>
                </a:lnSpc>
                <a:buFont typeface="Arial" panose="020B0604020202020204" pitchFamily="34" charset="0"/>
                <a:buChar char="•"/>
              </a:pPr>
              <a:r>
                <a:rPr lang="en-US" sz="1500" dirty="0">
                  <a:solidFill>
                    <a:srgbClr val="000000"/>
                  </a:solidFill>
                  <a:latin typeface="Times" panose="02020603050405020304" pitchFamily="18" charset="0"/>
                  <a:ea typeface="Aptos"/>
                  <a:cs typeface="Times" panose="02020603050405020304" pitchFamily="18" charset="0"/>
                  <a:sym typeface="Aptos"/>
                </a:rPr>
                <a:t>CIT exemption for 5 years, followed by a 50% reduction for the subsequent 10 years</a:t>
              </a:r>
            </a:p>
            <a:p>
              <a:pPr marL="285750" indent="-285750" defTabSz="609630">
                <a:lnSpc>
                  <a:spcPts val="2000"/>
                </a:lnSpc>
                <a:buFont typeface="Arial" panose="020B0604020202020204" pitchFamily="34" charset="0"/>
                <a:buChar char="•"/>
              </a:pPr>
              <a:r>
                <a:rPr lang="en-US" sz="1500" dirty="0">
                  <a:solidFill>
                    <a:srgbClr val="000000"/>
                  </a:solidFill>
                  <a:latin typeface="Times" panose="02020603050405020304" pitchFamily="18" charset="0"/>
                  <a:ea typeface="Aptos"/>
                  <a:cs typeface="Times" panose="02020603050405020304" pitchFamily="18" charset="0"/>
                  <a:sym typeface="Aptos"/>
                </a:rPr>
                <a:t>Exemption from land and water surface rental for 18 years, with a 55% reduction for the remaining project duration</a:t>
              </a:r>
            </a:p>
          </p:txBody>
        </p:sp>
      </p:grpSp>
      <p:grpSp>
        <p:nvGrpSpPr>
          <p:cNvPr id="11" name="Group 11"/>
          <p:cNvGrpSpPr/>
          <p:nvPr/>
        </p:nvGrpSpPr>
        <p:grpSpPr>
          <a:xfrm>
            <a:off x="5855450" y="2088710"/>
            <a:ext cx="801992" cy="503682"/>
            <a:chOff x="0" y="0"/>
            <a:chExt cx="1603984" cy="1007364"/>
          </a:xfrm>
        </p:grpSpPr>
        <p:sp>
          <p:nvSpPr>
            <p:cNvPr id="12" name="Freeform 12"/>
            <p:cNvSpPr/>
            <p:nvPr/>
          </p:nvSpPr>
          <p:spPr>
            <a:xfrm>
              <a:off x="19050" y="19050"/>
              <a:ext cx="1565910" cy="969264"/>
            </a:xfrm>
            <a:custGeom>
              <a:avLst/>
              <a:gdLst/>
              <a:ahLst/>
              <a:cxnLst/>
              <a:rect l="l" t="t" r="r" b="b"/>
              <a:pathLst>
                <a:path w="1565910" h="969264">
                  <a:moveTo>
                    <a:pt x="0" y="242316"/>
                  </a:moveTo>
                  <a:lnTo>
                    <a:pt x="1074166" y="242316"/>
                  </a:lnTo>
                  <a:lnTo>
                    <a:pt x="1074166" y="0"/>
                  </a:lnTo>
                  <a:lnTo>
                    <a:pt x="1565910" y="484632"/>
                  </a:lnTo>
                  <a:lnTo>
                    <a:pt x="1074166" y="969264"/>
                  </a:lnTo>
                  <a:lnTo>
                    <a:pt x="1074166" y="726948"/>
                  </a:lnTo>
                  <a:lnTo>
                    <a:pt x="0" y="726948"/>
                  </a:lnTo>
                  <a:close/>
                </a:path>
              </a:pathLst>
            </a:custGeom>
            <a:solidFill>
              <a:srgbClr val="156082"/>
            </a:solidFill>
          </p:spPr>
          <p:txBody>
            <a:bodyPr/>
            <a:lstStyle/>
            <a:p>
              <a:pPr defTabSz="609630"/>
              <a:endParaRPr lang="vi-VN" sz="1200">
                <a:solidFill>
                  <a:prstClr val="black"/>
                </a:solidFill>
                <a:latin typeface="Arial" panose="020B0604020202020204" pitchFamily="34" charset="0"/>
              </a:endParaRPr>
            </a:p>
          </p:txBody>
        </p:sp>
        <p:sp>
          <p:nvSpPr>
            <p:cNvPr id="13" name="Freeform 13"/>
            <p:cNvSpPr/>
            <p:nvPr/>
          </p:nvSpPr>
          <p:spPr>
            <a:xfrm>
              <a:off x="0" y="-1397"/>
              <a:ext cx="1604010" cy="1010285"/>
            </a:xfrm>
            <a:custGeom>
              <a:avLst/>
              <a:gdLst/>
              <a:ahLst/>
              <a:cxnLst/>
              <a:rect l="l" t="t" r="r" b="b"/>
              <a:pathLst>
                <a:path w="1604010" h="1010285">
                  <a:moveTo>
                    <a:pt x="19050" y="243713"/>
                  </a:moveTo>
                  <a:lnTo>
                    <a:pt x="1093216" y="243713"/>
                  </a:lnTo>
                  <a:lnTo>
                    <a:pt x="1093216" y="262763"/>
                  </a:lnTo>
                  <a:lnTo>
                    <a:pt x="1074166" y="262763"/>
                  </a:lnTo>
                  <a:lnTo>
                    <a:pt x="1074166" y="20447"/>
                  </a:lnTo>
                  <a:cubicBezTo>
                    <a:pt x="1074166" y="12827"/>
                    <a:pt x="1078738" y="5842"/>
                    <a:pt x="1085850" y="2921"/>
                  </a:cubicBezTo>
                  <a:cubicBezTo>
                    <a:pt x="1092962" y="0"/>
                    <a:pt x="1101090" y="1524"/>
                    <a:pt x="1106551" y="6985"/>
                  </a:cubicBezTo>
                  <a:lnTo>
                    <a:pt x="1598295" y="491617"/>
                  </a:lnTo>
                  <a:cubicBezTo>
                    <a:pt x="1601978" y="495173"/>
                    <a:pt x="1604010" y="500126"/>
                    <a:pt x="1604010" y="505206"/>
                  </a:cubicBezTo>
                  <a:cubicBezTo>
                    <a:pt x="1604010" y="510286"/>
                    <a:pt x="1601978" y="515239"/>
                    <a:pt x="1598295" y="518795"/>
                  </a:cubicBezTo>
                  <a:lnTo>
                    <a:pt x="1106551" y="1003300"/>
                  </a:lnTo>
                  <a:cubicBezTo>
                    <a:pt x="1101090" y="1008634"/>
                    <a:pt x="1092962" y="1010285"/>
                    <a:pt x="1085850" y="1007364"/>
                  </a:cubicBezTo>
                  <a:cubicBezTo>
                    <a:pt x="1078738" y="1004443"/>
                    <a:pt x="1074166" y="997458"/>
                    <a:pt x="1074166" y="989838"/>
                  </a:cubicBezTo>
                  <a:lnTo>
                    <a:pt x="1074166" y="747395"/>
                  </a:lnTo>
                  <a:lnTo>
                    <a:pt x="1093216" y="747395"/>
                  </a:lnTo>
                  <a:lnTo>
                    <a:pt x="1093216" y="766445"/>
                  </a:lnTo>
                  <a:lnTo>
                    <a:pt x="19050" y="766445"/>
                  </a:lnTo>
                  <a:cubicBezTo>
                    <a:pt x="8509" y="766445"/>
                    <a:pt x="0" y="757936"/>
                    <a:pt x="0" y="747395"/>
                  </a:cubicBezTo>
                  <a:lnTo>
                    <a:pt x="0" y="262763"/>
                  </a:lnTo>
                  <a:cubicBezTo>
                    <a:pt x="0" y="252222"/>
                    <a:pt x="8509" y="243713"/>
                    <a:pt x="19050" y="243713"/>
                  </a:cubicBezTo>
                  <a:moveTo>
                    <a:pt x="19050" y="281813"/>
                  </a:moveTo>
                  <a:lnTo>
                    <a:pt x="19050" y="262763"/>
                  </a:lnTo>
                  <a:lnTo>
                    <a:pt x="38100" y="262763"/>
                  </a:lnTo>
                  <a:lnTo>
                    <a:pt x="38100" y="747395"/>
                  </a:lnTo>
                  <a:lnTo>
                    <a:pt x="19050" y="747395"/>
                  </a:lnTo>
                  <a:lnTo>
                    <a:pt x="19050" y="728345"/>
                  </a:lnTo>
                  <a:lnTo>
                    <a:pt x="1093216" y="728345"/>
                  </a:lnTo>
                  <a:cubicBezTo>
                    <a:pt x="1103757" y="728345"/>
                    <a:pt x="1112266" y="736854"/>
                    <a:pt x="1112266" y="747395"/>
                  </a:cubicBezTo>
                  <a:lnTo>
                    <a:pt x="1112266" y="989711"/>
                  </a:lnTo>
                  <a:lnTo>
                    <a:pt x="1093216" y="989711"/>
                  </a:lnTo>
                  <a:lnTo>
                    <a:pt x="1079881" y="976122"/>
                  </a:lnTo>
                  <a:lnTo>
                    <a:pt x="1571625" y="491490"/>
                  </a:lnTo>
                  <a:lnTo>
                    <a:pt x="1584960" y="505079"/>
                  </a:lnTo>
                  <a:lnTo>
                    <a:pt x="1571625" y="518668"/>
                  </a:lnTo>
                  <a:lnTo>
                    <a:pt x="1079881" y="34036"/>
                  </a:lnTo>
                  <a:lnTo>
                    <a:pt x="1093216" y="20447"/>
                  </a:lnTo>
                  <a:lnTo>
                    <a:pt x="1112266" y="20447"/>
                  </a:lnTo>
                  <a:lnTo>
                    <a:pt x="1112266" y="262763"/>
                  </a:lnTo>
                  <a:cubicBezTo>
                    <a:pt x="1112266" y="273304"/>
                    <a:pt x="1103757" y="281813"/>
                    <a:pt x="1093216" y="281813"/>
                  </a:cubicBezTo>
                  <a:lnTo>
                    <a:pt x="19050" y="281813"/>
                  </a:lnTo>
                  <a:close/>
                </a:path>
              </a:pathLst>
            </a:custGeom>
            <a:solidFill>
              <a:srgbClr val="042433"/>
            </a:solidFill>
          </p:spPr>
          <p:txBody>
            <a:bodyPr/>
            <a:lstStyle/>
            <a:p>
              <a:pPr defTabSz="609630"/>
              <a:endParaRPr lang="vi-VN" sz="1200">
                <a:solidFill>
                  <a:prstClr val="black"/>
                </a:solidFill>
                <a:latin typeface="Arial" panose="020B0604020202020204" pitchFamily="34" charset="0"/>
              </a:endParaRPr>
            </a:p>
          </p:txBody>
        </p:sp>
      </p:grpSp>
      <p:grpSp>
        <p:nvGrpSpPr>
          <p:cNvPr id="14" name="Group 14"/>
          <p:cNvGrpSpPr/>
          <p:nvPr/>
        </p:nvGrpSpPr>
        <p:grpSpPr>
          <a:xfrm>
            <a:off x="611137" y="3952568"/>
            <a:ext cx="5293134" cy="2232322"/>
            <a:chOff x="-454126" y="0"/>
            <a:chExt cx="10586268" cy="4464644"/>
          </a:xfrm>
        </p:grpSpPr>
        <p:sp>
          <p:nvSpPr>
            <p:cNvPr id="15" name="Freeform 15"/>
            <p:cNvSpPr/>
            <p:nvPr/>
          </p:nvSpPr>
          <p:spPr>
            <a:xfrm>
              <a:off x="0" y="0"/>
              <a:ext cx="10132142" cy="4339650"/>
            </a:xfrm>
            <a:custGeom>
              <a:avLst/>
              <a:gdLst/>
              <a:ahLst/>
              <a:cxnLst/>
              <a:rect l="l" t="t" r="r" b="b"/>
              <a:pathLst>
                <a:path w="10132142" h="4339650">
                  <a:moveTo>
                    <a:pt x="0" y="0"/>
                  </a:moveTo>
                  <a:lnTo>
                    <a:pt x="10132142" y="0"/>
                  </a:lnTo>
                  <a:lnTo>
                    <a:pt x="10132142" y="4339650"/>
                  </a:lnTo>
                  <a:lnTo>
                    <a:pt x="0" y="4339650"/>
                  </a:lnTo>
                  <a:close/>
                </a:path>
              </a:pathLst>
            </a:custGeom>
            <a:solidFill>
              <a:srgbClr val="000000">
                <a:alpha val="0"/>
              </a:srgbClr>
            </a:solidFill>
          </p:spPr>
          <p:txBody>
            <a:bodyPr/>
            <a:lstStyle/>
            <a:p>
              <a:pPr defTabSz="609630"/>
              <a:endParaRPr lang="vi-VN" sz="1200">
                <a:solidFill>
                  <a:prstClr val="black"/>
                </a:solidFill>
                <a:latin typeface="+mj-lt"/>
              </a:endParaRPr>
            </a:p>
          </p:txBody>
        </p:sp>
        <p:sp>
          <p:nvSpPr>
            <p:cNvPr id="16" name="TextBox 16"/>
            <p:cNvSpPr txBox="1"/>
            <p:nvPr/>
          </p:nvSpPr>
          <p:spPr>
            <a:xfrm>
              <a:off x="-454126" y="124994"/>
              <a:ext cx="10132142" cy="4339650"/>
            </a:xfrm>
            <a:prstGeom prst="rect">
              <a:avLst/>
            </a:prstGeom>
          </p:spPr>
          <p:txBody>
            <a:bodyPr lIns="0" tIns="0" rIns="0" bIns="0" rtlCol="0" anchor="t"/>
            <a:lstStyle/>
            <a:p>
              <a:pPr marL="285750" indent="-285750" algn="just" defTabSz="609630">
                <a:lnSpc>
                  <a:spcPts val="2100"/>
                </a:lnSpc>
                <a:buFont typeface="Arial" panose="020B0604020202020204" pitchFamily="34" charset="0"/>
                <a:buChar char="•"/>
              </a:pPr>
              <a:r>
                <a:rPr lang="en-US" sz="1500" dirty="0">
                  <a:solidFill>
                    <a:srgbClr val="000000"/>
                  </a:solidFill>
                  <a:latin typeface="Times" panose="02020603050405020304" pitchFamily="18" charset="0"/>
                  <a:ea typeface="Aptos"/>
                  <a:cs typeface="Times" panose="02020603050405020304" pitchFamily="18" charset="0"/>
                  <a:sym typeface="Aptos"/>
                </a:rPr>
                <a:t>New investment projects (including expansions) for Innovation Centers or Research and Development (R&amp;D) Centers:</a:t>
              </a:r>
            </a:p>
            <a:p>
              <a:pPr marL="285750" indent="-285750" algn="just" defTabSz="609630">
                <a:lnSpc>
                  <a:spcPts val="2100"/>
                </a:lnSpc>
                <a:buFont typeface="Arial" panose="020B0604020202020204" pitchFamily="34" charset="0"/>
                <a:buChar char="•"/>
              </a:pPr>
              <a:r>
                <a:rPr lang="en-US" sz="1500" dirty="0">
                  <a:solidFill>
                    <a:srgbClr val="000000"/>
                  </a:solidFill>
                  <a:latin typeface="Times" panose="02020603050405020304" pitchFamily="18" charset="0"/>
                  <a:ea typeface="Aptos"/>
                  <a:cs typeface="Times" panose="02020603050405020304" pitchFamily="18" charset="0"/>
                  <a:sym typeface="Aptos"/>
                </a:rPr>
                <a:t>Minimum total investment capital of VND 3,000 billion, of which at least VND 1,000 billion (~USD 38 million) must be disbursed within 3 years from the date of issuance of the Investment Registration Certificate or investment approval decision. </a:t>
              </a:r>
            </a:p>
            <a:p>
              <a:pPr marL="285750" indent="-285750" algn="just" defTabSz="609630">
                <a:lnSpc>
                  <a:spcPts val="2100"/>
                </a:lnSpc>
                <a:buFont typeface="Arial" panose="020B0604020202020204" pitchFamily="34" charset="0"/>
                <a:buChar char="•"/>
              </a:pPr>
              <a:r>
                <a:rPr lang="en-US" sz="1500" dirty="0">
                  <a:solidFill>
                    <a:srgbClr val="000000"/>
                  </a:solidFill>
                  <a:latin typeface="Times" panose="02020603050405020304" pitchFamily="18" charset="0"/>
                  <a:ea typeface="Aptos"/>
                  <a:cs typeface="Times" panose="02020603050405020304" pitchFamily="18" charset="0"/>
                  <a:sym typeface="Aptos"/>
                </a:rPr>
                <a:t>Innovation centers must be established under a decision of the Prime Minister.</a:t>
              </a:r>
            </a:p>
          </p:txBody>
        </p:sp>
      </p:grpSp>
      <p:grpSp>
        <p:nvGrpSpPr>
          <p:cNvPr id="17" name="Group 17"/>
          <p:cNvGrpSpPr/>
          <p:nvPr/>
        </p:nvGrpSpPr>
        <p:grpSpPr>
          <a:xfrm>
            <a:off x="6607277" y="4293386"/>
            <a:ext cx="5181600" cy="1477328"/>
            <a:chOff x="0" y="0"/>
            <a:chExt cx="10363200" cy="2954656"/>
          </a:xfrm>
        </p:grpSpPr>
        <p:sp>
          <p:nvSpPr>
            <p:cNvPr id="18" name="Freeform 18"/>
            <p:cNvSpPr/>
            <p:nvPr/>
          </p:nvSpPr>
          <p:spPr>
            <a:xfrm>
              <a:off x="0" y="0"/>
              <a:ext cx="10363200" cy="2954656"/>
            </a:xfrm>
            <a:custGeom>
              <a:avLst/>
              <a:gdLst/>
              <a:ahLst/>
              <a:cxnLst/>
              <a:rect l="l" t="t" r="r" b="b"/>
              <a:pathLst>
                <a:path w="10363200" h="2954656">
                  <a:moveTo>
                    <a:pt x="0" y="0"/>
                  </a:moveTo>
                  <a:lnTo>
                    <a:pt x="10363200" y="0"/>
                  </a:lnTo>
                  <a:lnTo>
                    <a:pt x="10363200" y="2954656"/>
                  </a:lnTo>
                  <a:lnTo>
                    <a:pt x="0" y="2954656"/>
                  </a:lnTo>
                  <a:close/>
                </a:path>
              </a:pathLst>
            </a:custGeom>
            <a:solidFill>
              <a:srgbClr val="000000">
                <a:alpha val="0"/>
              </a:srgbClr>
            </a:solidFill>
          </p:spPr>
          <p:txBody>
            <a:bodyPr/>
            <a:lstStyle/>
            <a:p>
              <a:pPr defTabSz="609630"/>
              <a:endParaRPr lang="vi-VN" sz="1200">
                <a:solidFill>
                  <a:prstClr val="black"/>
                </a:solidFill>
                <a:latin typeface="+mj-lt"/>
              </a:endParaRPr>
            </a:p>
          </p:txBody>
        </p:sp>
        <p:sp>
          <p:nvSpPr>
            <p:cNvPr id="19" name="TextBox 19"/>
            <p:cNvSpPr txBox="1"/>
            <p:nvPr/>
          </p:nvSpPr>
          <p:spPr>
            <a:xfrm>
              <a:off x="531970" y="0"/>
              <a:ext cx="9186048" cy="2954656"/>
            </a:xfrm>
            <a:prstGeom prst="rect">
              <a:avLst/>
            </a:prstGeom>
          </p:spPr>
          <p:txBody>
            <a:bodyPr lIns="0" tIns="0" rIns="0" bIns="0" rtlCol="0" anchor="t"/>
            <a:lstStyle/>
            <a:p>
              <a:pPr defTabSz="609630">
                <a:lnSpc>
                  <a:spcPts val="2100"/>
                </a:lnSpc>
              </a:pPr>
              <a:r>
                <a:rPr lang="en-US" sz="1500" dirty="0">
                  <a:solidFill>
                    <a:srgbClr val="000000"/>
                  </a:solidFill>
                  <a:latin typeface="Times" panose="02020603050405020304" pitchFamily="18" charset="0"/>
                  <a:ea typeface="Aptos"/>
                  <a:cs typeface="Times" panose="02020603050405020304" pitchFamily="18" charset="0"/>
                  <a:sym typeface="Aptos"/>
                </a:rPr>
                <a:t>Corporate Income Tax (CIT) incentives:</a:t>
              </a:r>
            </a:p>
            <a:p>
              <a:pPr marL="285750" indent="-285750" defTabSz="609630">
                <a:lnSpc>
                  <a:spcPts val="2100"/>
                </a:lnSpc>
                <a:buFont typeface="Arial" panose="020B0604020202020204" pitchFamily="34" charset="0"/>
                <a:buChar char="•"/>
              </a:pPr>
              <a:r>
                <a:rPr lang="en-US" sz="1500" dirty="0">
                  <a:solidFill>
                    <a:srgbClr val="000000"/>
                  </a:solidFill>
                  <a:latin typeface="Times" panose="02020603050405020304" pitchFamily="18" charset="0"/>
                  <a:ea typeface="Aptos"/>
                  <a:cs typeface="Times" panose="02020603050405020304" pitchFamily="18" charset="0"/>
                  <a:sym typeface="Aptos"/>
                </a:rPr>
                <a:t>Preferential CIT rate of 7% for 33 years </a:t>
              </a:r>
            </a:p>
            <a:p>
              <a:pPr marL="285750" indent="-285750" defTabSz="609630">
                <a:lnSpc>
                  <a:spcPts val="2100"/>
                </a:lnSpc>
                <a:buFont typeface="Arial" panose="020B0604020202020204" pitchFamily="34" charset="0"/>
                <a:buChar char="•"/>
              </a:pPr>
              <a:r>
                <a:rPr lang="en-US" sz="1500" dirty="0">
                  <a:solidFill>
                    <a:srgbClr val="000000"/>
                  </a:solidFill>
                  <a:latin typeface="Times" panose="02020603050405020304" pitchFamily="18" charset="0"/>
                  <a:ea typeface="Aptos"/>
                  <a:cs typeface="Times" panose="02020603050405020304" pitchFamily="18" charset="0"/>
                  <a:sym typeface="Aptos"/>
                </a:rPr>
                <a:t>CIT exemption for 6 years, followed by a 50% reduction for the subsequent 12 years </a:t>
              </a:r>
            </a:p>
            <a:p>
              <a:pPr marL="285750" indent="-285750" defTabSz="609630">
                <a:lnSpc>
                  <a:spcPts val="2100"/>
                </a:lnSpc>
                <a:buFont typeface="Arial" panose="020B0604020202020204" pitchFamily="34" charset="0"/>
                <a:buChar char="•"/>
              </a:pPr>
              <a:r>
                <a:rPr lang="en-US" sz="1500" dirty="0">
                  <a:solidFill>
                    <a:srgbClr val="000000"/>
                  </a:solidFill>
                  <a:latin typeface="Times" panose="02020603050405020304" pitchFamily="18" charset="0"/>
                  <a:ea typeface="Aptos"/>
                  <a:cs typeface="Times" panose="02020603050405020304" pitchFamily="18" charset="0"/>
                  <a:sym typeface="Aptos"/>
                </a:rPr>
                <a:t>Exemption from land and water surface rental for 20 years, with a 65% reduction for the remaining project duration</a:t>
              </a:r>
            </a:p>
          </p:txBody>
        </p:sp>
      </p:grpSp>
      <p:sp>
        <p:nvSpPr>
          <p:cNvPr id="20" name="AutoShape 20"/>
          <p:cNvSpPr/>
          <p:nvPr/>
        </p:nvSpPr>
        <p:spPr>
          <a:xfrm rot="5969">
            <a:off x="611129" y="3762804"/>
            <a:ext cx="10969743" cy="0"/>
          </a:xfrm>
          <a:prstGeom prst="line">
            <a:avLst/>
          </a:prstGeom>
          <a:ln w="19050" cap="rnd">
            <a:solidFill>
              <a:srgbClr val="156082"/>
            </a:solidFill>
            <a:prstDash val="solid"/>
            <a:headEnd type="none" w="sm" len="sm"/>
            <a:tailEnd type="none" w="sm" len="sm"/>
          </a:ln>
        </p:spPr>
        <p:txBody>
          <a:bodyPr/>
          <a:lstStyle/>
          <a:p>
            <a:pPr defTabSz="609630"/>
            <a:endParaRPr lang="vi-VN" sz="1200">
              <a:solidFill>
                <a:prstClr val="black"/>
              </a:solidFill>
              <a:latin typeface="Arial" panose="020B0604020202020204" pitchFamily="34" charset="0"/>
            </a:endParaRPr>
          </a:p>
        </p:txBody>
      </p:sp>
      <p:grpSp>
        <p:nvGrpSpPr>
          <p:cNvPr id="21" name="Group 21"/>
          <p:cNvGrpSpPr/>
          <p:nvPr/>
        </p:nvGrpSpPr>
        <p:grpSpPr>
          <a:xfrm>
            <a:off x="5855450" y="4726772"/>
            <a:ext cx="801992" cy="503682"/>
            <a:chOff x="0" y="0"/>
            <a:chExt cx="1603984" cy="1007364"/>
          </a:xfrm>
        </p:grpSpPr>
        <p:sp>
          <p:nvSpPr>
            <p:cNvPr id="22" name="Freeform 22"/>
            <p:cNvSpPr/>
            <p:nvPr/>
          </p:nvSpPr>
          <p:spPr>
            <a:xfrm>
              <a:off x="19050" y="19050"/>
              <a:ext cx="1565910" cy="969264"/>
            </a:xfrm>
            <a:custGeom>
              <a:avLst/>
              <a:gdLst/>
              <a:ahLst/>
              <a:cxnLst/>
              <a:rect l="l" t="t" r="r" b="b"/>
              <a:pathLst>
                <a:path w="1565910" h="969264">
                  <a:moveTo>
                    <a:pt x="0" y="242316"/>
                  </a:moveTo>
                  <a:lnTo>
                    <a:pt x="1074166" y="242316"/>
                  </a:lnTo>
                  <a:lnTo>
                    <a:pt x="1074166" y="0"/>
                  </a:lnTo>
                  <a:lnTo>
                    <a:pt x="1565910" y="484632"/>
                  </a:lnTo>
                  <a:lnTo>
                    <a:pt x="1074166" y="969264"/>
                  </a:lnTo>
                  <a:lnTo>
                    <a:pt x="1074166" y="726948"/>
                  </a:lnTo>
                  <a:lnTo>
                    <a:pt x="0" y="726948"/>
                  </a:lnTo>
                  <a:close/>
                </a:path>
              </a:pathLst>
            </a:custGeom>
            <a:solidFill>
              <a:srgbClr val="156082"/>
            </a:solidFill>
          </p:spPr>
          <p:txBody>
            <a:bodyPr/>
            <a:lstStyle/>
            <a:p>
              <a:pPr defTabSz="609630"/>
              <a:endParaRPr lang="vi-VN" sz="1200">
                <a:solidFill>
                  <a:prstClr val="black"/>
                </a:solidFill>
                <a:latin typeface="Arial" panose="020B0604020202020204" pitchFamily="34" charset="0"/>
              </a:endParaRPr>
            </a:p>
          </p:txBody>
        </p:sp>
        <p:sp>
          <p:nvSpPr>
            <p:cNvPr id="23" name="Freeform 23"/>
            <p:cNvSpPr/>
            <p:nvPr/>
          </p:nvSpPr>
          <p:spPr>
            <a:xfrm>
              <a:off x="0" y="-1397"/>
              <a:ext cx="1604010" cy="1010285"/>
            </a:xfrm>
            <a:custGeom>
              <a:avLst/>
              <a:gdLst/>
              <a:ahLst/>
              <a:cxnLst/>
              <a:rect l="l" t="t" r="r" b="b"/>
              <a:pathLst>
                <a:path w="1604010" h="1010285">
                  <a:moveTo>
                    <a:pt x="19050" y="243713"/>
                  </a:moveTo>
                  <a:lnTo>
                    <a:pt x="1093216" y="243713"/>
                  </a:lnTo>
                  <a:lnTo>
                    <a:pt x="1093216" y="262763"/>
                  </a:lnTo>
                  <a:lnTo>
                    <a:pt x="1074166" y="262763"/>
                  </a:lnTo>
                  <a:lnTo>
                    <a:pt x="1074166" y="20447"/>
                  </a:lnTo>
                  <a:cubicBezTo>
                    <a:pt x="1074166" y="12827"/>
                    <a:pt x="1078738" y="5842"/>
                    <a:pt x="1085850" y="2921"/>
                  </a:cubicBezTo>
                  <a:cubicBezTo>
                    <a:pt x="1092962" y="0"/>
                    <a:pt x="1101090" y="1524"/>
                    <a:pt x="1106551" y="6985"/>
                  </a:cubicBezTo>
                  <a:lnTo>
                    <a:pt x="1598295" y="491617"/>
                  </a:lnTo>
                  <a:cubicBezTo>
                    <a:pt x="1601978" y="495173"/>
                    <a:pt x="1604010" y="500126"/>
                    <a:pt x="1604010" y="505206"/>
                  </a:cubicBezTo>
                  <a:cubicBezTo>
                    <a:pt x="1604010" y="510286"/>
                    <a:pt x="1601978" y="515239"/>
                    <a:pt x="1598295" y="518795"/>
                  </a:cubicBezTo>
                  <a:lnTo>
                    <a:pt x="1106551" y="1003300"/>
                  </a:lnTo>
                  <a:cubicBezTo>
                    <a:pt x="1101090" y="1008634"/>
                    <a:pt x="1092962" y="1010285"/>
                    <a:pt x="1085850" y="1007364"/>
                  </a:cubicBezTo>
                  <a:cubicBezTo>
                    <a:pt x="1078738" y="1004443"/>
                    <a:pt x="1074166" y="997458"/>
                    <a:pt x="1074166" y="989838"/>
                  </a:cubicBezTo>
                  <a:lnTo>
                    <a:pt x="1074166" y="747395"/>
                  </a:lnTo>
                  <a:lnTo>
                    <a:pt x="1093216" y="747395"/>
                  </a:lnTo>
                  <a:lnTo>
                    <a:pt x="1093216" y="766445"/>
                  </a:lnTo>
                  <a:lnTo>
                    <a:pt x="19050" y="766445"/>
                  </a:lnTo>
                  <a:cubicBezTo>
                    <a:pt x="8509" y="766445"/>
                    <a:pt x="0" y="757936"/>
                    <a:pt x="0" y="747395"/>
                  </a:cubicBezTo>
                  <a:lnTo>
                    <a:pt x="0" y="262763"/>
                  </a:lnTo>
                  <a:cubicBezTo>
                    <a:pt x="0" y="252222"/>
                    <a:pt x="8509" y="243713"/>
                    <a:pt x="19050" y="243713"/>
                  </a:cubicBezTo>
                  <a:moveTo>
                    <a:pt x="19050" y="281813"/>
                  </a:moveTo>
                  <a:lnTo>
                    <a:pt x="19050" y="262763"/>
                  </a:lnTo>
                  <a:lnTo>
                    <a:pt x="38100" y="262763"/>
                  </a:lnTo>
                  <a:lnTo>
                    <a:pt x="38100" y="747395"/>
                  </a:lnTo>
                  <a:lnTo>
                    <a:pt x="19050" y="747395"/>
                  </a:lnTo>
                  <a:lnTo>
                    <a:pt x="19050" y="728345"/>
                  </a:lnTo>
                  <a:lnTo>
                    <a:pt x="1093216" y="728345"/>
                  </a:lnTo>
                  <a:cubicBezTo>
                    <a:pt x="1103757" y="728345"/>
                    <a:pt x="1112266" y="736854"/>
                    <a:pt x="1112266" y="747395"/>
                  </a:cubicBezTo>
                  <a:lnTo>
                    <a:pt x="1112266" y="989711"/>
                  </a:lnTo>
                  <a:lnTo>
                    <a:pt x="1093216" y="989711"/>
                  </a:lnTo>
                  <a:lnTo>
                    <a:pt x="1079881" y="976122"/>
                  </a:lnTo>
                  <a:lnTo>
                    <a:pt x="1571625" y="491490"/>
                  </a:lnTo>
                  <a:lnTo>
                    <a:pt x="1584960" y="505079"/>
                  </a:lnTo>
                  <a:lnTo>
                    <a:pt x="1571625" y="518668"/>
                  </a:lnTo>
                  <a:lnTo>
                    <a:pt x="1079881" y="34036"/>
                  </a:lnTo>
                  <a:lnTo>
                    <a:pt x="1093216" y="20447"/>
                  </a:lnTo>
                  <a:lnTo>
                    <a:pt x="1112266" y="20447"/>
                  </a:lnTo>
                  <a:lnTo>
                    <a:pt x="1112266" y="262763"/>
                  </a:lnTo>
                  <a:cubicBezTo>
                    <a:pt x="1112266" y="273304"/>
                    <a:pt x="1103757" y="281813"/>
                    <a:pt x="1093216" y="281813"/>
                  </a:cubicBezTo>
                  <a:lnTo>
                    <a:pt x="19050" y="281813"/>
                  </a:lnTo>
                  <a:close/>
                </a:path>
              </a:pathLst>
            </a:custGeom>
            <a:solidFill>
              <a:srgbClr val="042433"/>
            </a:solidFill>
          </p:spPr>
          <p:txBody>
            <a:bodyPr/>
            <a:lstStyle/>
            <a:p>
              <a:pPr defTabSz="609630"/>
              <a:endParaRPr lang="vi-VN" sz="1200">
                <a:solidFill>
                  <a:prstClr val="black"/>
                </a:solidFill>
                <a:latin typeface="Arial" panose="020B0604020202020204" pitchFamily="34" charset="0"/>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3" name="Google Shape;1313;p25"/>
          <p:cNvSpPr/>
          <p:nvPr/>
        </p:nvSpPr>
        <p:spPr>
          <a:xfrm>
            <a:off x="4294708" y="922720"/>
            <a:ext cx="1652207" cy="1697892"/>
          </a:xfrm>
          <a:custGeom>
            <a:avLst/>
            <a:gdLst/>
            <a:ahLst/>
            <a:cxnLst/>
            <a:rect l="l" t="t" r="r" b="b"/>
            <a:pathLst>
              <a:path w="6350026" h="6350000" extrusionOk="0">
                <a:moveTo>
                  <a:pt x="0" y="0"/>
                </a:moveTo>
                <a:lnTo>
                  <a:pt x="6350026" y="0"/>
                </a:lnTo>
                <a:lnTo>
                  <a:pt x="6350026" y="6350000"/>
                </a:lnTo>
                <a:lnTo>
                  <a:pt x="0" y="635000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a:effectLst>
            <a:softEdge rad="50800"/>
          </a:effectLst>
        </p:spPr>
        <p:txBody>
          <a:bodyPr/>
          <a:lstStyle/>
          <a:p>
            <a:endParaRPr lang="vi-VN" dirty="0"/>
          </a:p>
        </p:txBody>
      </p:sp>
      <p:sp>
        <p:nvSpPr>
          <p:cNvPr id="1315" name="Google Shape;1315;p25"/>
          <p:cNvSpPr/>
          <p:nvPr/>
        </p:nvSpPr>
        <p:spPr>
          <a:xfrm>
            <a:off x="4294709" y="3835976"/>
            <a:ext cx="1629914" cy="1677158"/>
          </a:xfrm>
          <a:custGeom>
            <a:avLst/>
            <a:gdLst/>
            <a:ahLst/>
            <a:cxnLst/>
            <a:rect l="l" t="t" r="r" b="b"/>
            <a:pathLst>
              <a:path w="6350026" h="6350000" extrusionOk="0">
                <a:moveTo>
                  <a:pt x="0" y="0"/>
                </a:moveTo>
                <a:lnTo>
                  <a:pt x="6350026" y="0"/>
                </a:lnTo>
                <a:lnTo>
                  <a:pt x="6350026" y="6350000"/>
                </a:lnTo>
                <a:lnTo>
                  <a:pt x="0" y="635000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a:effectLst>
            <a:softEdge rad="50800"/>
          </a:effectLst>
        </p:spPr>
        <p:txBody>
          <a:bodyPr/>
          <a:lstStyle/>
          <a:p>
            <a:endParaRPr lang="en-US" dirty="0"/>
          </a:p>
        </p:txBody>
      </p:sp>
      <p:sp>
        <p:nvSpPr>
          <p:cNvPr id="1316" name="Google Shape;1316;p25"/>
          <p:cNvSpPr/>
          <p:nvPr/>
        </p:nvSpPr>
        <p:spPr>
          <a:xfrm>
            <a:off x="6320777" y="847664"/>
            <a:ext cx="1655720" cy="1701503"/>
          </a:xfrm>
          <a:custGeom>
            <a:avLst/>
            <a:gdLst/>
            <a:ahLst/>
            <a:cxnLst/>
            <a:rect l="l" t="t" r="r" b="b"/>
            <a:pathLst>
              <a:path w="6350026" h="6350000" extrusionOk="0">
                <a:moveTo>
                  <a:pt x="0" y="0"/>
                </a:moveTo>
                <a:lnTo>
                  <a:pt x="6350026" y="0"/>
                </a:lnTo>
                <a:lnTo>
                  <a:pt x="6350026" y="6350000"/>
                </a:lnTo>
                <a:lnTo>
                  <a:pt x="0" y="635000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a:effectLst>
            <a:softEdge rad="50800"/>
          </a:effectLst>
        </p:spPr>
        <p:txBody>
          <a:bodyPr/>
          <a:lstStyle/>
          <a:p>
            <a:endParaRPr lang="vi-VN" dirty="0"/>
          </a:p>
        </p:txBody>
      </p:sp>
      <p:sp>
        <p:nvSpPr>
          <p:cNvPr id="1317" name="Google Shape;1317;p25"/>
          <p:cNvSpPr/>
          <p:nvPr/>
        </p:nvSpPr>
        <p:spPr>
          <a:xfrm>
            <a:off x="6351603" y="3798961"/>
            <a:ext cx="1586928" cy="1697892"/>
          </a:xfrm>
          <a:custGeom>
            <a:avLst/>
            <a:gdLst/>
            <a:ahLst/>
            <a:cxnLst/>
            <a:rect l="l" t="t" r="r" b="b"/>
            <a:pathLst>
              <a:path w="6350026" h="6350000" extrusionOk="0">
                <a:moveTo>
                  <a:pt x="0" y="0"/>
                </a:moveTo>
                <a:lnTo>
                  <a:pt x="6350026" y="0"/>
                </a:lnTo>
                <a:lnTo>
                  <a:pt x="6350026" y="6350000"/>
                </a:lnTo>
                <a:lnTo>
                  <a:pt x="0" y="635000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a:effectLst>
            <a:softEdge rad="50800"/>
          </a:effectLst>
        </p:spPr>
        <p:txBody>
          <a:bodyPr/>
          <a:lstStyle/>
          <a:p>
            <a:endParaRPr lang="en-US" dirty="0"/>
          </a:p>
        </p:txBody>
      </p:sp>
      <p:sp>
        <p:nvSpPr>
          <p:cNvPr id="1318" name="Google Shape;1318;p25"/>
          <p:cNvSpPr/>
          <p:nvPr/>
        </p:nvSpPr>
        <p:spPr>
          <a:xfrm>
            <a:off x="8294698" y="847664"/>
            <a:ext cx="1652207" cy="1697892"/>
          </a:xfrm>
          <a:custGeom>
            <a:avLst/>
            <a:gdLst/>
            <a:ahLst/>
            <a:cxnLst/>
            <a:rect l="l" t="t" r="r" b="b"/>
            <a:pathLst>
              <a:path w="6350026" h="6350000" extrusionOk="0">
                <a:moveTo>
                  <a:pt x="0" y="0"/>
                </a:moveTo>
                <a:lnTo>
                  <a:pt x="6350026" y="0"/>
                </a:lnTo>
                <a:lnTo>
                  <a:pt x="6350026" y="6350000"/>
                </a:lnTo>
                <a:lnTo>
                  <a:pt x="0" y="635000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a:effectLst>
            <a:softEdge rad="50800"/>
          </a:effectLst>
        </p:spPr>
        <p:txBody>
          <a:bodyPr/>
          <a:lstStyle/>
          <a:p>
            <a:endParaRPr lang="en-US"/>
          </a:p>
        </p:txBody>
      </p:sp>
      <p:sp>
        <p:nvSpPr>
          <p:cNvPr id="1319" name="Google Shape;1319;p25"/>
          <p:cNvSpPr/>
          <p:nvPr/>
        </p:nvSpPr>
        <p:spPr>
          <a:xfrm>
            <a:off x="8322011" y="3827396"/>
            <a:ext cx="1624894" cy="1677157"/>
          </a:xfrm>
          <a:custGeom>
            <a:avLst/>
            <a:gdLst/>
            <a:ahLst/>
            <a:cxnLst/>
            <a:rect l="l" t="t" r="r" b="b"/>
            <a:pathLst>
              <a:path w="6350026" h="6350000" extrusionOk="0">
                <a:moveTo>
                  <a:pt x="0" y="0"/>
                </a:moveTo>
                <a:lnTo>
                  <a:pt x="6350026" y="0"/>
                </a:lnTo>
                <a:lnTo>
                  <a:pt x="6350026" y="6350000"/>
                </a:lnTo>
                <a:lnTo>
                  <a:pt x="0" y="635000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a:effectLst>
            <a:softEdge rad="50800"/>
          </a:effectLst>
        </p:spPr>
        <p:txBody>
          <a:bodyPr/>
          <a:lstStyle/>
          <a:p>
            <a:endParaRPr lang="en-US"/>
          </a:p>
        </p:txBody>
      </p:sp>
      <p:sp>
        <p:nvSpPr>
          <p:cNvPr id="1320" name="Google Shape;1320;p25"/>
          <p:cNvSpPr/>
          <p:nvPr/>
        </p:nvSpPr>
        <p:spPr>
          <a:xfrm>
            <a:off x="10265106" y="847664"/>
            <a:ext cx="1652207" cy="1697892"/>
          </a:xfrm>
          <a:custGeom>
            <a:avLst/>
            <a:gdLst/>
            <a:ahLst/>
            <a:cxnLst/>
            <a:rect l="l" t="t" r="r" b="b"/>
            <a:pathLst>
              <a:path w="6350026" h="6350000" extrusionOk="0">
                <a:moveTo>
                  <a:pt x="0" y="0"/>
                </a:moveTo>
                <a:lnTo>
                  <a:pt x="6350026" y="0"/>
                </a:lnTo>
                <a:lnTo>
                  <a:pt x="6350026" y="6350000"/>
                </a:lnTo>
                <a:lnTo>
                  <a:pt x="0" y="635000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a:effectLst>
            <a:softEdge rad="50800"/>
          </a:effectLst>
        </p:spPr>
        <p:txBody>
          <a:bodyPr/>
          <a:lstStyle/>
          <a:p>
            <a:endParaRPr lang="en-US" dirty="0"/>
          </a:p>
        </p:txBody>
      </p:sp>
      <p:sp>
        <p:nvSpPr>
          <p:cNvPr id="1321" name="Google Shape;1321;p25"/>
          <p:cNvSpPr/>
          <p:nvPr/>
        </p:nvSpPr>
        <p:spPr>
          <a:xfrm>
            <a:off x="10330385" y="3798961"/>
            <a:ext cx="1586928" cy="1677156"/>
          </a:xfrm>
          <a:custGeom>
            <a:avLst/>
            <a:gdLst/>
            <a:ahLst/>
            <a:cxnLst/>
            <a:rect l="l" t="t" r="r" b="b"/>
            <a:pathLst>
              <a:path w="6350026" h="6350000" extrusionOk="0">
                <a:moveTo>
                  <a:pt x="0" y="0"/>
                </a:moveTo>
                <a:lnTo>
                  <a:pt x="6350026" y="0"/>
                </a:lnTo>
                <a:lnTo>
                  <a:pt x="6350026" y="6350000"/>
                </a:lnTo>
                <a:lnTo>
                  <a:pt x="0" y="6350000"/>
                </a:lnTo>
                <a:close/>
              </a:path>
            </a:pathLst>
          </a:custGeom>
          <a:blipFill rotWithShape="1">
            <a:blip r:embed="rId10" cstate="email">
              <a:alphaModFix/>
              <a:extLst>
                <a:ext uri="{28A0092B-C50C-407E-A947-70E740481C1C}">
                  <a14:useLocalDpi xmlns:a14="http://schemas.microsoft.com/office/drawing/2010/main"/>
                </a:ext>
              </a:extLst>
            </a:blip>
            <a:stretch>
              <a:fillRect/>
            </a:stretch>
          </a:blipFill>
          <a:ln>
            <a:noFill/>
          </a:ln>
          <a:effectLst>
            <a:softEdge rad="50800"/>
          </a:effectLst>
        </p:spPr>
        <p:txBody>
          <a:bodyPr/>
          <a:lstStyle/>
          <a:p>
            <a:endParaRPr lang="en-US" dirty="0"/>
          </a:p>
        </p:txBody>
      </p:sp>
      <p:sp>
        <p:nvSpPr>
          <p:cNvPr id="1322" name="Google Shape;1322;p25"/>
          <p:cNvSpPr txBox="1"/>
          <p:nvPr/>
        </p:nvSpPr>
        <p:spPr>
          <a:xfrm>
            <a:off x="4408153" y="5834348"/>
            <a:ext cx="1386205" cy="594009"/>
          </a:xfrm>
          <a:prstGeom prst="rect">
            <a:avLst/>
          </a:prstGeom>
          <a:noFill/>
          <a:ln>
            <a:noFill/>
          </a:ln>
        </p:spPr>
        <p:txBody>
          <a:bodyPr spcFirstLastPara="1" wrap="square" lIns="0" tIns="0" rIns="0" bIns="0" anchor="t" anchorCtr="0">
            <a:spAutoFit/>
          </a:bodyPr>
          <a:lstStyle/>
          <a:p>
            <a:pPr marL="0" marR="0" lvl="0" indent="0" algn="ctr" defTabSz="566928" rtl="0" eaLnBrk="1" fontAlgn="auto" latinLnBrk="0" hangingPunct="1">
              <a:lnSpc>
                <a:spcPct val="140021"/>
              </a:lnSpc>
              <a:spcBef>
                <a:spcPts val="0"/>
              </a:spcBef>
              <a:spcAft>
                <a:spcPts val="600"/>
              </a:spcAft>
              <a:buClrTx/>
              <a:buSzTx/>
              <a:buFontTx/>
              <a:buNone/>
              <a:tabLst/>
              <a:defRPr/>
            </a:pPr>
            <a:r>
              <a:rPr lang="en-US" sz="1200" b="1" dirty="0">
                <a:latin typeface="Cambria" panose="02040503050406030204" pitchFamily="18" charset="0"/>
              </a:rPr>
              <a:t>E-commerce and logistics</a:t>
            </a:r>
            <a:endParaRPr kumimoji="0" lang="vi-VN"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Montserrat SemiBold"/>
            </a:endParaRPr>
          </a:p>
        </p:txBody>
      </p:sp>
      <p:sp>
        <p:nvSpPr>
          <p:cNvPr id="1323" name="Google Shape;1323;p25"/>
          <p:cNvSpPr txBox="1"/>
          <p:nvPr/>
        </p:nvSpPr>
        <p:spPr>
          <a:xfrm>
            <a:off x="6379997" y="5830085"/>
            <a:ext cx="1401252" cy="594009"/>
          </a:xfrm>
          <a:prstGeom prst="rect">
            <a:avLst/>
          </a:prstGeom>
          <a:noFill/>
          <a:ln>
            <a:noFill/>
          </a:ln>
        </p:spPr>
        <p:txBody>
          <a:bodyPr spcFirstLastPara="1" wrap="square" lIns="0" tIns="0" rIns="0" bIns="0" anchor="t" anchorCtr="0">
            <a:spAutoFit/>
          </a:bodyPr>
          <a:lstStyle/>
          <a:p>
            <a:pPr marL="0" marR="0" lvl="0" indent="0" algn="ctr" defTabSz="566928" rtl="0" eaLnBrk="1" fontAlgn="auto" latinLnBrk="0" hangingPunct="1">
              <a:lnSpc>
                <a:spcPct val="140021"/>
              </a:lnSpc>
              <a:spcBef>
                <a:spcPts val="0"/>
              </a:spcBef>
              <a:spcAft>
                <a:spcPts val="6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Montserrat SemiBold"/>
              </a:rPr>
              <a:t>Healthcare; medical devices</a:t>
            </a:r>
          </a:p>
        </p:txBody>
      </p:sp>
      <p:sp>
        <p:nvSpPr>
          <p:cNvPr id="1324" name="Google Shape;1324;p25"/>
          <p:cNvSpPr txBox="1"/>
          <p:nvPr/>
        </p:nvSpPr>
        <p:spPr>
          <a:xfrm>
            <a:off x="8481876" y="5825650"/>
            <a:ext cx="1438311" cy="594009"/>
          </a:xfrm>
          <a:prstGeom prst="rect">
            <a:avLst/>
          </a:prstGeom>
          <a:noFill/>
          <a:ln>
            <a:noFill/>
          </a:ln>
        </p:spPr>
        <p:txBody>
          <a:bodyPr spcFirstLastPara="1" wrap="square" lIns="0" tIns="0" rIns="0" bIns="0" anchor="t" anchorCtr="0">
            <a:spAutoFit/>
          </a:bodyPr>
          <a:lstStyle/>
          <a:p>
            <a:pPr marL="0" marR="0" lvl="0" indent="0" algn="ctr" defTabSz="566928" rtl="0" eaLnBrk="1" fontAlgn="auto" latinLnBrk="0" hangingPunct="1">
              <a:lnSpc>
                <a:spcPct val="140021"/>
              </a:lnSpc>
              <a:spcBef>
                <a:spcPts val="0"/>
              </a:spcBef>
              <a:spcAft>
                <a:spcPts val="6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Montserrat SemiBold"/>
              </a:rPr>
              <a:t>Retail and consumer sector</a:t>
            </a:r>
          </a:p>
        </p:txBody>
      </p:sp>
      <p:sp>
        <p:nvSpPr>
          <p:cNvPr id="1325" name="Google Shape;1325;p25"/>
          <p:cNvSpPr txBox="1"/>
          <p:nvPr/>
        </p:nvSpPr>
        <p:spPr>
          <a:xfrm>
            <a:off x="10371117" y="5661057"/>
            <a:ext cx="1629914" cy="852541"/>
          </a:xfrm>
          <a:prstGeom prst="rect">
            <a:avLst/>
          </a:prstGeom>
          <a:noFill/>
          <a:ln>
            <a:noFill/>
          </a:ln>
        </p:spPr>
        <p:txBody>
          <a:bodyPr spcFirstLastPara="1" wrap="square" lIns="0" tIns="0" rIns="0" bIns="0" anchor="t" anchorCtr="0">
            <a:spAutoFit/>
          </a:bodyPr>
          <a:lstStyle/>
          <a:p>
            <a:pPr marL="0" marR="0" lvl="0" indent="0" algn="ctr" defTabSz="566928" rtl="0" eaLnBrk="1" fontAlgn="auto" latinLnBrk="0" hangingPunct="1">
              <a:lnSpc>
                <a:spcPct val="140000"/>
              </a:lnSpc>
              <a:spcBef>
                <a:spcPts val="0"/>
              </a:spcBef>
              <a:spcAft>
                <a:spcPts val="600"/>
              </a:spcAft>
              <a:buClrTx/>
              <a:buSzTx/>
              <a:buFontTx/>
              <a:buNone/>
              <a:tabLst/>
              <a:defRPr/>
            </a:pPr>
            <a:r>
              <a:rPr lang="en-US" sz="1200" b="1" dirty="0">
                <a:solidFill>
                  <a:prstClr val="black"/>
                </a:solidFill>
                <a:latin typeface="Cambria" panose="02040503050406030204" pitchFamily="18" charset="0"/>
                <a:ea typeface="Cambria" panose="02040503050406030204" pitchFamily="18" charset="0"/>
                <a:cs typeface="Times New Roman" panose="02020603050405020304" pitchFamily="18" charset="0"/>
                <a:sym typeface="Montserrat SemiBold"/>
              </a:rPr>
              <a:t>Green and sustainable economic zones/industrial parks</a:t>
            </a: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Montserrat SemiBold"/>
            </a:endParaRPr>
          </a:p>
        </p:txBody>
      </p:sp>
      <p:sp>
        <p:nvSpPr>
          <p:cNvPr id="1326" name="Google Shape;1326;p25"/>
          <p:cNvSpPr txBox="1"/>
          <p:nvPr/>
        </p:nvSpPr>
        <p:spPr>
          <a:xfrm>
            <a:off x="4277890" y="2781782"/>
            <a:ext cx="1646733" cy="738664"/>
          </a:xfrm>
          <a:prstGeom prst="rect">
            <a:avLst/>
          </a:prstGeom>
          <a:noFill/>
          <a:ln>
            <a:noFill/>
          </a:ln>
        </p:spPr>
        <p:txBody>
          <a:bodyPr spcFirstLastPara="1" wrap="square" lIns="0" tIns="0" rIns="0" bIns="0" anchor="t" anchorCtr="0">
            <a:spAutoFit/>
          </a:bodyPr>
          <a:lstStyle/>
          <a:p>
            <a:pPr algn="ctr"/>
            <a:r>
              <a:rPr lang="en-US" sz="1200" b="1" dirty="0">
                <a:latin typeface="Cambria" panose="02040503050406030204" pitchFamily="18" charset="0"/>
              </a:rPr>
              <a:t>Science and technology;</a:t>
            </a:r>
            <a:br>
              <a:rPr lang="en-US" sz="1200" b="1" dirty="0">
                <a:latin typeface="Cambria" panose="02040503050406030204" pitchFamily="18" charset="0"/>
              </a:rPr>
            </a:br>
            <a:r>
              <a:rPr lang="en-US" sz="1200" b="1" dirty="0">
                <a:latin typeface="Cambria" panose="02040503050406030204" pitchFamily="18" charset="0"/>
              </a:rPr>
              <a:t>high technology; innovation</a:t>
            </a:r>
          </a:p>
        </p:txBody>
      </p:sp>
      <p:sp>
        <p:nvSpPr>
          <p:cNvPr id="1327" name="Google Shape;1327;p25"/>
          <p:cNvSpPr txBox="1"/>
          <p:nvPr/>
        </p:nvSpPr>
        <p:spPr>
          <a:xfrm>
            <a:off x="6409813" y="2781782"/>
            <a:ext cx="1528718" cy="775020"/>
          </a:xfrm>
          <a:prstGeom prst="rect">
            <a:avLst/>
          </a:prstGeom>
          <a:noFill/>
          <a:ln>
            <a:noFill/>
          </a:ln>
        </p:spPr>
        <p:txBody>
          <a:bodyPr spcFirstLastPara="1" wrap="square" lIns="0" tIns="0" rIns="0" bIns="0" anchor="t" anchorCtr="0">
            <a:spAutoFit/>
          </a:bodyPr>
          <a:lstStyle/>
          <a:p>
            <a:pPr algn="ctr">
              <a:lnSpc>
                <a:spcPct val="140021"/>
              </a:lnSpc>
            </a:pPr>
            <a:r>
              <a:rPr lang="en-US" sz="1200" b="1" dirty="0">
                <a:latin typeface="Cambria" panose="02040503050406030204" pitchFamily="18" charset="0"/>
              </a:rPr>
              <a:t>Energy sector (clean energy, renewable energy)</a:t>
            </a:r>
            <a:endParaRPr lang="vi-VN" sz="1199" b="1" dirty="0">
              <a:latin typeface="Cambria" panose="02040503050406030204" pitchFamily="18" charset="0"/>
              <a:ea typeface="Cambria" panose="02040503050406030204" pitchFamily="18" charset="0"/>
              <a:cs typeface="Times New Roman" panose="02020603050405020304" pitchFamily="18" charset="0"/>
              <a:sym typeface="Montserrat SemiBold"/>
            </a:endParaRPr>
          </a:p>
        </p:txBody>
      </p:sp>
      <p:sp>
        <p:nvSpPr>
          <p:cNvPr id="1328" name="Google Shape;1328;p25"/>
          <p:cNvSpPr txBox="1"/>
          <p:nvPr/>
        </p:nvSpPr>
        <p:spPr>
          <a:xfrm>
            <a:off x="8637956" y="2761480"/>
            <a:ext cx="1124310" cy="594009"/>
          </a:xfrm>
          <a:prstGeom prst="rect">
            <a:avLst/>
          </a:prstGeom>
          <a:noFill/>
          <a:ln>
            <a:noFill/>
          </a:ln>
        </p:spPr>
        <p:txBody>
          <a:bodyPr spcFirstLastPara="1" wrap="square" lIns="0" tIns="0" rIns="0" bIns="0" anchor="t" anchorCtr="0">
            <a:spAutoFit/>
          </a:bodyPr>
          <a:lstStyle/>
          <a:p>
            <a:pPr marL="0" marR="0" lvl="0" indent="0" algn="ctr" defTabSz="566928" rtl="0" eaLnBrk="1" fontAlgn="auto" latinLnBrk="0" hangingPunct="1">
              <a:lnSpc>
                <a:spcPct val="140021"/>
              </a:lnSpc>
              <a:spcBef>
                <a:spcPts val="0"/>
              </a:spcBef>
              <a:spcAft>
                <a:spcPts val="6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Montserrat SemiBold"/>
              </a:rPr>
              <a:t>Supporting industries</a:t>
            </a:r>
          </a:p>
        </p:txBody>
      </p:sp>
      <p:sp>
        <p:nvSpPr>
          <p:cNvPr id="1329" name="Google Shape;1329;p25"/>
          <p:cNvSpPr txBox="1"/>
          <p:nvPr/>
        </p:nvSpPr>
        <p:spPr>
          <a:xfrm>
            <a:off x="10371117" y="2761480"/>
            <a:ext cx="1439306" cy="1111073"/>
          </a:xfrm>
          <a:prstGeom prst="rect">
            <a:avLst/>
          </a:prstGeom>
          <a:noFill/>
          <a:ln>
            <a:noFill/>
          </a:ln>
        </p:spPr>
        <p:txBody>
          <a:bodyPr spcFirstLastPara="1" wrap="square" lIns="0" tIns="0" rIns="0" bIns="0" anchor="t" anchorCtr="0">
            <a:spAutoFit/>
          </a:bodyPr>
          <a:lstStyle/>
          <a:p>
            <a:pPr marL="0" marR="0" lvl="0" indent="0" algn="ctr" defTabSz="566928" rtl="0" eaLnBrk="1" fontAlgn="auto" latinLnBrk="0" hangingPunct="1">
              <a:lnSpc>
                <a:spcPct val="140021"/>
              </a:lnSpc>
              <a:spcBef>
                <a:spcPts val="0"/>
              </a:spcBef>
              <a:spcAft>
                <a:spcPts val="6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Montserrat SemiBold"/>
              </a:rPr>
              <a:t>Digital economy; digital transformation; green economy</a:t>
            </a:r>
          </a:p>
        </p:txBody>
      </p:sp>
      <p:sp>
        <p:nvSpPr>
          <p:cNvPr id="3" name="Rectangle 2">
            <a:extLst>
              <a:ext uri="{FF2B5EF4-FFF2-40B4-BE49-F238E27FC236}">
                <a16:creationId xmlns:a16="http://schemas.microsoft.com/office/drawing/2014/main" id="{7CB8761D-2C97-80C8-84E6-D570AFCEC13A}"/>
              </a:ext>
            </a:extLst>
          </p:cNvPr>
          <p:cNvSpPr/>
          <p:nvPr/>
        </p:nvSpPr>
        <p:spPr>
          <a:xfrm>
            <a:off x="147604" y="0"/>
            <a:ext cx="4089952" cy="685800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1314;p25">
            <a:extLst>
              <a:ext uri="{FF2B5EF4-FFF2-40B4-BE49-F238E27FC236}">
                <a16:creationId xmlns:a16="http://schemas.microsoft.com/office/drawing/2014/main" id="{0B6C292E-5CF5-7DBF-D827-0092FF5E37D2}"/>
              </a:ext>
            </a:extLst>
          </p:cNvPr>
          <p:cNvSpPr txBox="1"/>
          <p:nvPr/>
        </p:nvSpPr>
        <p:spPr>
          <a:xfrm>
            <a:off x="527147" y="2157309"/>
            <a:ext cx="3115265" cy="2396359"/>
          </a:xfrm>
          <a:prstGeom prst="rect">
            <a:avLst/>
          </a:prstGeom>
        </p:spPr>
        <p:txBody>
          <a:bodyPr spcFirstLastPara="1" vert="horz" lIns="91440" tIns="45720" rIns="91440" bIns="45720" rtlCol="0" anchor="b" anchorCtr="0">
            <a:normAutofit/>
          </a:bodyPr>
          <a:lstStyle/>
          <a:p>
            <a:r>
              <a:rPr lang="en-US" sz="2800" b="1" dirty="0">
                <a:solidFill>
                  <a:schemeClr val="bg1"/>
                </a:solidFill>
                <a:latin typeface="Cambria" panose="02040503050406030204" pitchFamily="18" charset="0"/>
              </a:rPr>
              <a:t>Potential sectors and industries attracting relocating FDI flows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183890" y="2729483"/>
            <a:ext cx="1522095" cy="1524000"/>
          </a:xfrm>
          <a:custGeom>
            <a:avLst/>
            <a:gdLst/>
            <a:ahLst/>
            <a:cxnLst/>
            <a:rect l="l" t="t" r="r" b="b"/>
            <a:pathLst>
              <a:path w="1522095" h="1524000">
                <a:moveTo>
                  <a:pt x="760730" y="0"/>
                </a:moveTo>
                <a:lnTo>
                  <a:pt x="713105" y="1269"/>
                </a:lnTo>
                <a:lnTo>
                  <a:pt x="665480" y="5714"/>
                </a:lnTo>
                <a:lnTo>
                  <a:pt x="619125" y="13335"/>
                </a:lnTo>
                <a:lnTo>
                  <a:pt x="573405" y="23494"/>
                </a:lnTo>
                <a:lnTo>
                  <a:pt x="528955" y="36194"/>
                </a:lnTo>
                <a:lnTo>
                  <a:pt x="485775" y="51435"/>
                </a:lnTo>
                <a:lnTo>
                  <a:pt x="443865" y="69214"/>
                </a:lnTo>
                <a:lnTo>
                  <a:pt x="403225" y="89535"/>
                </a:lnTo>
                <a:lnTo>
                  <a:pt x="363855" y="111760"/>
                </a:lnTo>
                <a:lnTo>
                  <a:pt x="326390" y="136525"/>
                </a:lnTo>
                <a:lnTo>
                  <a:pt x="290195" y="163194"/>
                </a:lnTo>
                <a:lnTo>
                  <a:pt x="255270" y="192404"/>
                </a:lnTo>
                <a:lnTo>
                  <a:pt x="222885" y="223519"/>
                </a:lnTo>
                <a:lnTo>
                  <a:pt x="191770" y="255904"/>
                </a:lnTo>
                <a:lnTo>
                  <a:pt x="163195" y="290194"/>
                </a:lnTo>
                <a:lnTo>
                  <a:pt x="135890" y="327025"/>
                </a:lnTo>
                <a:lnTo>
                  <a:pt x="111125" y="364489"/>
                </a:lnTo>
                <a:lnTo>
                  <a:pt x="88900" y="403860"/>
                </a:lnTo>
                <a:lnTo>
                  <a:pt x="68580" y="444500"/>
                </a:lnTo>
                <a:lnTo>
                  <a:pt x="50800" y="486410"/>
                </a:lnTo>
                <a:lnTo>
                  <a:pt x="35560" y="530225"/>
                </a:lnTo>
                <a:lnTo>
                  <a:pt x="22860" y="574675"/>
                </a:lnTo>
                <a:lnTo>
                  <a:pt x="12700" y="619760"/>
                </a:lnTo>
                <a:lnTo>
                  <a:pt x="5715" y="666750"/>
                </a:lnTo>
                <a:lnTo>
                  <a:pt x="1270" y="713739"/>
                </a:lnTo>
                <a:lnTo>
                  <a:pt x="0" y="762000"/>
                </a:lnTo>
                <a:lnTo>
                  <a:pt x="1270" y="810260"/>
                </a:lnTo>
                <a:lnTo>
                  <a:pt x="5715" y="857885"/>
                </a:lnTo>
                <a:lnTo>
                  <a:pt x="12700" y="904239"/>
                </a:lnTo>
                <a:lnTo>
                  <a:pt x="22860" y="949959"/>
                </a:lnTo>
                <a:lnTo>
                  <a:pt x="35560" y="994409"/>
                </a:lnTo>
                <a:lnTo>
                  <a:pt x="50800" y="1037589"/>
                </a:lnTo>
                <a:lnTo>
                  <a:pt x="68580" y="1079499"/>
                </a:lnTo>
                <a:lnTo>
                  <a:pt x="88900" y="1120139"/>
                </a:lnTo>
                <a:lnTo>
                  <a:pt x="111125" y="1159509"/>
                </a:lnTo>
                <a:lnTo>
                  <a:pt x="135890" y="1197609"/>
                </a:lnTo>
                <a:lnTo>
                  <a:pt x="163195" y="1233804"/>
                </a:lnTo>
                <a:lnTo>
                  <a:pt x="191770" y="1268095"/>
                </a:lnTo>
                <a:lnTo>
                  <a:pt x="222885" y="1301114"/>
                </a:lnTo>
                <a:lnTo>
                  <a:pt x="255270" y="1331595"/>
                </a:lnTo>
                <a:lnTo>
                  <a:pt x="290195" y="1360804"/>
                </a:lnTo>
                <a:lnTo>
                  <a:pt x="326390" y="1387474"/>
                </a:lnTo>
                <a:lnTo>
                  <a:pt x="363855" y="1412239"/>
                </a:lnTo>
                <a:lnTo>
                  <a:pt x="403225" y="1435099"/>
                </a:lnTo>
                <a:lnTo>
                  <a:pt x="443865" y="1454784"/>
                </a:lnTo>
                <a:lnTo>
                  <a:pt x="485775" y="1472564"/>
                </a:lnTo>
                <a:lnTo>
                  <a:pt x="528955" y="1487804"/>
                </a:lnTo>
                <a:lnTo>
                  <a:pt x="573405" y="1500504"/>
                </a:lnTo>
                <a:lnTo>
                  <a:pt x="619125" y="1510664"/>
                </a:lnTo>
                <a:lnTo>
                  <a:pt x="665480" y="1518284"/>
                </a:lnTo>
                <a:lnTo>
                  <a:pt x="713105" y="1522729"/>
                </a:lnTo>
                <a:lnTo>
                  <a:pt x="760730" y="1523999"/>
                </a:lnTo>
                <a:lnTo>
                  <a:pt x="808990" y="1522729"/>
                </a:lnTo>
                <a:lnTo>
                  <a:pt x="856615" y="1518284"/>
                </a:lnTo>
                <a:lnTo>
                  <a:pt x="902970" y="1510664"/>
                </a:lnTo>
                <a:lnTo>
                  <a:pt x="948690" y="1500504"/>
                </a:lnTo>
                <a:lnTo>
                  <a:pt x="993140" y="1487804"/>
                </a:lnTo>
                <a:lnTo>
                  <a:pt x="1036320" y="1472564"/>
                </a:lnTo>
                <a:lnTo>
                  <a:pt x="1078230" y="1454784"/>
                </a:lnTo>
                <a:lnTo>
                  <a:pt x="1118870" y="1435099"/>
                </a:lnTo>
                <a:lnTo>
                  <a:pt x="1158240" y="1412239"/>
                </a:lnTo>
                <a:lnTo>
                  <a:pt x="1195705" y="1387474"/>
                </a:lnTo>
                <a:lnTo>
                  <a:pt x="1231900" y="1360804"/>
                </a:lnTo>
                <a:lnTo>
                  <a:pt x="1266825" y="1331595"/>
                </a:lnTo>
                <a:lnTo>
                  <a:pt x="1299210" y="1301114"/>
                </a:lnTo>
                <a:lnTo>
                  <a:pt x="1330325" y="1268095"/>
                </a:lnTo>
                <a:lnTo>
                  <a:pt x="1358900" y="1233804"/>
                </a:lnTo>
                <a:lnTo>
                  <a:pt x="1385570" y="1197609"/>
                </a:lnTo>
                <a:lnTo>
                  <a:pt x="1410335" y="1159509"/>
                </a:lnTo>
                <a:lnTo>
                  <a:pt x="1433195" y="1120139"/>
                </a:lnTo>
                <a:lnTo>
                  <a:pt x="1453515" y="1079499"/>
                </a:lnTo>
                <a:lnTo>
                  <a:pt x="1470660" y="1037589"/>
                </a:lnTo>
                <a:lnTo>
                  <a:pt x="1486535" y="994409"/>
                </a:lnTo>
                <a:lnTo>
                  <a:pt x="1499235" y="949959"/>
                </a:lnTo>
                <a:lnTo>
                  <a:pt x="1508760" y="904239"/>
                </a:lnTo>
                <a:lnTo>
                  <a:pt x="1516380" y="857885"/>
                </a:lnTo>
                <a:lnTo>
                  <a:pt x="1520825" y="810260"/>
                </a:lnTo>
                <a:lnTo>
                  <a:pt x="1522095" y="762000"/>
                </a:lnTo>
                <a:lnTo>
                  <a:pt x="1520825" y="713739"/>
                </a:lnTo>
                <a:lnTo>
                  <a:pt x="1516380" y="666750"/>
                </a:lnTo>
                <a:lnTo>
                  <a:pt x="1508760" y="619760"/>
                </a:lnTo>
                <a:lnTo>
                  <a:pt x="1499235" y="574675"/>
                </a:lnTo>
                <a:lnTo>
                  <a:pt x="1486535" y="530225"/>
                </a:lnTo>
                <a:lnTo>
                  <a:pt x="1470660" y="486410"/>
                </a:lnTo>
                <a:lnTo>
                  <a:pt x="1453515" y="444500"/>
                </a:lnTo>
                <a:lnTo>
                  <a:pt x="1433195" y="403860"/>
                </a:lnTo>
                <a:lnTo>
                  <a:pt x="1410335" y="364489"/>
                </a:lnTo>
                <a:lnTo>
                  <a:pt x="1385570" y="327025"/>
                </a:lnTo>
                <a:lnTo>
                  <a:pt x="1358900" y="290194"/>
                </a:lnTo>
                <a:lnTo>
                  <a:pt x="1330325" y="255904"/>
                </a:lnTo>
                <a:lnTo>
                  <a:pt x="1299210" y="223519"/>
                </a:lnTo>
                <a:lnTo>
                  <a:pt x="1266825" y="192404"/>
                </a:lnTo>
                <a:lnTo>
                  <a:pt x="1231900" y="163194"/>
                </a:lnTo>
                <a:lnTo>
                  <a:pt x="1195705" y="136525"/>
                </a:lnTo>
                <a:lnTo>
                  <a:pt x="1158240" y="111760"/>
                </a:lnTo>
                <a:lnTo>
                  <a:pt x="1118870" y="89535"/>
                </a:lnTo>
                <a:lnTo>
                  <a:pt x="1078230" y="69214"/>
                </a:lnTo>
                <a:lnTo>
                  <a:pt x="1036320" y="51435"/>
                </a:lnTo>
                <a:lnTo>
                  <a:pt x="993140" y="36194"/>
                </a:lnTo>
                <a:lnTo>
                  <a:pt x="948690" y="23494"/>
                </a:lnTo>
                <a:lnTo>
                  <a:pt x="902970" y="13335"/>
                </a:lnTo>
                <a:lnTo>
                  <a:pt x="856615" y="5714"/>
                </a:lnTo>
                <a:lnTo>
                  <a:pt x="808990" y="1269"/>
                </a:lnTo>
                <a:lnTo>
                  <a:pt x="760730" y="0"/>
                </a:lnTo>
                <a:close/>
              </a:path>
            </a:pathLst>
          </a:custGeom>
          <a:solidFill>
            <a:srgbClr val="D9D6EB"/>
          </a:solidFill>
        </p:spPr>
        <p:txBody>
          <a:bodyPr wrap="square" lIns="0" tIns="0" rIns="0" bIns="0" rtlCol="0"/>
          <a:lstStyle/>
          <a:p>
            <a:endParaRPr>
              <a:solidFill>
                <a:prstClr val="black"/>
              </a:solidFill>
              <a:latin typeface="Calibri"/>
            </a:endParaRPr>
          </a:p>
        </p:txBody>
      </p:sp>
      <p:sp>
        <p:nvSpPr>
          <p:cNvPr id="3" name="object 3"/>
          <p:cNvSpPr/>
          <p:nvPr/>
        </p:nvSpPr>
        <p:spPr>
          <a:xfrm>
            <a:off x="8496934" y="2730119"/>
            <a:ext cx="1524000" cy="1524000"/>
          </a:xfrm>
          <a:custGeom>
            <a:avLst/>
            <a:gdLst/>
            <a:ahLst/>
            <a:cxnLst/>
            <a:rect l="l" t="t" r="r" b="b"/>
            <a:pathLst>
              <a:path w="1524000" h="1524000">
                <a:moveTo>
                  <a:pt x="1524000" y="762000"/>
                </a:moveTo>
                <a:lnTo>
                  <a:pt x="1522730" y="713739"/>
                </a:lnTo>
                <a:lnTo>
                  <a:pt x="1518285" y="666750"/>
                </a:lnTo>
                <a:lnTo>
                  <a:pt x="1510665" y="620394"/>
                </a:lnTo>
                <a:lnTo>
                  <a:pt x="1501140" y="574675"/>
                </a:lnTo>
                <a:lnTo>
                  <a:pt x="1488440" y="530225"/>
                </a:lnTo>
                <a:lnTo>
                  <a:pt x="1472565" y="487044"/>
                </a:lnTo>
                <a:lnTo>
                  <a:pt x="1454785" y="444500"/>
                </a:lnTo>
                <a:lnTo>
                  <a:pt x="1435100" y="403859"/>
                </a:lnTo>
                <a:lnTo>
                  <a:pt x="1412240" y="364489"/>
                </a:lnTo>
                <a:lnTo>
                  <a:pt x="1387475" y="327025"/>
                </a:lnTo>
                <a:lnTo>
                  <a:pt x="1360805" y="290829"/>
                </a:lnTo>
                <a:lnTo>
                  <a:pt x="1331595" y="255904"/>
                </a:lnTo>
                <a:lnTo>
                  <a:pt x="1301115" y="223519"/>
                </a:lnTo>
                <a:lnTo>
                  <a:pt x="1268095" y="192404"/>
                </a:lnTo>
                <a:lnTo>
                  <a:pt x="1233805" y="163829"/>
                </a:lnTo>
                <a:lnTo>
                  <a:pt x="1197610" y="136525"/>
                </a:lnTo>
                <a:lnTo>
                  <a:pt x="1159510" y="111759"/>
                </a:lnTo>
                <a:lnTo>
                  <a:pt x="1120140" y="89534"/>
                </a:lnTo>
                <a:lnTo>
                  <a:pt x="1079500" y="69214"/>
                </a:lnTo>
                <a:lnTo>
                  <a:pt x="1037590" y="51434"/>
                </a:lnTo>
                <a:lnTo>
                  <a:pt x="994410" y="36194"/>
                </a:lnTo>
                <a:lnTo>
                  <a:pt x="949960" y="23494"/>
                </a:lnTo>
                <a:lnTo>
                  <a:pt x="904240" y="13334"/>
                </a:lnTo>
                <a:lnTo>
                  <a:pt x="857885" y="6350"/>
                </a:lnTo>
                <a:lnTo>
                  <a:pt x="810260" y="1904"/>
                </a:lnTo>
                <a:lnTo>
                  <a:pt x="762000" y="0"/>
                </a:lnTo>
                <a:lnTo>
                  <a:pt x="713740" y="1904"/>
                </a:lnTo>
                <a:lnTo>
                  <a:pt x="666750" y="6350"/>
                </a:lnTo>
                <a:lnTo>
                  <a:pt x="619760" y="13334"/>
                </a:lnTo>
                <a:lnTo>
                  <a:pt x="574675" y="23494"/>
                </a:lnTo>
                <a:lnTo>
                  <a:pt x="530225" y="36194"/>
                </a:lnTo>
                <a:lnTo>
                  <a:pt x="486410" y="51434"/>
                </a:lnTo>
                <a:lnTo>
                  <a:pt x="444500" y="69214"/>
                </a:lnTo>
                <a:lnTo>
                  <a:pt x="403860" y="89534"/>
                </a:lnTo>
                <a:lnTo>
                  <a:pt x="364490" y="111759"/>
                </a:lnTo>
                <a:lnTo>
                  <a:pt x="327025" y="136525"/>
                </a:lnTo>
                <a:lnTo>
                  <a:pt x="290830" y="163829"/>
                </a:lnTo>
                <a:lnTo>
                  <a:pt x="255905" y="192404"/>
                </a:lnTo>
                <a:lnTo>
                  <a:pt x="223520" y="223519"/>
                </a:lnTo>
                <a:lnTo>
                  <a:pt x="192405" y="255904"/>
                </a:lnTo>
                <a:lnTo>
                  <a:pt x="163195" y="290829"/>
                </a:lnTo>
                <a:lnTo>
                  <a:pt x="136525" y="327025"/>
                </a:lnTo>
                <a:lnTo>
                  <a:pt x="111760" y="364489"/>
                </a:lnTo>
                <a:lnTo>
                  <a:pt x="89535" y="403859"/>
                </a:lnTo>
                <a:lnTo>
                  <a:pt x="69215" y="444500"/>
                </a:lnTo>
                <a:lnTo>
                  <a:pt x="51435" y="487044"/>
                </a:lnTo>
                <a:lnTo>
                  <a:pt x="36195" y="530225"/>
                </a:lnTo>
                <a:lnTo>
                  <a:pt x="23495" y="574675"/>
                </a:lnTo>
                <a:lnTo>
                  <a:pt x="13335" y="620394"/>
                </a:lnTo>
                <a:lnTo>
                  <a:pt x="6350" y="666750"/>
                </a:lnTo>
                <a:lnTo>
                  <a:pt x="1905" y="713739"/>
                </a:lnTo>
                <a:lnTo>
                  <a:pt x="0" y="762000"/>
                </a:lnTo>
                <a:lnTo>
                  <a:pt x="1905" y="810259"/>
                </a:lnTo>
                <a:lnTo>
                  <a:pt x="6350" y="857884"/>
                </a:lnTo>
                <a:lnTo>
                  <a:pt x="13335" y="904239"/>
                </a:lnTo>
                <a:lnTo>
                  <a:pt x="23495" y="949959"/>
                </a:lnTo>
                <a:lnTo>
                  <a:pt x="36195" y="994409"/>
                </a:lnTo>
                <a:lnTo>
                  <a:pt x="51435" y="1037589"/>
                </a:lnTo>
                <a:lnTo>
                  <a:pt x="69215" y="1079499"/>
                </a:lnTo>
                <a:lnTo>
                  <a:pt x="89535" y="1120139"/>
                </a:lnTo>
                <a:lnTo>
                  <a:pt x="111760" y="1159509"/>
                </a:lnTo>
                <a:lnTo>
                  <a:pt x="136525" y="1197609"/>
                </a:lnTo>
                <a:lnTo>
                  <a:pt x="163195" y="1233804"/>
                </a:lnTo>
                <a:lnTo>
                  <a:pt x="192405" y="1268094"/>
                </a:lnTo>
                <a:lnTo>
                  <a:pt x="223520" y="1301114"/>
                </a:lnTo>
                <a:lnTo>
                  <a:pt x="255905" y="1331594"/>
                </a:lnTo>
                <a:lnTo>
                  <a:pt x="290830" y="1360804"/>
                </a:lnTo>
                <a:lnTo>
                  <a:pt x="327025" y="1387474"/>
                </a:lnTo>
                <a:lnTo>
                  <a:pt x="364490" y="1412239"/>
                </a:lnTo>
                <a:lnTo>
                  <a:pt x="403860" y="1435099"/>
                </a:lnTo>
                <a:lnTo>
                  <a:pt x="444500" y="1455419"/>
                </a:lnTo>
                <a:lnTo>
                  <a:pt x="486410" y="1473199"/>
                </a:lnTo>
                <a:lnTo>
                  <a:pt x="530225" y="1488439"/>
                </a:lnTo>
                <a:lnTo>
                  <a:pt x="574675" y="1501139"/>
                </a:lnTo>
                <a:lnTo>
                  <a:pt x="619760" y="1510664"/>
                </a:lnTo>
                <a:lnTo>
                  <a:pt x="666750" y="1518284"/>
                </a:lnTo>
                <a:lnTo>
                  <a:pt x="713740" y="1522729"/>
                </a:lnTo>
                <a:lnTo>
                  <a:pt x="762000" y="1523999"/>
                </a:lnTo>
                <a:lnTo>
                  <a:pt x="810260" y="1522729"/>
                </a:lnTo>
                <a:lnTo>
                  <a:pt x="857885" y="1518284"/>
                </a:lnTo>
                <a:lnTo>
                  <a:pt x="904240" y="1510664"/>
                </a:lnTo>
                <a:lnTo>
                  <a:pt x="949960" y="1501139"/>
                </a:lnTo>
                <a:lnTo>
                  <a:pt x="994410" y="1488439"/>
                </a:lnTo>
                <a:lnTo>
                  <a:pt x="1037590" y="1473199"/>
                </a:lnTo>
                <a:lnTo>
                  <a:pt x="1079500" y="1455419"/>
                </a:lnTo>
                <a:lnTo>
                  <a:pt x="1120140" y="1435099"/>
                </a:lnTo>
                <a:lnTo>
                  <a:pt x="1159510" y="1412239"/>
                </a:lnTo>
                <a:lnTo>
                  <a:pt x="1197610" y="1387474"/>
                </a:lnTo>
                <a:lnTo>
                  <a:pt x="1233805" y="1360804"/>
                </a:lnTo>
                <a:lnTo>
                  <a:pt x="1268095" y="1331594"/>
                </a:lnTo>
                <a:lnTo>
                  <a:pt x="1301115" y="1301114"/>
                </a:lnTo>
                <a:lnTo>
                  <a:pt x="1331595" y="1268094"/>
                </a:lnTo>
                <a:lnTo>
                  <a:pt x="1360805" y="1233804"/>
                </a:lnTo>
                <a:lnTo>
                  <a:pt x="1387475" y="1197609"/>
                </a:lnTo>
                <a:lnTo>
                  <a:pt x="1412240" y="1159509"/>
                </a:lnTo>
                <a:lnTo>
                  <a:pt x="1435100" y="1120139"/>
                </a:lnTo>
                <a:lnTo>
                  <a:pt x="1454785" y="1079499"/>
                </a:lnTo>
                <a:lnTo>
                  <a:pt x="1472565" y="1037589"/>
                </a:lnTo>
                <a:lnTo>
                  <a:pt x="1488440" y="994409"/>
                </a:lnTo>
                <a:lnTo>
                  <a:pt x="1501140" y="949959"/>
                </a:lnTo>
                <a:lnTo>
                  <a:pt x="1510665" y="904239"/>
                </a:lnTo>
                <a:lnTo>
                  <a:pt x="1518285" y="857884"/>
                </a:lnTo>
                <a:lnTo>
                  <a:pt x="1522730" y="810259"/>
                </a:lnTo>
                <a:lnTo>
                  <a:pt x="1524000" y="762000"/>
                </a:lnTo>
                <a:close/>
              </a:path>
            </a:pathLst>
          </a:custGeom>
          <a:ln w="28956">
            <a:solidFill>
              <a:srgbClr val="D9D6EB"/>
            </a:solidFill>
          </a:ln>
        </p:spPr>
        <p:txBody>
          <a:bodyPr wrap="square" lIns="0" tIns="0" rIns="0" bIns="0" rtlCol="0"/>
          <a:lstStyle/>
          <a:p>
            <a:endParaRPr>
              <a:solidFill>
                <a:prstClr val="black"/>
              </a:solidFill>
              <a:latin typeface="Calibri"/>
            </a:endParaRPr>
          </a:p>
        </p:txBody>
      </p:sp>
      <p:sp>
        <p:nvSpPr>
          <p:cNvPr id="4" name="object 4"/>
          <p:cNvSpPr txBox="1">
            <a:spLocks noGrp="1"/>
          </p:cNvSpPr>
          <p:nvPr>
            <p:ph type="title"/>
          </p:nvPr>
        </p:nvSpPr>
        <p:spPr>
          <a:xfrm>
            <a:off x="566530" y="316739"/>
            <a:ext cx="10465905" cy="782265"/>
          </a:xfrm>
          <a:prstGeom prst="rect">
            <a:avLst/>
          </a:prstGeom>
        </p:spPr>
        <p:txBody>
          <a:bodyPr vert="horz" wrap="square" lIns="0" tIns="12700" rIns="0" bIns="0" rtlCol="0">
            <a:spAutoFit/>
          </a:bodyPr>
          <a:lstStyle/>
          <a:p>
            <a:pPr marL="12700">
              <a:spcBef>
                <a:spcPts val="100"/>
              </a:spcBef>
            </a:pPr>
            <a:r>
              <a:rPr lang="nl-NL" sz="5000" spc="45" dirty="0">
                <a:solidFill>
                  <a:srgbClr val="FF0000"/>
                </a:solidFill>
              </a:rPr>
              <a:t>Viet Nam in partners’calculator</a:t>
            </a:r>
            <a:endParaRPr sz="5000" dirty="0">
              <a:solidFill>
                <a:srgbClr val="FF0000"/>
              </a:solidFill>
            </a:endParaRPr>
          </a:p>
        </p:txBody>
      </p:sp>
      <p:pic>
        <p:nvPicPr>
          <p:cNvPr id="5122" name="Picture 2" descr="C:\Users\VNtra\Desktop\using-a-calculator-800x445.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309689"/>
            <a:ext cx="7620000" cy="2182431"/>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VNtra\Desktop\AI.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9106" y="3686178"/>
            <a:ext cx="7620000" cy="2409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59080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fld id="{00000000-1234-1234-1234-123412341234}" type="slidenum">
              <a:rPr lang="en-US" smtClean="0"/>
              <a:pPr/>
              <a:t>46</a:t>
            </a:fld>
            <a:endParaRPr lang="en-US"/>
          </a:p>
        </p:txBody>
      </p:sp>
      <p:sp>
        <p:nvSpPr>
          <p:cNvPr id="3" name="Rectangle 2"/>
          <p:cNvSpPr/>
          <p:nvPr/>
        </p:nvSpPr>
        <p:spPr>
          <a:xfrm>
            <a:off x="3449832" y="845067"/>
            <a:ext cx="8656145" cy="5859553"/>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a:t>
            </a:r>
            <a:r>
              <a:rPr lang="en-US" dirty="0" err="1">
                <a:latin typeface="Times New Roman" panose="02020603050405020304" pitchFamily="18" charset="0"/>
                <a:cs typeface="Times New Roman" panose="02020603050405020304" pitchFamily="18" charset="0"/>
              </a:rPr>
              <a:t>EuroCham</a:t>
            </a:r>
            <a:r>
              <a:rPr lang="en-US" dirty="0">
                <a:latin typeface="Times New Roman" panose="02020603050405020304" pitchFamily="18" charset="0"/>
                <a:cs typeface="Times New Roman" panose="02020603050405020304" pitchFamily="18" charset="0"/>
              </a:rPr>
              <a:t> Business Confidence Index (BCI) reached 52.8 in Q1, the highest in the past two years. In the long term, 71% of businesses feel positive about prospects over the next five years. “Viet Nam has become an ideal investment destination in the region with proactive, investor-centric policies, which will further drive multifaceted development in the country.”</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survey by JETRO (Japan External Trade Organization) on business expansion trends ranked Viet Nam as the preferred destination for expanding operations in ASEAN, with over 60% of Japanese companies planning to continue expanding in Viet Nam in the future.</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Viet Nam’s business environment ranking, according to the World Bank, improved by 20 positions between 2016 and 2020, placing it among the top 5 in ASEAN today.</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Moody's, Standard &amp; Poor's, and Fitch Ratings all assess Viet Nam’s sovereign credit outlook as “positive.”</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Viet Nam ranks 44th in the Global Innovation Index (2024), up 19 positions since 2016.</a:t>
            </a:r>
          </a:p>
        </p:txBody>
      </p:sp>
      <p:sp>
        <p:nvSpPr>
          <p:cNvPr id="5" name="Title 6">
            <a:extLst>
              <a:ext uri="{FF2B5EF4-FFF2-40B4-BE49-F238E27FC236}">
                <a16:creationId xmlns:a16="http://schemas.microsoft.com/office/drawing/2014/main" id="{5D50479F-2181-4128-9A90-95DC7F25B0C0}"/>
              </a:ext>
            </a:extLst>
          </p:cNvPr>
          <p:cNvSpPr txBox="1">
            <a:spLocks/>
          </p:cNvSpPr>
          <p:nvPr/>
        </p:nvSpPr>
        <p:spPr>
          <a:xfrm>
            <a:off x="1999260" y="291909"/>
            <a:ext cx="8193479" cy="446688"/>
          </a:xfrm>
          <a:prstGeom prst="rect">
            <a:avLst/>
          </a:prstGeom>
          <a:noFill/>
          <a:ln>
            <a:noFill/>
          </a:ln>
        </p:spPr>
        <p:txBody>
          <a:bodyPr spcFirstLastPara="1" vert="horz" wrap="square" lIns="0" tIns="0" rIns="0" bIns="0" rtlCol="0" anchor="t" anchorCtr="0">
            <a:noAutofit/>
          </a:bodyPr>
          <a:lstStyle>
            <a:lvl1pPr lvl="0" algn="l" defTabSz="514350" rtl="0" eaLnBrk="1" latinLnBrk="0" hangingPunct="1">
              <a:lnSpc>
                <a:spcPct val="90000"/>
              </a:lnSpc>
              <a:spcBef>
                <a:spcPts val="0"/>
              </a:spcBef>
              <a:spcAft>
                <a:spcPts val="0"/>
              </a:spcAft>
              <a:buSzPts val="1400"/>
              <a:buNone/>
              <a:defRPr sz="1500" b="0" i="0" kern="1200">
                <a:solidFill>
                  <a:schemeClr val="dk1"/>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a:r>
              <a:rPr lang="vi-VN" sz="2800" b="1" dirty="0">
                <a:solidFill>
                  <a:srgbClr val="000555"/>
                </a:solidFill>
                <a:latin typeface="Cambria" panose="02040503050406030204" pitchFamily="18" charset="0"/>
                <a:ea typeface="Cambria" panose="02040503050406030204" pitchFamily="18" charset="0"/>
              </a:rPr>
              <a:t>Viet</a:t>
            </a:r>
            <a:r>
              <a:rPr lang="en-US" sz="2800" b="1" dirty="0">
                <a:solidFill>
                  <a:srgbClr val="000555"/>
                </a:solidFill>
                <a:latin typeface="Cambria" panose="02040503050406030204" pitchFamily="18" charset="0"/>
                <a:ea typeface="Cambria" panose="02040503050406030204" pitchFamily="18" charset="0"/>
              </a:rPr>
              <a:t> N</a:t>
            </a:r>
            <a:r>
              <a:rPr lang="vi-VN" sz="2800" b="1" dirty="0">
                <a:solidFill>
                  <a:srgbClr val="000555"/>
                </a:solidFill>
                <a:latin typeface="Cambria" panose="02040503050406030204" pitchFamily="18" charset="0"/>
                <a:ea typeface="Cambria" panose="02040503050406030204" pitchFamily="18" charset="0"/>
              </a:rPr>
              <a:t>am – an attractive investment destination</a:t>
            </a:r>
          </a:p>
        </p:txBody>
      </p:sp>
      <p:sp>
        <p:nvSpPr>
          <p:cNvPr id="11" name="Freeform 51"/>
          <p:cNvSpPr/>
          <p:nvPr/>
        </p:nvSpPr>
        <p:spPr>
          <a:xfrm>
            <a:off x="10823292" y="5198794"/>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52"/>
          <p:cNvSpPr/>
          <p:nvPr/>
        </p:nvSpPr>
        <p:spPr>
          <a:xfrm flipH="1" flipV="1">
            <a:off x="-2059222" y="-798391"/>
            <a:ext cx="4118443" cy="3654183"/>
          </a:xfrm>
          <a:custGeom>
            <a:avLst/>
            <a:gdLst/>
            <a:ahLst/>
            <a:cxnLst/>
            <a:rect l="l" t="t" r="r" b="b"/>
            <a:pathLst>
              <a:path w="4118443" h="3654183">
                <a:moveTo>
                  <a:pt x="4118444" y="3654182"/>
                </a:moveTo>
                <a:lnTo>
                  <a:pt x="0" y="3654182"/>
                </a:lnTo>
                <a:lnTo>
                  <a:pt x="0" y="0"/>
                </a:lnTo>
                <a:lnTo>
                  <a:pt x="4118444" y="0"/>
                </a:lnTo>
                <a:lnTo>
                  <a:pt x="4118444" y="3654182"/>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9" name="Picture 8">
            <a:extLst>
              <a:ext uri="{FF2B5EF4-FFF2-40B4-BE49-F238E27FC236}">
                <a16:creationId xmlns:a16="http://schemas.microsoft.com/office/drawing/2014/main" id="{D8847D3D-F337-4C54-C8FB-99DA3B195A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68602" y="1866046"/>
            <a:ext cx="1503541" cy="1002360"/>
          </a:xfrm>
          <a:prstGeom prst="rect">
            <a:avLst/>
          </a:prstGeom>
        </p:spPr>
      </p:pic>
      <p:pic>
        <p:nvPicPr>
          <p:cNvPr id="15" name="Picture 14">
            <a:extLst>
              <a:ext uri="{FF2B5EF4-FFF2-40B4-BE49-F238E27FC236}">
                <a16:creationId xmlns:a16="http://schemas.microsoft.com/office/drawing/2014/main" id="{96026EAA-E547-AE7F-AAB7-3DB0B3E463B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8014" y="3019292"/>
            <a:ext cx="2206542" cy="471522"/>
          </a:xfrm>
          <a:prstGeom prst="rect">
            <a:avLst/>
          </a:prstGeom>
        </p:spPr>
      </p:pic>
      <p:pic>
        <p:nvPicPr>
          <p:cNvPr id="17" name="Picture 16">
            <a:extLst>
              <a:ext uri="{FF2B5EF4-FFF2-40B4-BE49-F238E27FC236}">
                <a16:creationId xmlns:a16="http://schemas.microsoft.com/office/drawing/2014/main" id="{3A2ECCC5-D019-684E-6FB2-75734BBFC12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08917" y="3748041"/>
            <a:ext cx="1825217" cy="390581"/>
          </a:xfrm>
          <a:prstGeom prst="rect">
            <a:avLst/>
          </a:prstGeom>
        </p:spPr>
      </p:pic>
      <p:pic>
        <p:nvPicPr>
          <p:cNvPr id="18" name="Picture 17">
            <a:extLst>
              <a:ext uri="{FF2B5EF4-FFF2-40B4-BE49-F238E27FC236}">
                <a16:creationId xmlns:a16="http://schemas.microsoft.com/office/drawing/2014/main" id="{908905C7-D2F4-085A-6349-EA090DDBF95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23586" y="4615033"/>
            <a:ext cx="1751347" cy="824793"/>
          </a:xfrm>
          <a:prstGeom prst="rect">
            <a:avLst/>
          </a:prstGeom>
        </p:spPr>
      </p:pic>
      <p:pic>
        <p:nvPicPr>
          <p:cNvPr id="19" name="Picture 18">
            <a:extLst>
              <a:ext uri="{FF2B5EF4-FFF2-40B4-BE49-F238E27FC236}">
                <a16:creationId xmlns:a16="http://schemas.microsoft.com/office/drawing/2014/main" id="{6C70666C-6140-1219-845B-63FA60A7DF3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28313" y="5788153"/>
            <a:ext cx="2586426" cy="536210"/>
          </a:xfrm>
          <a:prstGeom prst="rect">
            <a:avLst/>
          </a:prstGeom>
        </p:spPr>
      </p:pic>
      <p:pic>
        <p:nvPicPr>
          <p:cNvPr id="20" name="Picture 4" descr="EUROCHAM - A GATEWAY TO THE BUSINESS AND INVESTMENT MARKET OF EUROPE">
            <a:extLst>
              <a:ext uri="{FF2B5EF4-FFF2-40B4-BE49-F238E27FC236}">
                <a16:creationId xmlns:a16="http://schemas.microsoft.com/office/drawing/2014/main" id="{DFD945A7-468F-34D0-B2E5-3BB8CF2AB2D0}"/>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169754" y="1056547"/>
            <a:ext cx="1503541" cy="767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0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333"/>
        <p:cNvGrpSpPr/>
        <p:nvPr/>
      </p:nvGrpSpPr>
      <p:grpSpPr>
        <a:xfrm>
          <a:off x="0" y="0"/>
          <a:ext cx="0" cy="0"/>
          <a:chOff x="0" y="0"/>
          <a:chExt cx="0" cy="0"/>
        </a:xfrm>
      </p:grpSpPr>
      <p:sp>
        <p:nvSpPr>
          <p:cNvPr id="1334" name="Google Shape;1334;g21d5d4d1ea2_0_982"/>
          <p:cNvSpPr txBox="1">
            <a:spLocks noGrp="1"/>
          </p:cNvSpPr>
          <p:nvPr>
            <p:ph type="title"/>
          </p:nvPr>
        </p:nvSpPr>
        <p:spPr>
          <a:xfrm>
            <a:off x="914407" y="339608"/>
            <a:ext cx="10363200" cy="307800"/>
          </a:xfrm>
          <a:prstGeom prst="rect">
            <a:avLst/>
          </a:prstGeom>
          <a:noFill/>
          <a:ln>
            <a:noFill/>
          </a:ln>
        </p:spPr>
        <p:txBody>
          <a:bodyPr spcFirstLastPara="1" vert="horz" wrap="square" lIns="0" tIns="0" rIns="0" bIns="0" rtlCol="0" anchor="t" anchorCtr="0">
            <a:noAutofit/>
          </a:bodyPr>
          <a:lstStyle/>
          <a:p>
            <a:pPr algn="ctr">
              <a:spcBef>
                <a:spcPts val="0"/>
              </a:spcBef>
              <a:buClr>
                <a:schemeClr val="dk1"/>
              </a:buClr>
              <a:buSzPts val="4200"/>
            </a:pPr>
            <a:r>
              <a:rPr lang="vi-VN" sz="2800" b="1" dirty="0">
                <a:solidFill>
                  <a:srgbClr val="000555"/>
                </a:solidFill>
                <a:latin typeface="Cambria" panose="02040503050406030204" pitchFamily="18" charset="0"/>
                <a:ea typeface="Cambria" panose="02040503050406030204" pitchFamily="18" charset="0"/>
                <a:cs typeface="Times New Roman" panose="02020603050405020304" pitchFamily="18" charset="0"/>
                <a:sym typeface="Montserrat SemiBold"/>
              </a:rPr>
              <a:t>LARGE CORPORATIONS INVESTING IN VIET</a:t>
            </a:r>
            <a:r>
              <a:rPr lang="en-US" sz="2800" b="1" dirty="0">
                <a:solidFill>
                  <a:srgbClr val="000555"/>
                </a:solidFill>
                <a:latin typeface="Cambria" panose="02040503050406030204" pitchFamily="18" charset="0"/>
                <a:ea typeface="Cambria" panose="02040503050406030204" pitchFamily="18" charset="0"/>
                <a:cs typeface="Times New Roman" panose="02020603050405020304" pitchFamily="18" charset="0"/>
                <a:sym typeface="Montserrat SemiBold"/>
              </a:rPr>
              <a:t> </a:t>
            </a:r>
            <a:r>
              <a:rPr lang="vi-VN" sz="2800" b="1" dirty="0">
                <a:solidFill>
                  <a:srgbClr val="000555"/>
                </a:solidFill>
                <a:latin typeface="Cambria" panose="02040503050406030204" pitchFamily="18" charset="0"/>
                <a:ea typeface="Cambria" panose="02040503050406030204" pitchFamily="18" charset="0"/>
                <a:cs typeface="Times New Roman" panose="02020603050405020304" pitchFamily="18" charset="0"/>
                <a:sym typeface="Montserrat SemiBold"/>
              </a:rPr>
              <a:t>NAM</a:t>
            </a:r>
            <a:br>
              <a:rPr lang="vi-VN" sz="2800" b="1" dirty="0">
                <a:solidFill>
                  <a:srgbClr val="000555"/>
                </a:solidFill>
                <a:latin typeface="Cambria" panose="02040503050406030204" pitchFamily="18" charset="0"/>
                <a:ea typeface="Cambria" panose="02040503050406030204" pitchFamily="18" charset="0"/>
                <a:cs typeface="Times New Roman" panose="02020603050405020304" pitchFamily="18" charset="0"/>
                <a:sym typeface="Montserrat SemiBold"/>
              </a:rPr>
            </a:br>
            <a:endParaRPr lang="vi-VN" b="1" dirty="0">
              <a:solidFill>
                <a:srgbClr val="000555"/>
              </a:solidFill>
              <a:latin typeface="Cambria" panose="02040503050406030204" pitchFamily="18" charset="0"/>
              <a:ea typeface="Cambria" panose="02040503050406030204" pitchFamily="18" charset="0"/>
              <a:cs typeface="Times New Roman" panose="02020603050405020304" pitchFamily="18" charset="0"/>
              <a:sym typeface="Montserrat SemiBold"/>
            </a:endParaRPr>
          </a:p>
        </p:txBody>
      </p:sp>
      <p:sp>
        <p:nvSpPr>
          <p:cNvPr id="1337" name="Google Shape;1337;g21d5d4d1ea2_0_982"/>
          <p:cNvSpPr txBox="1">
            <a:spLocks noGrp="1"/>
          </p:cNvSpPr>
          <p:nvPr>
            <p:ph type="sldNum" sz="quarter" idx="12"/>
          </p:nvPr>
        </p:nvSpPr>
        <p:spPr>
          <a:xfrm>
            <a:off x="8561107" y="6037260"/>
            <a:ext cx="2700800" cy="356600"/>
          </a:xfrm>
          <a:prstGeom prst="rect">
            <a:avLst/>
          </a:prstGeom>
          <a:noFill/>
          <a:ln>
            <a:noFill/>
          </a:ln>
        </p:spPr>
        <p:txBody>
          <a:bodyPr spcFirstLastPara="1" vert="horz" wrap="square" lIns="91433" tIns="45700" rIns="91433" bIns="45700" rtlCol="0" anchor="ctr" anchorCtr="0">
            <a:noAutofit/>
          </a:bodyPr>
          <a:lstStyle/>
          <a:p>
            <a:fld id="{00000000-1234-1234-1234-123412341234}" type="slidenum">
              <a:rPr lang="en-US">
                <a:solidFill>
                  <a:srgbClr val="000000"/>
                </a:solidFill>
              </a:rPr>
              <a:pPr/>
              <a:t>47</a:t>
            </a:fld>
            <a:endParaRPr>
              <a:solidFill>
                <a:srgbClr val="000000"/>
              </a:solidFill>
            </a:endParaRPr>
          </a:p>
        </p:txBody>
      </p:sp>
      <p:sp>
        <p:nvSpPr>
          <p:cNvPr id="1335" name="Google Shape;1335;g21d5d4d1ea2_0_982" descr="Image result for sembcorp logo"/>
          <p:cNvSpPr/>
          <p:nvPr/>
        </p:nvSpPr>
        <p:spPr>
          <a:xfrm>
            <a:off x="1679575" y="-144463"/>
            <a:ext cx="304800" cy="304800"/>
          </a:xfrm>
          <a:prstGeom prst="rect">
            <a:avLst/>
          </a:prstGeom>
          <a:noFill/>
          <a:ln>
            <a:noFill/>
          </a:ln>
        </p:spPr>
        <p:txBody>
          <a:bodyPr spcFirstLastPara="1" wrap="square" lIns="91433" tIns="45700" rIns="91433" bIns="45700" anchor="t" anchorCtr="0">
            <a:noAutofit/>
          </a:bodyPr>
          <a:lstStyle/>
          <a:p>
            <a:pPr>
              <a:buClr>
                <a:srgbClr val="000000"/>
              </a:buClr>
              <a:buSzPts val="2700"/>
            </a:pPr>
            <a:endParaRPr>
              <a:solidFill>
                <a:srgbClr val="000000"/>
              </a:solidFill>
              <a:latin typeface="Calibri"/>
              <a:ea typeface="Calibri"/>
              <a:cs typeface="Calibri"/>
              <a:sym typeface="Calibri"/>
            </a:endParaRPr>
          </a:p>
        </p:txBody>
      </p:sp>
      <p:pic>
        <p:nvPicPr>
          <p:cNvPr id="1336" name="Google Shape;1336;g21d5d4d1ea2_0_98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375799" y="4612080"/>
            <a:ext cx="495140" cy="149974"/>
          </a:xfrm>
          <a:prstGeom prst="rect">
            <a:avLst/>
          </a:prstGeom>
          <a:noFill/>
          <a:ln>
            <a:noFill/>
          </a:ln>
        </p:spPr>
      </p:pic>
      <p:cxnSp>
        <p:nvCxnSpPr>
          <p:cNvPr id="1338" name="Google Shape;1338;g21d5d4d1ea2_0_982"/>
          <p:cNvCxnSpPr/>
          <p:nvPr/>
        </p:nvCxnSpPr>
        <p:spPr>
          <a:xfrm>
            <a:off x="1523992" y="842509"/>
            <a:ext cx="9144000" cy="0"/>
          </a:xfrm>
          <a:prstGeom prst="straightConnector1">
            <a:avLst/>
          </a:prstGeom>
          <a:noFill/>
          <a:ln w="76200" cap="flat" cmpd="sng">
            <a:solidFill>
              <a:schemeClr val="tx1">
                <a:lumMod val="75000"/>
                <a:lumOff val="25000"/>
              </a:schemeClr>
            </a:solidFill>
            <a:prstDash val="solid"/>
            <a:round/>
            <a:headEnd type="none" w="sm" len="sm"/>
            <a:tailEnd type="none" w="sm" len="sm"/>
          </a:ln>
        </p:spPr>
      </p:cxnSp>
      <p:pic>
        <p:nvPicPr>
          <p:cNvPr id="1339" name="Google Shape;1339;g21d5d4d1ea2_0_98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394490" y="1465228"/>
            <a:ext cx="720314" cy="532665"/>
          </a:xfrm>
          <a:prstGeom prst="rect">
            <a:avLst/>
          </a:prstGeom>
          <a:noFill/>
          <a:ln>
            <a:noFill/>
          </a:ln>
        </p:spPr>
      </p:pic>
      <p:pic>
        <p:nvPicPr>
          <p:cNvPr id="1340" name="Google Shape;1340;g21d5d4d1ea2_0_982"/>
          <p:cNvPicPr preferRelativeResize="0"/>
          <p:nvPr/>
        </p:nvPicPr>
        <p:blipFill rotWithShape="1">
          <a:blip r:embed="rId5">
            <a:alphaModFix/>
          </a:blip>
          <a:srcRect/>
          <a:stretch/>
        </p:blipFill>
        <p:spPr>
          <a:xfrm>
            <a:off x="2998768" y="4220661"/>
            <a:ext cx="647479" cy="395311"/>
          </a:xfrm>
          <a:prstGeom prst="rect">
            <a:avLst/>
          </a:prstGeom>
          <a:noFill/>
          <a:ln>
            <a:noFill/>
          </a:ln>
        </p:spPr>
      </p:pic>
      <p:pic>
        <p:nvPicPr>
          <p:cNvPr id="1341" name="Google Shape;1341;g21d5d4d1ea2_0_982"/>
          <p:cNvPicPr preferRelativeResize="0"/>
          <p:nvPr/>
        </p:nvPicPr>
        <p:blipFill rotWithShape="1">
          <a:blip r:embed="rId6">
            <a:alphaModFix/>
          </a:blip>
          <a:srcRect/>
          <a:stretch/>
        </p:blipFill>
        <p:spPr>
          <a:xfrm>
            <a:off x="5782561" y="3017954"/>
            <a:ext cx="933514" cy="839070"/>
          </a:xfrm>
          <a:prstGeom prst="rect">
            <a:avLst/>
          </a:prstGeom>
          <a:noFill/>
          <a:ln>
            <a:noFill/>
          </a:ln>
        </p:spPr>
      </p:pic>
      <p:pic>
        <p:nvPicPr>
          <p:cNvPr id="1342" name="Google Shape;1342;g21d5d4d1ea2_0_982"/>
          <p:cNvPicPr preferRelativeResize="0"/>
          <p:nvPr/>
        </p:nvPicPr>
        <p:blipFill rotWithShape="1">
          <a:blip r:embed="rId7">
            <a:alphaModFix/>
          </a:blip>
          <a:srcRect/>
          <a:stretch/>
        </p:blipFill>
        <p:spPr>
          <a:xfrm>
            <a:off x="9203382" y="2192355"/>
            <a:ext cx="1102402" cy="193776"/>
          </a:xfrm>
          <a:prstGeom prst="rect">
            <a:avLst/>
          </a:prstGeom>
          <a:noFill/>
          <a:ln>
            <a:noFill/>
          </a:ln>
        </p:spPr>
      </p:pic>
      <p:pic>
        <p:nvPicPr>
          <p:cNvPr id="1343" name="Google Shape;1343;g21d5d4d1ea2_0_982"/>
          <p:cNvPicPr preferRelativeResize="0"/>
          <p:nvPr/>
        </p:nvPicPr>
        <p:blipFill rotWithShape="1">
          <a:blip r:embed="rId8">
            <a:alphaModFix/>
          </a:blip>
          <a:srcRect/>
          <a:stretch/>
        </p:blipFill>
        <p:spPr>
          <a:xfrm>
            <a:off x="4389624" y="1464803"/>
            <a:ext cx="1167941" cy="444719"/>
          </a:xfrm>
          <a:prstGeom prst="rect">
            <a:avLst/>
          </a:prstGeom>
          <a:noFill/>
          <a:ln>
            <a:noFill/>
          </a:ln>
        </p:spPr>
      </p:pic>
      <p:pic>
        <p:nvPicPr>
          <p:cNvPr id="1344" name="Google Shape;1344;g21d5d4d1ea2_0_982"/>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6958084" y="2739135"/>
            <a:ext cx="1319561" cy="649133"/>
          </a:xfrm>
          <a:prstGeom prst="rect">
            <a:avLst/>
          </a:prstGeom>
          <a:noFill/>
          <a:ln>
            <a:noFill/>
          </a:ln>
        </p:spPr>
      </p:pic>
      <p:pic>
        <p:nvPicPr>
          <p:cNvPr id="1345" name="Google Shape;1345;g21d5d4d1ea2_0_982"/>
          <p:cNvPicPr preferRelativeResize="0"/>
          <p:nvPr/>
        </p:nvPicPr>
        <p:blipFill rotWithShape="1">
          <a:blip r:embed="rId10">
            <a:alphaModFix/>
          </a:blip>
          <a:srcRect/>
          <a:stretch/>
        </p:blipFill>
        <p:spPr>
          <a:xfrm>
            <a:off x="9174144" y="3062406"/>
            <a:ext cx="1197177" cy="379538"/>
          </a:xfrm>
          <a:prstGeom prst="rect">
            <a:avLst/>
          </a:prstGeom>
          <a:noFill/>
          <a:ln>
            <a:noFill/>
          </a:ln>
        </p:spPr>
      </p:pic>
      <p:pic>
        <p:nvPicPr>
          <p:cNvPr id="1346" name="Google Shape;1346;g21d5d4d1ea2_0_982"/>
          <p:cNvPicPr preferRelativeResize="0"/>
          <p:nvPr/>
        </p:nvPicPr>
        <p:blipFill rotWithShape="1">
          <a:blip r:embed="rId11">
            <a:alphaModFix/>
          </a:blip>
          <a:srcRect/>
          <a:stretch/>
        </p:blipFill>
        <p:spPr>
          <a:xfrm>
            <a:off x="9166709" y="1525347"/>
            <a:ext cx="1167941" cy="413510"/>
          </a:xfrm>
          <a:prstGeom prst="rect">
            <a:avLst/>
          </a:prstGeom>
          <a:noFill/>
          <a:ln>
            <a:noFill/>
          </a:ln>
        </p:spPr>
      </p:pic>
      <p:pic>
        <p:nvPicPr>
          <p:cNvPr id="1347" name="Google Shape;1347;g21d5d4d1ea2_0_982"/>
          <p:cNvPicPr preferRelativeResize="0"/>
          <p:nvPr/>
        </p:nvPicPr>
        <p:blipFill rotWithShape="1">
          <a:blip r:embed="rId12">
            <a:alphaModFix/>
          </a:blip>
          <a:srcRect/>
          <a:stretch/>
        </p:blipFill>
        <p:spPr>
          <a:xfrm>
            <a:off x="4389624" y="1974835"/>
            <a:ext cx="1266575" cy="381618"/>
          </a:xfrm>
          <a:prstGeom prst="rect">
            <a:avLst/>
          </a:prstGeom>
          <a:noFill/>
          <a:ln>
            <a:noFill/>
          </a:ln>
        </p:spPr>
      </p:pic>
      <p:pic>
        <p:nvPicPr>
          <p:cNvPr id="1348" name="Google Shape;1348;g21d5d4d1ea2_0_982"/>
          <p:cNvPicPr preferRelativeResize="0"/>
          <p:nvPr/>
        </p:nvPicPr>
        <p:blipFill rotWithShape="1">
          <a:blip r:embed="rId13" cstate="email">
            <a:alphaModFix/>
            <a:extLst>
              <a:ext uri="{28A0092B-C50C-407E-A947-70E740481C1C}">
                <a14:useLocalDpi xmlns:a14="http://schemas.microsoft.com/office/drawing/2010/main"/>
              </a:ext>
            </a:extLst>
          </a:blip>
          <a:srcRect/>
          <a:stretch/>
        </p:blipFill>
        <p:spPr>
          <a:xfrm>
            <a:off x="5742662" y="1577120"/>
            <a:ext cx="1606763" cy="234099"/>
          </a:xfrm>
          <a:prstGeom prst="rect">
            <a:avLst/>
          </a:prstGeom>
          <a:noFill/>
          <a:ln>
            <a:noFill/>
          </a:ln>
        </p:spPr>
      </p:pic>
      <p:pic>
        <p:nvPicPr>
          <p:cNvPr id="1349" name="Google Shape;1349;g21d5d4d1ea2_0_982"/>
          <p:cNvPicPr preferRelativeResize="0"/>
          <p:nvPr/>
        </p:nvPicPr>
        <p:blipFill rotWithShape="1">
          <a:blip r:embed="rId14" cstate="email">
            <a:alphaModFix/>
            <a:extLst>
              <a:ext uri="{28A0092B-C50C-407E-A947-70E740481C1C}">
                <a14:useLocalDpi xmlns:a14="http://schemas.microsoft.com/office/drawing/2010/main"/>
              </a:ext>
            </a:extLst>
          </a:blip>
          <a:srcRect/>
          <a:stretch/>
        </p:blipFill>
        <p:spPr>
          <a:xfrm>
            <a:off x="169410" y="1509396"/>
            <a:ext cx="776901" cy="371807"/>
          </a:xfrm>
          <a:prstGeom prst="rect">
            <a:avLst/>
          </a:prstGeom>
          <a:noFill/>
          <a:ln>
            <a:noFill/>
          </a:ln>
        </p:spPr>
      </p:pic>
      <p:pic>
        <p:nvPicPr>
          <p:cNvPr id="1350" name="Google Shape;1350;g21d5d4d1ea2_0_982"/>
          <p:cNvPicPr preferRelativeResize="0"/>
          <p:nvPr/>
        </p:nvPicPr>
        <p:blipFill rotWithShape="1">
          <a:blip r:embed="rId15" cstate="email">
            <a:alphaModFix/>
            <a:extLst>
              <a:ext uri="{28A0092B-C50C-407E-A947-70E740481C1C}">
                <a14:useLocalDpi xmlns:a14="http://schemas.microsoft.com/office/drawing/2010/main"/>
              </a:ext>
            </a:extLst>
          </a:blip>
          <a:srcRect/>
          <a:stretch/>
        </p:blipFill>
        <p:spPr>
          <a:xfrm>
            <a:off x="1146181" y="1574345"/>
            <a:ext cx="1454271" cy="273205"/>
          </a:xfrm>
          <a:prstGeom prst="rect">
            <a:avLst/>
          </a:prstGeom>
          <a:noFill/>
          <a:ln>
            <a:noFill/>
          </a:ln>
        </p:spPr>
      </p:pic>
      <p:pic>
        <p:nvPicPr>
          <p:cNvPr id="1351" name="Google Shape;1351;g21d5d4d1ea2_0_982"/>
          <p:cNvPicPr preferRelativeResize="0"/>
          <p:nvPr/>
        </p:nvPicPr>
        <p:blipFill rotWithShape="1">
          <a:blip r:embed="rId16" cstate="email">
            <a:alphaModFix/>
            <a:extLst>
              <a:ext uri="{28A0092B-C50C-407E-A947-70E740481C1C}">
                <a14:useLocalDpi xmlns:a14="http://schemas.microsoft.com/office/drawing/2010/main"/>
              </a:ext>
            </a:extLst>
          </a:blip>
          <a:srcRect/>
          <a:stretch/>
        </p:blipFill>
        <p:spPr>
          <a:xfrm>
            <a:off x="169410" y="2674050"/>
            <a:ext cx="776901" cy="416993"/>
          </a:xfrm>
          <a:prstGeom prst="rect">
            <a:avLst/>
          </a:prstGeom>
          <a:noFill/>
          <a:ln>
            <a:noFill/>
          </a:ln>
        </p:spPr>
      </p:pic>
      <p:pic>
        <p:nvPicPr>
          <p:cNvPr id="1352" name="Google Shape;1352;g21d5d4d1ea2_0_982"/>
          <p:cNvPicPr preferRelativeResize="0"/>
          <p:nvPr/>
        </p:nvPicPr>
        <p:blipFill rotWithShape="1">
          <a:blip r:embed="rId17" cstate="email">
            <a:alphaModFix/>
            <a:extLst>
              <a:ext uri="{28A0092B-C50C-407E-A947-70E740481C1C}">
                <a14:useLocalDpi xmlns:a14="http://schemas.microsoft.com/office/drawing/2010/main"/>
              </a:ext>
            </a:extLst>
          </a:blip>
          <a:srcRect/>
          <a:stretch/>
        </p:blipFill>
        <p:spPr>
          <a:xfrm>
            <a:off x="197942" y="3377380"/>
            <a:ext cx="709881" cy="506511"/>
          </a:xfrm>
          <a:prstGeom prst="rect">
            <a:avLst/>
          </a:prstGeom>
          <a:noFill/>
          <a:ln>
            <a:noFill/>
          </a:ln>
        </p:spPr>
      </p:pic>
      <p:pic>
        <p:nvPicPr>
          <p:cNvPr id="1353" name="Google Shape;1353;g21d5d4d1ea2_0_982"/>
          <p:cNvPicPr preferRelativeResize="0"/>
          <p:nvPr/>
        </p:nvPicPr>
        <p:blipFill rotWithShape="1">
          <a:blip r:embed="rId18" cstate="email">
            <a:alphaModFix/>
            <a:extLst>
              <a:ext uri="{28A0092B-C50C-407E-A947-70E740481C1C}">
                <a14:useLocalDpi xmlns:a14="http://schemas.microsoft.com/office/drawing/2010/main"/>
              </a:ext>
            </a:extLst>
          </a:blip>
          <a:srcRect/>
          <a:stretch/>
        </p:blipFill>
        <p:spPr>
          <a:xfrm>
            <a:off x="197941" y="1983244"/>
            <a:ext cx="629008" cy="527266"/>
          </a:xfrm>
          <a:prstGeom prst="rect">
            <a:avLst/>
          </a:prstGeom>
          <a:noFill/>
          <a:ln>
            <a:noFill/>
          </a:ln>
        </p:spPr>
      </p:pic>
      <p:pic>
        <p:nvPicPr>
          <p:cNvPr id="1354" name="Google Shape;1354;g21d5d4d1ea2_0_982"/>
          <p:cNvPicPr preferRelativeResize="0"/>
          <p:nvPr/>
        </p:nvPicPr>
        <p:blipFill rotWithShape="1">
          <a:blip r:embed="rId19">
            <a:alphaModFix/>
          </a:blip>
          <a:srcRect/>
          <a:stretch/>
        </p:blipFill>
        <p:spPr>
          <a:xfrm>
            <a:off x="1146181" y="2456424"/>
            <a:ext cx="1437465" cy="860345"/>
          </a:xfrm>
          <a:prstGeom prst="rect">
            <a:avLst/>
          </a:prstGeom>
          <a:noFill/>
          <a:ln>
            <a:noFill/>
          </a:ln>
        </p:spPr>
      </p:pic>
      <p:pic>
        <p:nvPicPr>
          <p:cNvPr id="1355" name="Google Shape;1355;g21d5d4d1ea2_0_982"/>
          <p:cNvPicPr preferRelativeResize="0"/>
          <p:nvPr/>
        </p:nvPicPr>
        <p:blipFill rotWithShape="1">
          <a:blip r:embed="rId20">
            <a:alphaModFix/>
          </a:blip>
          <a:srcRect/>
          <a:stretch/>
        </p:blipFill>
        <p:spPr>
          <a:xfrm>
            <a:off x="4387766" y="2643364"/>
            <a:ext cx="1319985" cy="627610"/>
          </a:xfrm>
          <a:prstGeom prst="rect">
            <a:avLst/>
          </a:prstGeom>
          <a:noFill/>
          <a:ln>
            <a:noFill/>
          </a:ln>
        </p:spPr>
      </p:pic>
      <p:pic>
        <p:nvPicPr>
          <p:cNvPr id="1356" name="Google Shape;1356;g21d5d4d1ea2_0_982"/>
          <p:cNvPicPr preferRelativeResize="0"/>
          <p:nvPr/>
        </p:nvPicPr>
        <p:blipFill rotWithShape="1">
          <a:blip r:embed="rId21">
            <a:alphaModFix/>
          </a:blip>
          <a:srcRect/>
          <a:stretch/>
        </p:blipFill>
        <p:spPr>
          <a:xfrm>
            <a:off x="2703468" y="2546942"/>
            <a:ext cx="1453161" cy="649139"/>
          </a:xfrm>
          <a:prstGeom prst="rect">
            <a:avLst/>
          </a:prstGeom>
          <a:noFill/>
          <a:ln>
            <a:noFill/>
          </a:ln>
        </p:spPr>
      </p:pic>
      <p:pic>
        <p:nvPicPr>
          <p:cNvPr id="1357" name="Google Shape;1357;g21d5d4d1ea2_0_982"/>
          <p:cNvPicPr preferRelativeResize="0"/>
          <p:nvPr/>
        </p:nvPicPr>
        <p:blipFill rotWithShape="1">
          <a:blip r:embed="rId22">
            <a:alphaModFix/>
          </a:blip>
          <a:srcRect/>
          <a:stretch/>
        </p:blipFill>
        <p:spPr>
          <a:xfrm>
            <a:off x="1074629" y="1899889"/>
            <a:ext cx="1334571" cy="775832"/>
          </a:xfrm>
          <a:prstGeom prst="rect">
            <a:avLst/>
          </a:prstGeom>
          <a:noFill/>
          <a:ln>
            <a:noFill/>
          </a:ln>
        </p:spPr>
      </p:pic>
      <p:pic>
        <p:nvPicPr>
          <p:cNvPr id="1358" name="Google Shape;1358;g21d5d4d1ea2_0_982"/>
          <p:cNvPicPr preferRelativeResize="0"/>
          <p:nvPr/>
        </p:nvPicPr>
        <p:blipFill rotWithShape="1">
          <a:blip r:embed="rId23">
            <a:alphaModFix/>
          </a:blip>
          <a:srcRect/>
          <a:stretch/>
        </p:blipFill>
        <p:spPr>
          <a:xfrm>
            <a:off x="1041295" y="5800060"/>
            <a:ext cx="1246679" cy="348854"/>
          </a:xfrm>
          <a:prstGeom prst="rect">
            <a:avLst/>
          </a:prstGeom>
          <a:noFill/>
          <a:ln>
            <a:noFill/>
          </a:ln>
        </p:spPr>
      </p:pic>
      <p:pic>
        <p:nvPicPr>
          <p:cNvPr id="1359" name="Google Shape;1359;g21d5d4d1ea2_0_982"/>
          <p:cNvPicPr preferRelativeResize="0"/>
          <p:nvPr/>
        </p:nvPicPr>
        <p:blipFill rotWithShape="1">
          <a:blip r:embed="rId24">
            <a:alphaModFix/>
          </a:blip>
          <a:srcRect/>
          <a:stretch/>
        </p:blipFill>
        <p:spPr>
          <a:xfrm>
            <a:off x="6047194" y="2634385"/>
            <a:ext cx="568781" cy="488003"/>
          </a:xfrm>
          <a:prstGeom prst="rect">
            <a:avLst/>
          </a:prstGeom>
          <a:noFill/>
          <a:ln>
            <a:noFill/>
          </a:ln>
        </p:spPr>
      </p:pic>
      <p:pic>
        <p:nvPicPr>
          <p:cNvPr id="1360" name="Google Shape;1360;g21d5d4d1ea2_0_982"/>
          <p:cNvPicPr preferRelativeResize="0"/>
          <p:nvPr/>
        </p:nvPicPr>
        <p:blipFill rotWithShape="1">
          <a:blip r:embed="rId25">
            <a:alphaModFix/>
          </a:blip>
          <a:srcRect/>
          <a:stretch/>
        </p:blipFill>
        <p:spPr>
          <a:xfrm>
            <a:off x="2804727" y="1557891"/>
            <a:ext cx="1351901" cy="263323"/>
          </a:xfrm>
          <a:prstGeom prst="rect">
            <a:avLst/>
          </a:prstGeom>
          <a:noFill/>
          <a:ln>
            <a:noFill/>
          </a:ln>
        </p:spPr>
      </p:pic>
      <p:pic>
        <p:nvPicPr>
          <p:cNvPr id="1361" name="Google Shape;1361;g21d5d4d1ea2_0_982"/>
          <p:cNvPicPr preferRelativeResize="0"/>
          <p:nvPr/>
        </p:nvPicPr>
        <p:blipFill rotWithShape="1">
          <a:blip r:embed="rId26">
            <a:alphaModFix/>
          </a:blip>
          <a:srcRect/>
          <a:stretch/>
        </p:blipFill>
        <p:spPr>
          <a:xfrm>
            <a:off x="1092893" y="3435756"/>
            <a:ext cx="1507559" cy="519653"/>
          </a:xfrm>
          <a:prstGeom prst="rect">
            <a:avLst/>
          </a:prstGeom>
          <a:noFill/>
          <a:ln>
            <a:noFill/>
          </a:ln>
        </p:spPr>
      </p:pic>
      <p:pic>
        <p:nvPicPr>
          <p:cNvPr id="1362" name="Google Shape;1362;g21d5d4d1ea2_0_982"/>
          <p:cNvPicPr preferRelativeResize="0"/>
          <p:nvPr/>
        </p:nvPicPr>
        <p:blipFill rotWithShape="1">
          <a:blip r:embed="rId27" cstate="email">
            <a:alphaModFix/>
            <a:extLst>
              <a:ext uri="{28A0092B-C50C-407E-A947-70E740481C1C}">
                <a14:useLocalDpi xmlns:a14="http://schemas.microsoft.com/office/drawing/2010/main"/>
              </a:ext>
            </a:extLst>
          </a:blip>
          <a:srcRect/>
          <a:stretch/>
        </p:blipFill>
        <p:spPr>
          <a:xfrm>
            <a:off x="8140844" y="1519160"/>
            <a:ext cx="766167" cy="419696"/>
          </a:xfrm>
          <a:prstGeom prst="rect">
            <a:avLst/>
          </a:prstGeom>
          <a:noFill/>
          <a:ln>
            <a:noFill/>
          </a:ln>
        </p:spPr>
      </p:pic>
      <p:pic>
        <p:nvPicPr>
          <p:cNvPr id="1363" name="Google Shape;1363;g21d5d4d1ea2_0_982"/>
          <p:cNvPicPr preferRelativeResize="0"/>
          <p:nvPr/>
        </p:nvPicPr>
        <p:blipFill rotWithShape="1">
          <a:blip r:embed="rId28" cstate="email">
            <a:alphaModFix/>
            <a:extLst>
              <a:ext uri="{28A0092B-C50C-407E-A947-70E740481C1C}">
                <a14:useLocalDpi xmlns:a14="http://schemas.microsoft.com/office/drawing/2010/main"/>
              </a:ext>
            </a:extLst>
          </a:blip>
          <a:srcRect/>
          <a:stretch/>
        </p:blipFill>
        <p:spPr>
          <a:xfrm>
            <a:off x="7349425" y="2193402"/>
            <a:ext cx="582189" cy="450186"/>
          </a:xfrm>
          <a:prstGeom prst="rect">
            <a:avLst/>
          </a:prstGeom>
          <a:noFill/>
          <a:ln>
            <a:noFill/>
          </a:ln>
        </p:spPr>
      </p:pic>
      <p:pic>
        <p:nvPicPr>
          <p:cNvPr id="1364" name="Google Shape;1364;g21d5d4d1ea2_0_982"/>
          <p:cNvPicPr preferRelativeResize="0"/>
          <p:nvPr/>
        </p:nvPicPr>
        <p:blipFill rotWithShape="1">
          <a:blip r:embed="rId29">
            <a:alphaModFix/>
          </a:blip>
          <a:srcRect/>
          <a:stretch/>
        </p:blipFill>
        <p:spPr>
          <a:xfrm>
            <a:off x="10613243" y="2893966"/>
            <a:ext cx="800501" cy="775183"/>
          </a:xfrm>
          <a:prstGeom prst="rect">
            <a:avLst/>
          </a:prstGeom>
          <a:noFill/>
          <a:ln>
            <a:noFill/>
          </a:ln>
        </p:spPr>
      </p:pic>
      <p:pic>
        <p:nvPicPr>
          <p:cNvPr id="1365" name="Google Shape;1365;g21d5d4d1ea2_0_982"/>
          <p:cNvPicPr preferRelativeResize="0"/>
          <p:nvPr/>
        </p:nvPicPr>
        <p:blipFill rotWithShape="1">
          <a:blip r:embed="rId30">
            <a:alphaModFix/>
          </a:blip>
          <a:srcRect/>
          <a:stretch/>
        </p:blipFill>
        <p:spPr>
          <a:xfrm>
            <a:off x="9203382" y="2478016"/>
            <a:ext cx="1167939" cy="631705"/>
          </a:xfrm>
          <a:prstGeom prst="rect">
            <a:avLst/>
          </a:prstGeom>
          <a:noFill/>
          <a:ln>
            <a:noFill/>
          </a:ln>
        </p:spPr>
      </p:pic>
      <p:pic>
        <p:nvPicPr>
          <p:cNvPr id="1366" name="Google Shape;1366;g21d5d4d1ea2_0_982"/>
          <p:cNvPicPr preferRelativeResize="0"/>
          <p:nvPr/>
        </p:nvPicPr>
        <p:blipFill rotWithShape="1">
          <a:blip r:embed="rId31">
            <a:alphaModFix/>
          </a:blip>
          <a:srcRect/>
          <a:stretch/>
        </p:blipFill>
        <p:spPr>
          <a:xfrm>
            <a:off x="2915859" y="4795734"/>
            <a:ext cx="924601" cy="752241"/>
          </a:xfrm>
          <a:prstGeom prst="rect">
            <a:avLst/>
          </a:prstGeom>
          <a:noFill/>
          <a:ln>
            <a:noFill/>
          </a:ln>
        </p:spPr>
      </p:pic>
      <p:pic>
        <p:nvPicPr>
          <p:cNvPr id="1367" name="Google Shape;1367;g21d5d4d1ea2_0_982"/>
          <p:cNvPicPr preferRelativeResize="0"/>
          <p:nvPr/>
        </p:nvPicPr>
        <p:blipFill rotWithShape="1">
          <a:blip r:embed="rId32" cstate="email">
            <a:alphaModFix/>
            <a:extLst>
              <a:ext uri="{28A0092B-C50C-407E-A947-70E740481C1C}">
                <a14:useLocalDpi xmlns:a14="http://schemas.microsoft.com/office/drawing/2010/main"/>
              </a:ext>
            </a:extLst>
          </a:blip>
          <a:srcRect/>
          <a:stretch/>
        </p:blipFill>
        <p:spPr>
          <a:xfrm>
            <a:off x="8154894" y="2206620"/>
            <a:ext cx="900782" cy="411228"/>
          </a:xfrm>
          <a:prstGeom prst="rect">
            <a:avLst/>
          </a:prstGeom>
          <a:noFill/>
          <a:ln>
            <a:noFill/>
          </a:ln>
        </p:spPr>
      </p:pic>
      <p:pic>
        <p:nvPicPr>
          <p:cNvPr id="1368" name="Google Shape;1368;g21d5d4d1ea2_0_982"/>
          <p:cNvPicPr preferRelativeResize="0"/>
          <p:nvPr/>
        </p:nvPicPr>
        <p:blipFill rotWithShape="1">
          <a:blip r:embed="rId33" cstate="email">
            <a:alphaModFix/>
            <a:extLst>
              <a:ext uri="{28A0092B-C50C-407E-A947-70E740481C1C}">
                <a14:useLocalDpi xmlns:a14="http://schemas.microsoft.com/office/drawing/2010/main"/>
              </a:ext>
            </a:extLst>
          </a:blip>
          <a:srcRect/>
          <a:stretch/>
        </p:blipFill>
        <p:spPr>
          <a:xfrm>
            <a:off x="8183380" y="2721574"/>
            <a:ext cx="785709" cy="411058"/>
          </a:xfrm>
          <a:prstGeom prst="rect">
            <a:avLst/>
          </a:prstGeom>
          <a:noFill/>
          <a:ln>
            <a:noFill/>
          </a:ln>
        </p:spPr>
      </p:pic>
      <p:pic>
        <p:nvPicPr>
          <p:cNvPr id="1369" name="Google Shape;1369;g21d5d4d1ea2_0_982"/>
          <p:cNvPicPr preferRelativeResize="0"/>
          <p:nvPr/>
        </p:nvPicPr>
        <p:blipFill rotWithShape="1">
          <a:blip r:embed="rId34">
            <a:alphaModFix/>
          </a:blip>
          <a:srcRect/>
          <a:stretch/>
        </p:blipFill>
        <p:spPr>
          <a:xfrm>
            <a:off x="9313110" y="5716063"/>
            <a:ext cx="1058211" cy="682120"/>
          </a:xfrm>
          <a:prstGeom prst="rect">
            <a:avLst/>
          </a:prstGeom>
          <a:noFill/>
          <a:ln>
            <a:noFill/>
          </a:ln>
        </p:spPr>
      </p:pic>
      <p:pic>
        <p:nvPicPr>
          <p:cNvPr id="1370" name="Google Shape;1370;g21d5d4d1ea2_0_982"/>
          <p:cNvPicPr preferRelativeResize="0"/>
          <p:nvPr/>
        </p:nvPicPr>
        <p:blipFill rotWithShape="1">
          <a:blip r:embed="rId35" cstate="email">
            <a:alphaModFix/>
            <a:extLst>
              <a:ext uri="{28A0092B-C50C-407E-A947-70E740481C1C}">
                <a14:useLocalDpi xmlns:a14="http://schemas.microsoft.com/office/drawing/2010/main"/>
              </a:ext>
            </a:extLst>
          </a:blip>
          <a:srcRect/>
          <a:stretch/>
        </p:blipFill>
        <p:spPr>
          <a:xfrm>
            <a:off x="5902642" y="3767277"/>
            <a:ext cx="763401" cy="399198"/>
          </a:xfrm>
          <a:prstGeom prst="rect">
            <a:avLst/>
          </a:prstGeom>
          <a:noFill/>
          <a:ln>
            <a:noFill/>
          </a:ln>
        </p:spPr>
      </p:pic>
      <p:pic>
        <p:nvPicPr>
          <p:cNvPr id="1371" name="Google Shape;1371;g21d5d4d1ea2_0_982"/>
          <p:cNvPicPr preferRelativeResize="0"/>
          <p:nvPr/>
        </p:nvPicPr>
        <p:blipFill rotWithShape="1">
          <a:blip r:embed="rId36">
            <a:alphaModFix/>
          </a:blip>
          <a:srcRect/>
          <a:stretch/>
        </p:blipFill>
        <p:spPr>
          <a:xfrm>
            <a:off x="8110870" y="3208407"/>
            <a:ext cx="1024993" cy="585376"/>
          </a:xfrm>
          <a:prstGeom prst="rect">
            <a:avLst/>
          </a:prstGeom>
          <a:noFill/>
          <a:ln>
            <a:noFill/>
          </a:ln>
        </p:spPr>
      </p:pic>
      <p:pic>
        <p:nvPicPr>
          <p:cNvPr id="1372" name="Google Shape;1372;g21d5d4d1ea2_0_982"/>
          <p:cNvPicPr preferRelativeResize="0"/>
          <p:nvPr/>
        </p:nvPicPr>
        <p:blipFill rotWithShape="1">
          <a:blip r:embed="rId37" cstate="email">
            <a:alphaModFix/>
            <a:extLst>
              <a:ext uri="{28A0092B-C50C-407E-A947-70E740481C1C}">
                <a14:useLocalDpi xmlns:a14="http://schemas.microsoft.com/office/drawing/2010/main"/>
              </a:ext>
            </a:extLst>
          </a:blip>
          <a:srcRect/>
          <a:stretch/>
        </p:blipFill>
        <p:spPr>
          <a:xfrm>
            <a:off x="11574669" y="3135423"/>
            <a:ext cx="478571" cy="547131"/>
          </a:xfrm>
          <a:prstGeom prst="rect">
            <a:avLst/>
          </a:prstGeom>
          <a:noFill/>
          <a:ln>
            <a:noFill/>
          </a:ln>
        </p:spPr>
      </p:pic>
      <p:pic>
        <p:nvPicPr>
          <p:cNvPr id="1373" name="Google Shape;1373;g21d5d4d1ea2_0_982"/>
          <p:cNvPicPr preferRelativeResize="0"/>
          <p:nvPr/>
        </p:nvPicPr>
        <p:blipFill rotWithShape="1">
          <a:blip r:embed="rId38" cstate="email">
            <a:alphaModFix/>
            <a:extLst>
              <a:ext uri="{28A0092B-C50C-407E-A947-70E740481C1C}">
                <a14:useLocalDpi xmlns:a14="http://schemas.microsoft.com/office/drawing/2010/main"/>
              </a:ext>
            </a:extLst>
          </a:blip>
          <a:srcRect/>
          <a:stretch/>
        </p:blipFill>
        <p:spPr>
          <a:xfrm>
            <a:off x="1278250" y="5262990"/>
            <a:ext cx="966385" cy="283361"/>
          </a:xfrm>
          <a:prstGeom prst="rect">
            <a:avLst/>
          </a:prstGeom>
          <a:noFill/>
          <a:ln>
            <a:noFill/>
          </a:ln>
        </p:spPr>
      </p:pic>
      <p:pic>
        <p:nvPicPr>
          <p:cNvPr id="1374" name="Google Shape;1374;g21d5d4d1ea2_0_982"/>
          <p:cNvPicPr preferRelativeResize="0"/>
          <p:nvPr/>
        </p:nvPicPr>
        <p:blipFill rotWithShape="1">
          <a:blip r:embed="rId39">
            <a:alphaModFix/>
          </a:blip>
          <a:srcRect/>
          <a:stretch/>
        </p:blipFill>
        <p:spPr>
          <a:xfrm>
            <a:off x="2980715" y="3320122"/>
            <a:ext cx="668991" cy="613405"/>
          </a:xfrm>
          <a:prstGeom prst="rect">
            <a:avLst/>
          </a:prstGeom>
          <a:noFill/>
          <a:ln>
            <a:noFill/>
          </a:ln>
        </p:spPr>
      </p:pic>
      <p:pic>
        <p:nvPicPr>
          <p:cNvPr id="1375" name="Google Shape;1375;g21d5d4d1ea2_0_982"/>
          <p:cNvPicPr preferRelativeResize="0"/>
          <p:nvPr/>
        </p:nvPicPr>
        <p:blipFill rotWithShape="1">
          <a:blip r:embed="rId40">
            <a:alphaModFix/>
          </a:blip>
          <a:srcRect/>
          <a:stretch/>
        </p:blipFill>
        <p:spPr>
          <a:xfrm>
            <a:off x="11305415" y="1580883"/>
            <a:ext cx="771621" cy="402361"/>
          </a:xfrm>
          <a:prstGeom prst="rect">
            <a:avLst/>
          </a:prstGeom>
          <a:noFill/>
          <a:ln>
            <a:noFill/>
          </a:ln>
        </p:spPr>
      </p:pic>
      <p:pic>
        <p:nvPicPr>
          <p:cNvPr id="1376" name="Google Shape;1376;g21d5d4d1ea2_0_982"/>
          <p:cNvPicPr preferRelativeResize="0"/>
          <p:nvPr/>
        </p:nvPicPr>
        <p:blipFill rotWithShape="1">
          <a:blip r:embed="rId41" cstate="email">
            <a:alphaModFix/>
            <a:extLst>
              <a:ext uri="{28A0092B-C50C-407E-A947-70E740481C1C}">
                <a14:useLocalDpi xmlns:a14="http://schemas.microsoft.com/office/drawing/2010/main"/>
              </a:ext>
            </a:extLst>
          </a:blip>
          <a:srcRect/>
          <a:stretch/>
        </p:blipFill>
        <p:spPr>
          <a:xfrm>
            <a:off x="7268221" y="4181613"/>
            <a:ext cx="691211" cy="497323"/>
          </a:xfrm>
          <a:prstGeom prst="rect">
            <a:avLst/>
          </a:prstGeom>
          <a:noFill/>
          <a:ln>
            <a:noFill/>
          </a:ln>
        </p:spPr>
      </p:pic>
      <p:pic>
        <p:nvPicPr>
          <p:cNvPr id="1377" name="Google Shape;1377;g21d5d4d1ea2_0_982"/>
          <p:cNvPicPr preferRelativeResize="0"/>
          <p:nvPr/>
        </p:nvPicPr>
        <p:blipFill rotWithShape="1">
          <a:blip r:embed="rId42" cstate="email">
            <a:alphaModFix/>
            <a:extLst>
              <a:ext uri="{28A0092B-C50C-407E-A947-70E740481C1C}">
                <a14:useLocalDpi xmlns:a14="http://schemas.microsoft.com/office/drawing/2010/main"/>
              </a:ext>
            </a:extLst>
          </a:blip>
          <a:srcRect/>
          <a:stretch/>
        </p:blipFill>
        <p:spPr>
          <a:xfrm>
            <a:off x="8716816" y="5712039"/>
            <a:ext cx="222501" cy="220659"/>
          </a:xfrm>
          <a:prstGeom prst="rect">
            <a:avLst/>
          </a:prstGeom>
          <a:noFill/>
          <a:ln>
            <a:noFill/>
          </a:ln>
        </p:spPr>
      </p:pic>
      <p:pic>
        <p:nvPicPr>
          <p:cNvPr id="1378" name="Google Shape;1378;g21d5d4d1ea2_0_982"/>
          <p:cNvPicPr preferRelativeResize="0"/>
          <p:nvPr/>
        </p:nvPicPr>
        <p:blipFill rotWithShape="1">
          <a:blip r:embed="rId43" cstate="email">
            <a:alphaModFix/>
            <a:extLst>
              <a:ext uri="{28A0092B-C50C-407E-A947-70E740481C1C}">
                <a14:useLocalDpi xmlns:a14="http://schemas.microsoft.com/office/drawing/2010/main"/>
              </a:ext>
            </a:extLst>
          </a:blip>
          <a:srcRect/>
          <a:stretch/>
        </p:blipFill>
        <p:spPr>
          <a:xfrm>
            <a:off x="8943556" y="5691449"/>
            <a:ext cx="212651" cy="210892"/>
          </a:xfrm>
          <a:prstGeom prst="rect">
            <a:avLst/>
          </a:prstGeom>
          <a:noFill/>
          <a:ln>
            <a:noFill/>
          </a:ln>
        </p:spPr>
      </p:pic>
      <p:pic>
        <p:nvPicPr>
          <p:cNvPr id="1379" name="Google Shape;1379;g21d5d4d1ea2_0_982"/>
          <p:cNvPicPr preferRelativeResize="0"/>
          <p:nvPr/>
        </p:nvPicPr>
        <p:blipFill rotWithShape="1">
          <a:blip r:embed="rId44" cstate="email">
            <a:alphaModFix/>
            <a:extLst>
              <a:ext uri="{28A0092B-C50C-407E-A947-70E740481C1C}">
                <a14:useLocalDpi xmlns:a14="http://schemas.microsoft.com/office/drawing/2010/main"/>
              </a:ext>
            </a:extLst>
          </a:blip>
          <a:srcRect/>
          <a:stretch/>
        </p:blipFill>
        <p:spPr>
          <a:xfrm>
            <a:off x="221583" y="4671988"/>
            <a:ext cx="684391" cy="690104"/>
          </a:xfrm>
          <a:prstGeom prst="rect">
            <a:avLst/>
          </a:prstGeom>
          <a:noFill/>
          <a:ln>
            <a:noFill/>
          </a:ln>
        </p:spPr>
      </p:pic>
      <p:pic>
        <p:nvPicPr>
          <p:cNvPr id="1380" name="Google Shape;1380;g21d5d4d1ea2_0_982"/>
          <p:cNvPicPr preferRelativeResize="0"/>
          <p:nvPr/>
        </p:nvPicPr>
        <p:blipFill rotWithShape="1">
          <a:blip r:embed="rId45">
            <a:alphaModFix/>
          </a:blip>
          <a:srcRect/>
          <a:stretch/>
        </p:blipFill>
        <p:spPr>
          <a:xfrm>
            <a:off x="10613330" y="2282985"/>
            <a:ext cx="692085" cy="533127"/>
          </a:xfrm>
          <a:prstGeom prst="rect">
            <a:avLst/>
          </a:prstGeom>
          <a:noFill/>
          <a:ln>
            <a:noFill/>
          </a:ln>
        </p:spPr>
      </p:pic>
      <p:pic>
        <p:nvPicPr>
          <p:cNvPr id="1381" name="Google Shape;1381;g21d5d4d1ea2_0_982"/>
          <p:cNvPicPr preferRelativeResize="0"/>
          <p:nvPr/>
        </p:nvPicPr>
        <p:blipFill rotWithShape="1">
          <a:blip r:embed="rId46">
            <a:alphaModFix/>
          </a:blip>
          <a:srcRect/>
          <a:stretch/>
        </p:blipFill>
        <p:spPr>
          <a:xfrm>
            <a:off x="9203381" y="3575323"/>
            <a:ext cx="1102403" cy="468832"/>
          </a:xfrm>
          <a:prstGeom prst="rect">
            <a:avLst/>
          </a:prstGeom>
          <a:noFill/>
          <a:ln>
            <a:noFill/>
          </a:ln>
        </p:spPr>
      </p:pic>
      <p:pic>
        <p:nvPicPr>
          <p:cNvPr id="1382" name="Google Shape;1382;g21d5d4d1ea2_0_982"/>
          <p:cNvPicPr preferRelativeResize="0"/>
          <p:nvPr/>
        </p:nvPicPr>
        <p:blipFill rotWithShape="1">
          <a:blip r:embed="rId47">
            <a:alphaModFix/>
          </a:blip>
          <a:srcRect/>
          <a:stretch/>
        </p:blipFill>
        <p:spPr>
          <a:xfrm>
            <a:off x="10681861" y="1225200"/>
            <a:ext cx="553131" cy="866704"/>
          </a:xfrm>
          <a:prstGeom prst="rect">
            <a:avLst/>
          </a:prstGeom>
          <a:noFill/>
          <a:ln>
            <a:noFill/>
          </a:ln>
        </p:spPr>
      </p:pic>
      <p:pic>
        <p:nvPicPr>
          <p:cNvPr id="1383" name="Google Shape;1383;g21d5d4d1ea2_0_982"/>
          <p:cNvPicPr preferRelativeResize="0"/>
          <p:nvPr/>
        </p:nvPicPr>
        <p:blipFill rotWithShape="1">
          <a:blip r:embed="rId48">
            <a:alphaModFix/>
          </a:blip>
          <a:srcRect/>
          <a:stretch/>
        </p:blipFill>
        <p:spPr>
          <a:xfrm>
            <a:off x="8187599" y="5689371"/>
            <a:ext cx="1015779" cy="570227"/>
          </a:xfrm>
          <a:prstGeom prst="rect">
            <a:avLst/>
          </a:prstGeom>
          <a:noFill/>
          <a:ln>
            <a:noFill/>
          </a:ln>
        </p:spPr>
      </p:pic>
      <p:pic>
        <p:nvPicPr>
          <p:cNvPr id="1384" name="Google Shape;1384;g21d5d4d1ea2_0_982"/>
          <p:cNvPicPr preferRelativeResize="0"/>
          <p:nvPr/>
        </p:nvPicPr>
        <p:blipFill rotWithShape="1">
          <a:blip r:embed="rId49">
            <a:alphaModFix/>
          </a:blip>
          <a:srcRect/>
          <a:stretch/>
        </p:blipFill>
        <p:spPr>
          <a:xfrm>
            <a:off x="1320853" y="4838582"/>
            <a:ext cx="1109691" cy="257857"/>
          </a:xfrm>
          <a:prstGeom prst="rect">
            <a:avLst/>
          </a:prstGeom>
          <a:noFill/>
          <a:ln>
            <a:noFill/>
          </a:ln>
        </p:spPr>
      </p:pic>
      <p:pic>
        <p:nvPicPr>
          <p:cNvPr id="1385" name="Google Shape;1385;g21d5d4d1ea2_0_982"/>
          <p:cNvPicPr preferRelativeResize="0"/>
          <p:nvPr/>
        </p:nvPicPr>
        <p:blipFill rotWithShape="1">
          <a:blip r:embed="rId50">
            <a:alphaModFix/>
          </a:blip>
          <a:srcRect/>
          <a:stretch/>
        </p:blipFill>
        <p:spPr>
          <a:xfrm>
            <a:off x="9407266" y="4743742"/>
            <a:ext cx="898517" cy="272909"/>
          </a:xfrm>
          <a:prstGeom prst="rect">
            <a:avLst/>
          </a:prstGeom>
          <a:noFill/>
          <a:ln>
            <a:noFill/>
          </a:ln>
        </p:spPr>
      </p:pic>
      <p:pic>
        <p:nvPicPr>
          <p:cNvPr id="1386" name="Google Shape;1386;g21d5d4d1ea2_0_982"/>
          <p:cNvPicPr preferRelativeResize="0"/>
          <p:nvPr/>
        </p:nvPicPr>
        <p:blipFill rotWithShape="1">
          <a:blip r:embed="rId51">
            <a:alphaModFix/>
          </a:blip>
          <a:srcRect/>
          <a:stretch/>
        </p:blipFill>
        <p:spPr>
          <a:xfrm>
            <a:off x="8374581" y="3976406"/>
            <a:ext cx="521343" cy="495261"/>
          </a:xfrm>
          <a:prstGeom prst="rect">
            <a:avLst/>
          </a:prstGeom>
          <a:noFill/>
          <a:ln>
            <a:noFill/>
          </a:ln>
        </p:spPr>
      </p:pic>
      <p:pic>
        <p:nvPicPr>
          <p:cNvPr id="1387" name="Google Shape;1387;g21d5d4d1ea2_0_982"/>
          <p:cNvPicPr preferRelativeResize="0"/>
          <p:nvPr/>
        </p:nvPicPr>
        <p:blipFill rotWithShape="1">
          <a:blip r:embed="rId52" cstate="email">
            <a:alphaModFix/>
            <a:extLst>
              <a:ext uri="{28A0092B-C50C-407E-A947-70E740481C1C}">
                <a14:useLocalDpi xmlns:a14="http://schemas.microsoft.com/office/drawing/2010/main"/>
              </a:ext>
            </a:extLst>
          </a:blip>
          <a:srcRect/>
          <a:stretch/>
        </p:blipFill>
        <p:spPr>
          <a:xfrm>
            <a:off x="118916" y="4032273"/>
            <a:ext cx="895163" cy="613401"/>
          </a:xfrm>
          <a:prstGeom prst="rect">
            <a:avLst/>
          </a:prstGeom>
          <a:noFill/>
          <a:ln>
            <a:noFill/>
          </a:ln>
        </p:spPr>
      </p:pic>
      <p:pic>
        <p:nvPicPr>
          <p:cNvPr id="1388" name="Google Shape;1388;g21d5d4d1ea2_0_982"/>
          <p:cNvPicPr preferRelativeResize="0"/>
          <p:nvPr/>
        </p:nvPicPr>
        <p:blipFill rotWithShape="1">
          <a:blip r:embed="rId53" cstate="email">
            <a:alphaModFix/>
            <a:extLst>
              <a:ext uri="{28A0092B-C50C-407E-A947-70E740481C1C}">
                <a14:useLocalDpi xmlns:a14="http://schemas.microsoft.com/office/drawing/2010/main"/>
              </a:ext>
            </a:extLst>
          </a:blip>
          <a:srcRect/>
          <a:stretch/>
        </p:blipFill>
        <p:spPr>
          <a:xfrm>
            <a:off x="7292965" y="5720425"/>
            <a:ext cx="811639" cy="524775"/>
          </a:xfrm>
          <a:prstGeom prst="rect">
            <a:avLst/>
          </a:prstGeom>
          <a:noFill/>
          <a:ln>
            <a:noFill/>
          </a:ln>
        </p:spPr>
      </p:pic>
      <p:pic>
        <p:nvPicPr>
          <p:cNvPr id="1389" name="Google Shape;1389;g21d5d4d1ea2_0_982"/>
          <p:cNvPicPr preferRelativeResize="0"/>
          <p:nvPr/>
        </p:nvPicPr>
        <p:blipFill rotWithShape="1">
          <a:blip r:embed="rId54" cstate="email">
            <a:alphaModFix/>
            <a:extLst>
              <a:ext uri="{28A0092B-C50C-407E-A947-70E740481C1C}">
                <a14:useLocalDpi xmlns:a14="http://schemas.microsoft.com/office/drawing/2010/main"/>
              </a:ext>
            </a:extLst>
          </a:blip>
          <a:srcRect/>
          <a:stretch/>
        </p:blipFill>
        <p:spPr>
          <a:xfrm>
            <a:off x="11402725" y="4913902"/>
            <a:ext cx="635979" cy="547131"/>
          </a:xfrm>
          <a:prstGeom prst="rect">
            <a:avLst/>
          </a:prstGeom>
          <a:noFill/>
          <a:ln>
            <a:noFill/>
          </a:ln>
        </p:spPr>
      </p:pic>
      <p:pic>
        <p:nvPicPr>
          <p:cNvPr id="1390" name="Google Shape;1390;g21d5d4d1ea2_0_982"/>
          <p:cNvPicPr preferRelativeResize="0"/>
          <p:nvPr/>
        </p:nvPicPr>
        <p:blipFill rotWithShape="1">
          <a:blip r:embed="rId55">
            <a:alphaModFix/>
          </a:blip>
          <a:srcRect/>
          <a:stretch/>
        </p:blipFill>
        <p:spPr>
          <a:xfrm>
            <a:off x="190392" y="5259193"/>
            <a:ext cx="567390" cy="485405"/>
          </a:xfrm>
          <a:prstGeom prst="rect">
            <a:avLst/>
          </a:prstGeom>
          <a:noFill/>
          <a:ln>
            <a:noFill/>
          </a:ln>
        </p:spPr>
      </p:pic>
      <p:pic>
        <p:nvPicPr>
          <p:cNvPr id="1391" name="Google Shape;1391;g21d5d4d1ea2_0_982"/>
          <p:cNvPicPr preferRelativeResize="0"/>
          <p:nvPr/>
        </p:nvPicPr>
        <p:blipFill rotWithShape="1">
          <a:blip r:embed="rId56">
            <a:alphaModFix/>
          </a:blip>
          <a:srcRect/>
          <a:stretch/>
        </p:blipFill>
        <p:spPr>
          <a:xfrm>
            <a:off x="1260703" y="4089006"/>
            <a:ext cx="1030071" cy="466881"/>
          </a:xfrm>
          <a:prstGeom prst="rect">
            <a:avLst/>
          </a:prstGeom>
          <a:noFill/>
          <a:ln>
            <a:noFill/>
          </a:ln>
        </p:spPr>
      </p:pic>
      <p:pic>
        <p:nvPicPr>
          <p:cNvPr id="1392" name="Google Shape;1392;g21d5d4d1ea2_0_982"/>
          <p:cNvPicPr preferRelativeResize="0"/>
          <p:nvPr/>
        </p:nvPicPr>
        <p:blipFill rotWithShape="1">
          <a:blip r:embed="rId57">
            <a:alphaModFix/>
          </a:blip>
          <a:srcRect/>
          <a:stretch/>
        </p:blipFill>
        <p:spPr>
          <a:xfrm>
            <a:off x="3286545" y="5490199"/>
            <a:ext cx="873053" cy="613407"/>
          </a:xfrm>
          <a:prstGeom prst="rect">
            <a:avLst/>
          </a:prstGeom>
          <a:noFill/>
          <a:ln>
            <a:noFill/>
          </a:ln>
        </p:spPr>
      </p:pic>
      <p:pic>
        <p:nvPicPr>
          <p:cNvPr id="1393" name="Google Shape;1393;g21d5d4d1ea2_0_982"/>
          <p:cNvPicPr preferRelativeResize="0"/>
          <p:nvPr/>
        </p:nvPicPr>
        <p:blipFill rotWithShape="1">
          <a:blip r:embed="rId58" cstate="email">
            <a:alphaModFix/>
            <a:extLst>
              <a:ext uri="{28A0092B-C50C-407E-A947-70E740481C1C}">
                <a14:useLocalDpi xmlns:a14="http://schemas.microsoft.com/office/drawing/2010/main"/>
              </a:ext>
            </a:extLst>
          </a:blip>
          <a:srcRect/>
          <a:stretch/>
        </p:blipFill>
        <p:spPr>
          <a:xfrm>
            <a:off x="6545950" y="5712039"/>
            <a:ext cx="873053" cy="547131"/>
          </a:xfrm>
          <a:prstGeom prst="rect">
            <a:avLst/>
          </a:prstGeom>
          <a:noFill/>
          <a:ln>
            <a:noFill/>
          </a:ln>
        </p:spPr>
      </p:pic>
      <p:pic>
        <p:nvPicPr>
          <p:cNvPr id="1394" name="Google Shape;1394;g21d5d4d1ea2_0_982"/>
          <p:cNvPicPr preferRelativeResize="0"/>
          <p:nvPr/>
        </p:nvPicPr>
        <p:blipFill rotWithShape="1">
          <a:blip r:embed="rId59" cstate="email">
            <a:alphaModFix/>
            <a:extLst>
              <a:ext uri="{28A0092B-C50C-407E-A947-70E740481C1C}">
                <a14:useLocalDpi xmlns:a14="http://schemas.microsoft.com/office/drawing/2010/main"/>
              </a:ext>
            </a:extLst>
          </a:blip>
          <a:srcRect/>
          <a:stretch/>
        </p:blipFill>
        <p:spPr>
          <a:xfrm>
            <a:off x="11354297" y="2249457"/>
            <a:ext cx="732837" cy="439435"/>
          </a:xfrm>
          <a:prstGeom prst="rect">
            <a:avLst/>
          </a:prstGeom>
          <a:noFill/>
          <a:ln>
            <a:noFill/>
          </a:ln>
        </p:spPr>
      </p:pic>
      <p:pic>
        <p:nvPicPr>
          <p:cNvPr id="1395" name="Google Shape;1395;g21d5d4d1ea2_0_982"/>
          <p:cNvPicPr preferRelativeResize="0"/>
          <p:nvPr/>
        </p:nvPicPr>
        <p:blipFill rotWithShape="1">
          <a:blip r:embed="rId60">
            <a:alphaModFix/>
          </a:blip>
          <a:srcRect/>
          <a:stretch/>
        </p:blipFill>
        <p:spPr>
          <a:xfrm>
            <a:off x="5902642" y="4318004"/>
            <a:ext cx="763401" cy="418925"/>
          </a:xfrm>
          <a:prstGeom prst="rect">
            <a:avLst/>
          </a:prstGeom>
          <a:noFill/>
          <a:ln>
            <a:noFill/>
          </a:ln>
        </p:spPr>
      </p:pic>
      <p:pic>
        <p:nvPicPr>
          <p:cNvPr id="1396" name="Google Shape;1396;g21d5d4d1ea2_0_982"/>
          <p:cNvPicPr preferRelativeResize="0"/>
          <p:nvPr/>
        </p:nvPicPr>
        <p:blipFill rotWithShape="1">
          <a:blip r:embed="rId61">
            <a:alphaModFix/>
          </a:blip>
          <a:srcRect/>
          <a:stretch/>
        </p:blipFill>
        <p:spPr>
          <a:xfrm>
            <a:off x="11574352" y="4063804"/>
            <a:ext cx="502684" cy="529186"/>
          </a:xfrm>
          <a:prstGeom prst="rect">
            <a:avLst/>
          </a:prstGeom>
          <a:noFill/>
          <a:ln>
            <a:noFill/>
          </a:ln>
        </p:spPr>
      </p:pic>
      <p:pic>
        <p:nvPicPr>
          <p:cNvPr id="1397" name="Google Shape;1397;g21d5d4d1ea2_0_982"/>
          <p:cNvPicPr preferRelativeResize="0"/>
          <p:nvPr/>
        </p:nvPicPr>
        <p:blipFill rotWithShape="1">
          <a:blip r:embed="rId62" cstate="email">
            <a:alphaModFix/>
            <a:extLst>
              <a:ext uri="{28A0092B-C50C-407E-A947-70E740481C1C}">
                <a14:useLocalDpi xmlns:a14="http://schemas.microsoft.com/office/drawing/2010/main"/>
              </a:ext>
            </a:extLst>
          </a:blip>
          <a:srcRect/>
          <a:stretch/>
        </p:blipFill>
        <p:spPr>
          <a:xfrm>
            <a:off x="2361729" y="5673059"/>
            <a:ext cx="851060" cy="573237"/>
          </a:xfrm>
          <a:prstGeom prst="rect">
            <a:avLst/>
          </a:prstGeom>
          <a:noFill/>
          <a:ln>
            <a:noFill/>
          </a:ln>
        </p:spPr>
      </p:pic>
      <p:pic>
        <p:nvPicPr>
          <p:cNvPr id="1398" name="Google Shape;1398;g21d5d4d1ea2_0_982"/>
          <p:cNvPicPr preferRelativeResize="0"/>
          <p:nvPr/>
        </p:nvPicPr>
        <p:blipFill rotWithShape="1">
          <a:blip r:embed="rId63">
            <a:alphaModFix/>
          </a:blip>
          <a:srcRect/>
          <a:stretch/>
        </p:blipFill>
        <p:spPr>
          <a:xfrm>
            <a:off x="5903383" y="5742380"/>
            <a:ext cx="677103" cy="434593"/>
          </a:xfrm>
          <a:prstGeom prst="rect">
            <a:avLst/>
          </a:prstGeom>
          <a:noFill/>
          <a:ln>
            <a:noFill/>
          </a:ln>
        </p:spPr>
      </p:pic>
      <p:pic>
        <p:nvPicPr>
          <p:cNvPr id="1399" name="Google Shape;1399;g21d5d4d1ea2_0_982"/>
          <p:cNvPicPr preferRelativeResize="0"/>
          <p:nvPr/>
        </p:nvPicPr>
        <p:blipFill rotWithShape="1">
          <a:blip r:embed="rId64" cstate="email">
            <a:alphaModFix/>
            <a:extLst>
              <a:ext uri="{28A0092B-C50C-407E-A947-70E740481C1C}">
                <a14:useLocalDpi xmlns:a14="http://schemas.microsoft.com/office/drawing/2010/main"/>
              </a:ext>
            </a:extLst>
          </a:blip>
          <a:srcRect/>
          <a:stretch/>
        </p:blipFill>
        <p:spPr>
          <a:xfrm>
            <a:off x="4354241" y="4019277"/>
            <a:ext cx="1083271" cy="724464"/>
          </a:xfrm>
          <a:prstGeom prst="rect">
            <a:avLst/>
          </a:prstGeom>
          <a:noFill/>
          <a:ln>
            <a:noFill/>
          </a:ln>
        </p:spPr>
      </p:pic>
      <p:pic>
        <p:nvPicPr>
          <p:cNvPr id="1400" name="Google Shape;1400;g21d5d4d1ea2_0_982" descr="European Trademarks (CTM) of DAEWON EUROPE SPÓŁKA Z OGRANICZONĄ ..."/>
          <p:cNvPicPr preferRelativeResize="0"/>
          <p:nvPr/>
        </p:nvPicPr>
        <p:blipFill rotWithShape="1">
          <a:blip r:embed="rId65" cstate="email">
            <a:alphaModFix/>
            <a:extLst>
              <a:ext uri="{28A0092B-C50C-407E-A947-70E740481C1C}">
                <a14:useLocalDpi xmlns:a14="http://schemas.microsoft.com/office/drawing/2010/main"/>
              </a:ext>
            </a:extLst>
          </a:blip>
          <a:srcRect/>
          <a:stretch/>
        </p:blipFill>
        <p:spPr>
          <a:xfrm>
            <a:off x="4325776" y="4838582"/>
            <a:ext cx="957683" cy="873270"/>
          </a:xfrm>
          <a:prstGeom prst="rect">
            <a:avLst/>
          </a:prstGeom>
          <a:noFill/>
          <a:ln>
            <a:noFill/>
          </a:ln>
        </p:spPr>
      </p:pic>
      <p:pic>
        <p:nvPicPr>
          <p:cNvPr id="1401" name="Google Shape;1401;g21d5d4d1ea2_0_982" descr="GS Group - Wikipedia"/>
          <p:cNvPicPr preferRelativeResize="0"/>
          <p:nvPr/>
        </p:nvPicPr>
        <p:blipFill rotWithShape="1">
          <a:blip r:embed="rId66" cstate="email">
            <a:alphaModFix/>
            <a:extLst>
              <a:ext uri="{28A0092B-C50C-407E-A947-70E740481C1C}">
                <a14:useLocalDpi xmlns:a14="http://schemas.microsoft.com/office/drawing/2010/main"/>
              </a:ext>
            </a:extLst>
          </a:blip>
          <a:srcRect/>
          <a:stretch/>
        </p:blipFill>
        <p:spPr>
          <a:xfrm>
            <a:off x="8183380" y="4902456"/>
            <a:ext cx="898518" cy="645519"/>
          </a:xfrm>
          <a:prstGeom prst="rect">
            <a:avLst/>
          </a:prstGeom>
          <a:noFill/>
          <a:ln>
            <a:noFill/>
          </a:ln>
        </p:spPr>
      </p:pic>
      <p:pic>
        <p:nvPicPr>
          <p:cNvPr id="1402" name="Google Shape;1402;g21d5d4d1ea2_0_982" descr="School of Industrial engineering and management - International ..."/>
          <p:cNvPicPr preferRelativeResize="0"/>
          <p:nvPr/>
        </p:nvPicPr>
        <p:blipFill rotWithShape="1">
          <a:blip r:embed="rId67" cstate="email">
            <a:alphaModFix/>
            <a:extLst>
              <a:ext uri="{28A0092B-C50C-407E-A947-70E740481C1C}">
                <a14:useLocalDpi xmlns:a14="http://schemas.microsoft.com/office/drawing/2010/main"/>
              </a:ext>
            </a:extLst>
          </a:blip>
          <a:srcRect/>
          <a:stretch/>
        </p:blipFill>
        <p:spPr>
          <a:xfrm>
            <a:off x="7196661" y="4856976"/>
            <a:ext cx="736391" cy="730298"/>
          </a:xfrm>
          <a:prstGeom prst="rect">
            <a:avLst/>
          </a:prstGeom>
          <a:noFill/>
          <a:ln>
            <a:noFill/>
          </a:ln>
        </p:spPr>
      </p:pic>
      <p:pic>
        <p:nvPicPr>
          <p:cNvPr id="1403" name="Google Shape;1403;g21d5d4d1ea2_0_982" descr="Heineken"/>
          <p:cNvPicPr preferRelativeResize="0"/>
          <p:nvPr/>
        </p:nvPicPr>
        <p:blipFill rotWithShape="1">
          <a:blip r:embed="rId68" cstate="email">
            <a:alphaModFix/>
            <a:extLst>
              <a:ext uri="{28A0092B-C50C-407E-A947-70E740481C1C}">
                <a14:useLocalDpi xmlns:a14="http://schemas.microsoft.com/office/drawing/2010/main"/>
              </a:ext>
            </a:extLst>
          </a:blip>
          <a:srcRect/>
          <a:stretch/>
        </p:blipFill>
        <p:spPr>
          <a:xfrm>
            <a:off x="9443598" y="5179869"/>
            <a:ext cx="1048798" cy="625539"/>
          </a:xfrm>
          <a:prstGeom prst="rect">
            <a:avLst/>
          </a:prstGeom>
          <a:noFill/>
          <a:ln>
            <a:noFill/>
          </a:ln>
        </p:spPr>
      </p:pic>
      <p:pic>
        <p:nvPicPr>
          <p:cNvPr id="1404" name="Google Shape;1404;g21d5d4d1ea2_0_982"/>
          <p:cNvPicPr preferRelativeResize="0"/>
          <p:nvPr/>
        </p:nvPicPr>
        <p:blipFill rotWithShape="1">
          <a:blip r:embed="rId69" cstate="email">
            <a:alphaModFix/>
            <a:extLst>
              <a:ext uri="{28A0092B-C50C-407E-A947-70E740481C1C}">
                <a14:useLocalDpi xmlns:a14="http://schemas.microsoft.com/office/drawing/2010/main"/>
              </a:ext>
            </a:extLst>
          </a:blip>
          <a:srcRect/>
          <a:stretch/>
        </p:blipFill>
        <p:spPr>
          <a:xfrm>
            <a:off x="2683230" y="2017278"/>
            <a:ext cx="1497897" cy="493233"/>
          </a:xfrm>
          <a:prstGeom prst="rect">
            <a:avLst/>
          </a:prstGeom>
          <a:noFill/>
          <a:ln>
            <a:noFill/>
          </a:ln>
        </p:spPr>
      </p:pic>
      <p:pic>
        <p:nvPicPr>
          <p:cNvPr id="1405" name="Google Shape;1405;g21d5d4d1ea2_0_982"/>
          <p:cNvPicPr preferRelativeResize="0"/>
          <p:nvPr/>
        </p:nvPicPr>
        <p:blipFill rotWithShape="1">
          <a:blip r:embed="rId70" cstate="email">
            <a:alphaModFix/>
            <a:extLst>
              <a:ext uri="{28A0092B-C50C-407E-A947-70E740481C1C}">
                <a14:useLocalDpi xmlns:a14="http://schemas.microsoft.com/office/drawing/2010/main"/>
              </a:ext>
            </a:extLst>
          </a:blip>
          <a:srcRect/>
          <a:stretch/>
        </p:blipFill>
        <p:spPr>
          <a:xfrm>
            <a:off x="5844345" y="1980716"/>
            <a:ext cx="1330633" cy="460093"/>
          </a:xfrm>
          <a:prstGeom prst="rect">
            <a:avLst/>
          </a:prstGeom>
          <a:noFill/>
          <a:ln>
            <a:noFill/>
          </a:ln>
        </p:spPr>
      </p:pic>
      <p:pic>
        <p:nvPicPr>
          <p:cNvPr id="1406" name="Google Shape;1406;g21d5d4d1ea2_0_982" descr="Foxconn logo vector free download"/>
          <p:cNvPicPr preferRelativeResize="0"/>
          <p:nvPr/>
        </p:nvPicPr>
        <p:blipFill rotWithShape="1">
          <a:blip r:embed="rId71" cstate="email">
            <a:alphaModFix/>
            <a:extLst>
              <a:ext uri="{28A0092B-C50C-407E-A947-70E740481C1C}">
                <a14:useLocalDpi xmlns:a14="http://schemas.microsoft.com/office/drawing/2010/main"/>
              </a:ext>
            </a:extLst>
          </a:blip>
          <a:srcRect/>
          <a:stretch/>
        </p:blipFill>
        <p:spPr>
          <a:xfrm>
            <a:off x="10542015" y="3283124"/>
            <a:ext cx="1101247" cy="1233514"/>
          </a:xfrm>
          <a:prstGeom prst="rect">
            <a:avLst/>
          </a:prstGeom>
          <a:noFill/>
          <a:ln>
            <a:noFill/>
          </a:ln>
        </p:spPr>
      </p:pic>
      <p:pic>
        <p:nvPicPr>
          <p:cNvPr id="1407" name="Google Shape;1407;g21d5d4d1ea2_0_982" descr="CPU Archives - Tin Học Up Com"/>
          <p:cNvPicPr preferRelativeResize="0"/>
          <p:nvPr/>
        </p:nvPicPr>
        <p:blipFill rotWithShape="1">
          <a:blip r:embed="rId72" cstate="email">
            <a:alphaModFix/>
            <a:extLst>
              <a:ext uri="{28A0092B-C50C-407E-A947-70E740481C1C}">
                <a14:useLocalDpi xmlns:a14="http://schemas.microsoft.com/office/drawing/2010/main"/>
              </a:ext>
            </a:extLst>
          </a:blip>
          <a:srcRect/>
          <a:stretch/>
        </p:blipFill>
        <p:spPr>
          <a:xfrm>
            <a:off x="10681861" y="4166475"/>
            <a:ext cx="763401" cy="757083"/>
          </a:xfrm>
          <a:prstGeom prst="rect">
            <a:avLst/>
          </a:prstGeom>
          <a:noFill/>
          <a:ln>
            <a:noFill/>
          </a:ln>
        </p:spPr>
      </p:pic>
      <p:pic>
        <p:nvPicPr>
          <p:cNvPr id="1408" name="Google Shape;1408;g21d5d4d1ea2_0_982" descr="Body Cardio Withings Body Cardio - Heart Health &amp; Body Composition ..."/>
          <p:cNvPicPr preferRelativeResize="0"/>
          <p:nvPr/>
        </p:nvPicPr>
        <p:blipFill rotWithShape="1">
          <a:blip r:embed="rId73" cstate="email">
            <a:alphaModFix/>
            <a:extLst>
              <a:ext uri="{28A0092B-C50C-407E-A947-70E740481C1C}">
                <a14:useLocalDpi xmlns:a14="http://schemas.microsoft.com/office/drawing/2010/main"/>
              </a:ext>
            </a:extLst>
          </a:blip>
          <a:srcRect/>
          <a:stretch/>
        </p:blipFill>
        <p:spPr>
          <a:xfrm>
            <a:off x="10721356" y="4971457"/>
            <a:ext cx="723906" cy="717915"/>
          </a:xfrm>
          <a:prstGeom prst="rect">
            <a:avLst/>
          </a:prstGeom>
          <a:noFill/>
          <a:ln>
            <a:noFill/>
          </a:ln>
        </p:spPr>
      </p:pic>
      <p:pic>
        <p:nvPicPr>
          <p:cNvPr id="1409" name="Google Shape;1409;g21d5d4d1ea2_0_982" descr="Luxshare-ICT Europe | LinkedIn"/>
          <p:cNvPicPr preferRelativeResize="0"/>
          <p:nvPr/>
        </p:nvPicPr>
        <p:blipFill rotWithShape="1">
          <a:blip r:embed="rId74" cstate="email">
            <a:alphaModFix/>
            <a:extLst>
              <a:ext uri="{28A0092B-C50C-407E-A947-70E740481C1C}">
                <a14:useLocalDpi xmlns:a14="http://schemas.microsoft.com/office/drawing/2010/main"/>
              </a:ext>
            </a:extLst>
          </a:blip>
          <a:srcRect/>
          <a:stretch/>
        </p:blipFill>
        <p:spPr>
          <a:xfrm>
            <a:off x="9174144" y="4122700"/>
            <a:ext cx="1275942" cy="356903"/>
          </a:xfrm>
          <a:prstGeom prst="rect">
            <a:avLst/>
          </a:prstGeom>
          <a:noFill/>
          <a:ln>
            <a:noFill/>
          </a:ln>
        </p:spPr>
      </p:pic>
      <p:pic>
        <p:nvPicPr>
          <p:cNvPr id="1410" name="Google Shape;1410;g21d5d4d1ea2_0_982" descr="Google has a new logo - The Verge"/>
          <p:cNvPicPr preferRelativeResize="0"/>
          <p:nvPr/>
        </p:nvPicPr>
        <p:blipFill rotWithShape="1">
          <a:blip r:embed="rId75" cstate="email">
            <a:alphaModFix/>
            <a:extLst>
              <a:ext uri="{28A0092B-C50C-407E-A947-70E740481C1C}">
                <a14:useLocalDpi xmlns:a14="http://schemas.microsoft.com/office/drawing/2010/main"/>
              </a:ext>
            </a:extLst>
          </a:blip>
          <a:srcRect/>
          <a:stretch/>
        </p:blipFill>
        <p:spPr>
          <a:xfrm>
            <a:off x="10606465" y="5714355"/>
            <a:ext cx="1045823" cy="583788"/>
          </a:xfrm>
          <a:prstGeom prst="rect">
            <a:avLst/>
          </a:prstGeom>
          <a:noFill/>
          <a:ln>
            <a:noFill/>
          </a:ln>
        </p:spPr>
      </p:pic>
      <p:pic>
        <p:nvPicPr>
          <p:cNvPr id="1411" name="Google Shape;1411;g21d5d4d1ea2_0_982"/>
          <p:cNvPicPr preferRelativeResize="0"/>
          <p:nvPr/>
        </p:nvPicPr>
        <p:blipFill rotWithShape="1">
          <a:blip r:embed="rId76" cstate="email">
            <a:alphaModFix/>
            <a:extLst>
              <a:ext uri="{28A0092B-C50C-407E-A947-70E740481C1C}">
                <a14:useLocalDpi xmlns:a14="http://schemas.microsoft.com/office/drawing/2010/main"/>
              </a:ext>
            </a:extLst>
          </a:blip>
          <a:srcRect/>
          <a:stretch/>
        </p:blipFill>
        <p:spPr>
          <a:xfrm>
            <a:off x="7011876" y="3624346"/>
            <a:ext cx="1203901" cy="323359"/>
          </a:xfrm>
          <a:prstGeom prst="rect">
            <a:avLst/>
          </a:prstGeom>
          <a:noFill/>
          <a:ln>
            <a:noFill/>
          </a:ln>
        </p:spPr>
      </p:pic>
      <p:pic>
        <p:nvPicPr>
          <p:cNvPr id="1412" name="Google Shape;1412;g21d5d4d1ea2_0_982" descr="SK Group - Wikipedia"/>
          <p:cNvPicPr preferRelativeResize="0"/>
          <p:nvPr/>
        </p:nvPicPr>
        <p:blipFill rotWithShape="1">
          <a:blip r:embed="rId77" cstate="email">
            <a:alphaModFix/>
            <a:extLst>
              <a:ext uri="{28A0092B-C50C-407E-A947-70E740481C1C}">
                <a14:useLocalDpi xmlns:a14="http://schemas.microsoft.com/office/drawing/2010/main"/>
              </a:ext>
            </a:extLst>
          </a:blip>
          <a:srcRect/>
          <a:stretch/>
        </p:blipFill>
        <p:spPr>
          <a:xfrm>
            <a:off x="4515800" y="3268681"/>
            <a:ext cx="933514" cy="629299"/>
          </a:xfrm>
          <a:prstGeom prst="rect">
            <a:avLst/>
          </a:prstGeom>
          <a:noFill/>
          <a:ln>
            <a:noFill/>
          </a:ln>
        </p:spPr>
      </p:pic>
      <p:pic>
        <p:nvPicPr>
          <p:cNvPr id="1413" name="Google Shape;1413;g21d5d4d1ea2_0_982" descr="LS Group - Wikipedia"/>
          <p:cNvPicPr preferRelativeResize="0"/>
          <p:nvPr/>
        </p:nvPicPr>
        <p:blipFill rotWithShape="1">
          <a:blip r:embed="rId78" cstate="email">
            <a:alphaModFix/>
            <a:extLst>
              <a:ext uri="{28A0092B-C50C-407E-A947-70E740481C1C}">
                <a14:useLocalDpi xmlns:a14="http://schemas.microsoft.com/office/drawing/2010/main"/>
              </a:ext>
            </a:extLst>
          </a:blip>
          <a:srcRect/>
          <a:stretch/>
        </p:blipFill>
        <p:spPr>
          <a:xfrm>
            <a:off x="4325781" y="5835299"/>
            <a:ext cx="761916" cy="341914"/>
          </a:xfrm>
          <a:prstGeom prst="rect">
            <a:avLst/>
          </a:prstGeom>
          <a:noFill/>
          <a:ln>
            <a:noFill/>
          </a:ln>
        </p:spPr>
      </p:pic>
      <p:pic>
        <p:nvPicPr>
          <p:cNvPr id="1414" name="Google Shape;1414;g21d5d4d1ea2_0_982" descr="Dongwha"/>
          <p:cNvPicPr preferRelativeResize="0"/>
          <p:nvPr/>
        </p:nvPicPr>
        <p:blipFill rotWithShape="1">
          <a:blip r:embed="rId79" cstate="email">
            <a:alphaModFix/>
            <a:extLst>
              <a:ext uri="{28A0092B-C50C-407E-A947-70E740481C1C}">
                <a14:useLocalDpi xmlns:a14="http://schemas.microsoft.com/office/drawing/2010/main"/>
              </a:ext>
            </a:extLst>
          </a:blip>
          <a:srcRect/>
          <a:stretch/>
        </p:blipFill>
        <p:spPr>
          <a:xfrm>
            <a:off x="4935752" y="5480738"/>
            <a:ext cx="920217" cy="679045"/>
          </a:xfrm>
          <a:prstGeom prst="rect">
            <a:avLst/>
          </a:prstGeom>
          <a:noFill/>
          <a:ln>
            <a:noFill/>
          </a:ln>
        </p:spPr>
      </p:pic>
      <p:pic>
        <p:nvPicPr>
          <p:cNvPr id="1415" name="Google Shape;1415;g21d5d4d1ea2_0_982" descr="Korea Electric Power"/>
          <p:cNvPicPr preferRelativeResize="0"/>
          <p:nvPr/>
        </p:nvPicPr>
        <p:blipFill rotWithShape="1">
          <a:blip r:embed="rId80" cstate="email">
            <a:alphaModFix/>
            <a:extLst>
              <a:ext uri="{28A0092B-C50C-407E-A947-70E740481C1C}">
                <a14:useLocalDpi xmlns:a14="http://schemas.microsoft.com/office/drawing/2010/main"/>
              </a:ext>
            </a:extLst>
          </a:blip>
          <a:srcRect/>
          <a:stretch/>
        </p:blipFill>
        <p:spPr>
          <a:xfrm>
            <a:off x="104867" y="5742272"/>
            <a:ext cx="845209" cy="527950"/>
          </a:xfrm>
          <a:prstGeom prst="rect">
            <a:avLst/>
          </a:prstGeom>
          <a:noFill/>
          <a:ln>
            <a:noFill/>
          </a:ln>
        </p:spPr>
      </p:pic>
      <p:pic>
        <p:nvPicPr>
          <p:cNvPr id="1416" name="Google Shape;1416;g21d5d4d1ea2_0_982" descr="HN/HCM/Khác] Chương Trình Tuyển Dụng Sinh Viên Mới Tốt Nghiệp ..."/>
          <p:cNvPicPr preferRelativeResize="0"/>
          <p:nvPr/>
        </p:nvPicPr>
        <p:blipFill rotWithShape="1">
          <a:blip r:embed="rId81" cstate="email">
            <a:alphaModFix/>
            <a:extLst>
              <a:ext uri="{28A0092B-C50C-407E-A947-70E740481C1C}">
                <a14:useLocalDpi xmlns:a14="http://schemas.microsoft.com/office/drawing/2010/main"/>
              </a:ext>
            </a:extLst>
          </a:blip>
          <a:srcRect/>
          <a:stretch/>
        </p:blipFill>
        <p:spPr>
          <a:xfrm>
            <a:off x="5821252" y="4948359"/>
            <a:ext cx="1049938" cy="59499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24000" y="0"/>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C5D9F0"/>
          </a:solidFill>
        </p:spPr>
        <p:txBody>
          <a:bodyPr wrap="square" lIns="0" tIns="0" rIns="0" bIns="0" rtlCol="0"/>
          <a:lstStyle/>
          <a:p>
            <a:endParaRPr>
              <a:solidFill>
                <a:prstClr val="black"/>
              </a:solidFill>
              <a:latin typeface="Calibri"/>
            </a:endParaRPr>
          </a:p>
        </p:txBody>
      </p:sp>
      <p:sp>
        <p:nvSpPr>
          <p:cNvPr id="3" name="object 3"/>
          <p:cNvSpPr txBox="1">
            <a:spLocks noGrp="1"/>
          </p:cNvSpPr>
          <p:nvPr>
            <p:ph type="title"/>
          </p:nvPr>
        </p:nvSpPr>
        <p:spPr>
          <a:xfrm>
            <a:off x="2590801" y="1262477"/>
            <a:ext cx="7580121" cy="1654299"/>
          </a:xfrm>
          <a:prstGeom prst="rect">
            <a:avLst/>
          </a:prstGeom>
        </p:spPr>
        <p:txBody>
          <a:bodyPr vert="horz" wrap="square" lIns="0" tIns="114300" rIns="0" bIns="0" rtlCol="0">
            <a:spAutoFit/>
          </a:bodyPr>
          <a:lstStyle/>
          <a:p>
            <a:pPr marL="254000" algn="ctr">
              <a:spcBef>
                <a:spcPts val="900"/>
              </a:spcBef>
            </a:pPr>
            <a:r>
              <a:rPr lang="nl-NL" sz="5000" dirty="0">
                <a:solidFill>
                  <a:srgbClr val="FF0000"/>
                </a:solidFill>
              </a:rPr>
              <a:t>ANNEX</a:t>
            </a:r>
            <a:br>
              <a:rPr lang="nl-NL" sz="5000" dirty="0">
                <a:solidFill>
                  <a:srgbClr val="FF0000"/>
                </a:solidFill>
              </a:rPr>
            </a:br>
            <a:r>
              <a:rPr lang="nl-NL" sz="5000" dirty="0">
                <a:solidFill>
                  <a:srgbClr val="FF0000"/>
                </a:solidFill>
              </a:rPr>
              <a:t>COUNTRY FACT</a:t>
            </a:r>
            <a:endParaRPr sz="5000" dirty="0">
              <a:solidFill>
                <a:srgbClr val="FF0000"/>
              </a:solidFill>
            </a:endParaRPr>
          </a:p>
        </p:txBody>
      </p:sp>
    </p:spTree>
    <p:extLst>
      <p:ext uri="{BB962C8B-B14F-4D97-AF65-F5344CB8AC3E}">
        <p14:creationId xmlns:p14="http://schemas.microsoft.com/office/powerpoint/2010/main" val="15585156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1" y="76200"/>
            <a:ext cx="7884921" cy="553998"/>
          </a:xfrm>
        </p:spPr>
        <p:txBody>
          <a:bodyPr/>
          <a:lstStyle/>
          <a:p>
            <a:r>
              <a:rPr lang="nl-NL" dirty="0"/>
              <a:t>Airport</a:t>
            </a:r>
            <a:endParaRPr lang="en-US" dirty="0"/>
          </a:p>
        </p:txBody>
      </p:sp>
      <p:pic>
        <p:nvPicPr>
          <p:cNvPr id="1027" name="Picture 3" descr="C:\Users\VNtra\Desktop\san b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8247" y="0"/>
            <a:ext cx="6553200" cy="6872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3564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1" y="76200"/>
            <a:ext cx="7884921" cy="553998"/>
          </a:xfrm>
        </p:spPr>
        <p:txBody>
          <a:bodyPr/>
          <a:lstStyle/>
          <a:p>
            <a:r>
              <a:rPr lang="nl-NL" dirty="0"/>
              <a:t>Seaport</a:t>
            </a:r>
            <a:endParaRPr lang="en-US" dirty="0"/>
          </a:p>
        </p:txBody>
      </p:sp>
      <p:pic>
        <p:nvPicPr>
          <p:cNvPr id="2050" name="Picture 2" descr="C:\Users\VNtra\Desktop\ca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2784" y="0"/>
            <a:ext cx="666521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2785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1" y="76201"/>
            <a:ext cx="2514600" cy="1661993"/>
          </a:xfrm>
        </p:spPr>
        <p:txBody>
          <a:bodyPr/>
          <a:lstStyle/>
          <a:p>
            <a:r>
              <a:rPr lang="nl-NL" dirty="0"/>
              <a:t>Coastal</a:t>
            </a:r>
            <a:br>
              <a:rPr lang="nl-NL" dirty="0"/>
            </a:br>
            <a:r>
              <a:rPr lang="nl-NL" dirty="0"/>
              <a:t>Economic</a:t>
            </a:r>
            <a:br>
              <a:rPr lang="nl-NL" dirty="0"/>
            </a:br>
            <a:r>
              <a:rPr lang="nl-NL" dirty="0"/>
              <a:t>Zones</a:t>
            </a:r>
            <a:endParaRPr lang="en-US" dirty="0"/>
          </a:p>
        </p:txBody>
      </p:sp>
      <p:pic>
        <p:nvPicPr>
          <p:cNvPr id="3074" name="Picture 2" descr="C:\Users\VNtra\Desktop\khu kinh 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0440" y="0"/>
            <a:ext cx="630756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6573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14601" y="4112514"/>
            <a:ext cx="2778125" cy="2288540"/>
            <a:chOff x="990600" y="4112514"/>
            <a:chExt cx="2778125" cy="2288540"/>
          </a:xfrm>
        </p:grpSpPr>
        <p:sp>
          <p:nvSpPr>
            <p:cNvPr id="3" name="object 3"/>
            <p:cNvSpPr/>
            <p:nvPr/>
          </p:nvSpPr>
          <p:spPr>
            <a:xfrm>
              <a:off x="990600" y="4650727"/>
              <a:ext cx="2769616" cy="990917"/>
            </a:xfrm>
            <a:prstGeom prst="rect">
              <a:avLst/>
            </a:prstGeom>
            <a:blipFill>
              <a:blip r:embed="rId3" cstate="print"/>
              <a:stretch>
                <a:fillRect/>
              </a:stretch>
            </a:blipFill>
          </p:spPr>
          <p:txBody>
            <a:bodyPr wrap="square" lIns="0" tIns="0" rIns="0" bIns="0" rtlCol="0"/>
            <a:lstStyle/>
            <a:p>
              <a:endParaRPr>
                <a:solidFill>
                  <a:prstClr val="black"/>
                </a:solidFill>
                <a:latin typeface="Calibri"/>
              </a:endParaRPr>
            </a:p>
          </p:txBody>
        </p:sp>
        <p:sp>
          <p:nvSpPr>
            <p:cNvPr id="4" name="object 4"/>
            <p:cNvSpPr/>
            <p:nvPr/>
          </p:nvSpPr>
          <p:spPr>
            <a:xfrm>
              <a:off x="3765295" y="4112514"/>
              <a:ext cx="0" cy="2288540"/>
            </a:xfrm>
            <a:custGeom>
              <a:avLst/>
              <a:gdLst/>
              <a:ahLst/>
              <a:cxnLst/>
              <a:rect l="l" t="t" r="r" b="b"/>
              <a:pathLst>
                <a:path h="2288540">
                  <a:moveTo>
                    <a:pt x="0" y="0"/>
                  </a:moveTo>
                  <a:lnTo>
                    <a:pt x="0" y="2288286"/>
                  </a:lnTo>
                </a:path>
              </a:pathLst>
            </a:custGeom>
            <a:ln w="6096">
              <a:solidFill>
                <a:srgbClr val="245635"/>
              </a:solidFill>
            </a:ln>
          </p:spPr>
          <p:txBody>
            <a:bodyPr wrap="square" lIns="0" tIns="0" rIns="0" bIns="0" rtlCol="0"/>
            <a:lstStyle/>
            <a:p>
              <a:endParaRPr>
                <a:solidFill>
                  <a:prstClr val="black"/>
                </a:solidFill>
                <a:latin typeface="Calibri"/>
              </a:endParaRPr>
            </a:p>
          </p:txBody>
        </p:sp>
      </p:grpSp>
      <p:sp>
        <p:nvSpPr>
          <p:cNvPr id="5" name="object 5"/>
          <p:cNvSpPr/>
          <p:nvPr/>
        </p:nvSpPr>
        <p:spPr>
          <a:xfrm>
            <a:off x="6237733" y="5408676"/>
            <a:ext cx="2706623" cy="318516"/>
          </a:xfrm>
          <a:prstGeom prst="rect">
            <a:avLst/>
          </a:prstGeom>
          <a:blipFill>
            <a:blip r:embed="rId4" cstate="print"/>
            <a:stretch>
              <a:fillRect/>
            </a:stretch>
          </a:blipFill>
        </p:spPr>
        <p:txBody>
          <a:bodyPr wrap="square" lIns="0" tIns="0" rIns="0" bIns="0" rtlCol="0"/>
          <a:lstStyle/>
          <a:p>
            <a:endParaRPr>
              <a:solidFill>
                <a:prstClr val="black"/>
              </a:solidFill>
              <a:latin typeface="Calibri"/>
            </a:endParaRPr>
          </a:p>
        </p:txBody>
      </p:sp>
      <p:sp>
        <p:nvSpPr>
          <p:cNvPr id="6" name="object 6"/>
          <p:cNvSpPr/>
          <p:nvPr/>
        </p:nvSpPr>
        <p:spPr>
          <a:xfrm>
            <a:off x="5681218" y="5906021"/>
            <a:ext cx="409143" cy="414235"/>
          </a:xfrm>
          <a:prstGeom prst="rect">
            <a:avLst/>
          </a:prstGeom>
          <a:blipFill>
            <a:blip r:embed="rId5" cstate="print"/>
            <a:stretch>
              <a:fillRect/>
            </a:stretch>
          </a:blipFill>
        </p:spPr>
        <p:txBody>
          <a:bodyPr wrap="square" lIns="0" tIns="0" rIns="0" bIns="0" rtlCol="0"/>
          <a:lstStyle/>
          <a:p>
            <a:endParaRPr>
              <a:solidFill>
                <a:prstClr val="black"/>
              </a:solidFill>
              <a:latin typeface="Calibri"/>
            </a:endParaRPr>
          </a:p>
        </p:txBody>
      </p:sp>
      <p:sp>
        <p:nvSpPr>
          <p:cNvPr id="7" name="object 7"/>
          <p:cNvSpPr txBox="1"/>
          <p:nvPr/>
        </p:nvSpPr>
        <p:spPr>
          <a:xfrm>
            <a:off x="6144896" y="4202430"/>
            <a:ext cx="2611755" cy="2126223"/>
          </a:xfrm>
          <a:prstGeom prst="rect">
            <a:avLst/>
          </a:prstGeom>
        </p:spPr>
        <p:txBody>
          <a:bodyPr vert="horz" wrap="square" lIns="0" tIns="12700" rIns="0" bIns="0" rtlCol="0">
            <a:spAutoFit/>
          </a:bodyPr>
          <a:lstStyle/>
          <a:p>
            <a:pPr marL="93345">
              <a:spcBef>
                <a:spcPts val="100"/>
              </a:spcBef>
            </a:pPr>
            <a:r>
              <a:rPr sz="1200" spc="-20" dirty="0">
                <a:solidFill>
                  <a:prstClr val="black"/>
                </a:solidFill>
                <a:latin typeface="Times New Roman"/>
                <a:cs typeface="Times New Roman"/>
              </a:rPr>
              <a:t>https://vn-eu-tradehub.com/</a:t>
            </a:r>
            <a:endParaRPr sz="1200" dirty="0">
              <a:solidFill>
                <a:prstClr val="black"/>
              </a:solidFill>
              <a:latin typeface="Times New Roman"/>
              <a:cs typeface="Times New Roman"/>
            </a:endParaRPr>
          </a:p>
          <a:p>
            <a:endParaRPr sz="1300" dirty="0">
              <a:solidFill>
                <a:prstClr val="black"/>
              </a:solidFill>
              <a:latin typeface="Times New Roman"/>
              <a:cs typeface="Times New Roman"/>
            </a:endParaRPr>
          </a:p>
          <a:p>
            <a:pPr>
              <a:spcBef>
                <a:spcPts val="50"/>
              </a:spcBef>
            </a:pPr>
            <a:endParaRPr sz="1450" dirty="0">
              <a:solidFill>
                <a:prstClr val="black"/>
              </a:solidFill>
              <a:latin typeface="Times New Roman"/>
              <a:cs typeface="Times New Roman"/>
            </a:endParaRPr>
          </a:p>
          <a:p>
            <a:pPr marL="93345"/>
            <a:r>
              <a:rPr sz="1200" spc="-5" dirty="0">
                <a:solidFill>
                  <a:prstClr val="black"/>
                </a:solidFill>
                <a:latin typeface="Arial"/>
                <a:cs typeface="Arial"/>
                <a:hlinkClick r:id="rId6"/>
              </a:rPr>
              <a:t>BE@moit.gov.vn</a:t>
            </a:r>
            <a:endParaRPr sz="1200" dirty="0">
              <a:solidFill>
                <a:prstClr val="black"/>
              </a:solidFill>
              <a:latin typeface="Arial"/>
              <a:cs typeface="Arial"/>
            </a:endParaRPr>
          </a:p>
          <a:p>
            <a:endParaRPr sz="1300" dirty="0">
              <a:solidFill>
                <a:prstClr val="black"/>
              </a:solidFill>
              <a:latin typeface="Arial"/>
              <a:cs typeface="Arial"/>
            </a:endParaRPr>
          </a:p>
          <a:p>
            <a:pPr>
              <a:spcBef>
                <a:spcPts val="30"/>
              </a:spcBef>
            </a:pPr>
            <a:endParaRPr sz="1450" dirty="0">
              <a:solidFill>
                <a:prstClr val="black"/>
              </a:solidFill>
              <a:latin typeface="Arial"/>
              <a:cs typeface="Arial"/>
            </a:endParaRPr>
          </a:p>
          <a:p>
            <a:pPr marL="93345">
              <a:lnSpc>
                <a:spcPts val="1410"/>
              </a:lnSpc>
            </a:pPr>
            <a:r>
              <a:rPr sz="1200" spc="-5" dirty="0">
                <a:solidFill>
                  <a:srgbClr val="1C1D20"/>
                </a:solidFill>
                <a:latin typeface="Times New Roman"/>
                <a:cs typeface="Times New Roman"/>
              </a:rPr>
              <a:t>Viet-Nam-Trade-Office-to-Belgium-EU-</a:t>
            </a:r>
            <a:endParaRPr sz="1200" dirty="0">
              <a:solidFill>
                <a:prstClr val="black"/>
              </a:solidFill>
              <a:latin typeface="Times New Roman"/>
              <a:cs typeface="Times New Roman"/>
            </a:endParaRPr>
          </a:p>
          <a:p>
            <a:pPr marL="93345">
              <a:lnSpc>
                <a:spcPts val="1410"/>
              </a:lnSpc>
            </a:pPr>
            <a:r>
              <a:rPr sz="1200" spc="-5" dirty="0">
                <a:solidFill>
                  <a:srgbClr val="1C1D20"/>
                </a:solidFill>
                <a:latin typeface="Times New Roman"/>
                <a:cs typeface="Times New Roman"/>
              </a:rPr>
              <a:t>and-Luxembourg</a:t>
            </a:r>
            <a:endParaRPr sz="1200" dirty="0">
              <a:solidFill>
                <a:prstClr val="black"/>
              </a:solidFill>
              <a:latin typeface="Times New Roman"/>
              <a:cs typeface="Times New Roman"/>
            </a:endParaRPr>
          </a:p>
          <a:p>
            <a:endParaRPr sz="1300" dirty="0">
              <a:solidFill>
                <a:prstClr val="black"/>
              </a:solidFill>
              <a:latin typeface="Times New Roman"/>
              <a:cs typeface="Times New Roman"/>
            </a:endParaRPr>
          </a:p>
          <a:p>
            <a:pPr marL="12700">
              <a:spcBef>
                <a:spcPts val="1075"/>
              </a:spcBef>
            </a:pPr>
            <a:r>
              <a:rPr sz="1200" spc="-5" dirty="0">
                <a:solidFill>
                  <a:prstClr val="black"/>
                </a:solidFill>
                <a:latin typeface="Arial"/>
                <a:cs typeface="Arial"/>
              </a:rPr>
              <a:t>@ </a:t>
            </a:r>
            <a:r>
              <a:rPr sz="1200" spc="-5" dirty="0">
                <a:solidFill>
                  <a:prstClr val="black"/>
                </a:solidFill>
                <a:latin typeface="Arial"/>
                <a:cs typeface="Arial"/>
                <a:hlinkClick r:id="rId7"/>
              </a:rPr>
              <a:t>Vietnam</a:t>
            </a:r>
            <a:r>
              <a:rPr sz="1200" spc="-55" dirty="0">
                <a:solidFill>
                  <a:prstClr val="black"/>
                </a:solidFill>
                <a:latin typeface="Arial"/>
                <a:cs typeface="Arial"/>
                <a:hlinkClick r:id="rId7"/>
              </a:rPr>
              <a:t> </a:t>
            </a:r>
            <a:r>
              <a:rPr sz="1200" spc="-5" dirty="0">
                <a:solidFill>
                  <a:prstClr val="black"/>
                </a:solidFill>
                <a:latin typeface="Arial"/>
                <a:cs typeface="Arial"/>
                <a:hlinkClick r:id="rId7"/>
              </a:rPr>
              <a:t>Eu</a:t>
            </a:r>
            <a:endParaRPr sz="1200" dirty="0">
              <a:solidFill>
                <a:prstClr val="black"/>
              </a:solidFill>
              <a:latin typeface="Arial"/>
              <a:cs typeface="Arial"/>
            </a:endParaRPr>
          </a:p>
        </p:txBody>
      </p:sp>
      <p:sp>
        <p:nvSpPr>
          <p:cNvPr id="8" name="object 8"/>
          <p:cNvSpPr/>
          <p:nvPr/>
        </p:nvSpPr>
        <p:spPr>
          <a:xfrm>
            <a:off x="5681218" y="5312906"/>
            <a:ext cx="409143" cy="414235"/>
          </a:xfrm>
          <a:prstGeom prst="rect">
            <a:avLst/>
          </a:prstGeom>
          <a:blipFill>
            <a:blip r:embed="rId8" cstate="print"/>
            <a:stretch>
              <a:fillRect/>
            </a:stretch>
          </a:blipFill>
        </p:spPr>
        <p:txBody>
          <a:bodyPr wrap="square" lIns="0" tIns="0" rIns="0" bIns="0" rtlCol="0"/>
          <a:lstStyle/>
          <a:p>
            <a:endParaRPr>
              <a:solidFill>
                <a:prstClr val="black"/>
              </a:solidFill>
              <a:latin typeface="Calibri"/>
            </a:endParaRPr>
          </a:p>
        </p:txBody>
      </p:sp>
      <p:grpSp>
        <p:nvGrpSpPr>
          <p:cNvPr id="9" name="object 9"/>
          <p:cNvGrpSpPr/>
          <p:nvPr/>
        </p:nvGrpSpPr>
        <p:grpSpPr>
          <a:xfrm>
            <a:off x="5681217" y="4715129"/>
            <a:ext cx="407670" cy="414655"/>
            <a:chOff x="4157217" y="4715128"/>
            <a:chExt cx="407670" cy="414655"/>
          </a:xfrm>
        </p:grpSpPr>
        <p:sp>
          <p:nvSpPr>
            <p:cNvPr id="10" name="object 10"/>
            <p:cNvSpPr/>
            <p:nvPr/>
          </p:nvSpPr>
          <p:spPr>
            <a:xfrm>
              <a:off x="4157217" y="4715128"/>
              <a:ext cx="407670" cy="414655"/>
            </a:xfrm>
            <a:custGeom>
              <a:avLst/>
              <a:gdLst/>
              <a:ahLst/>
              <a:cxnLst/>
              <a:rect l="l" t="t" r="r" b="b"/>
              <a:pathLst>
                <a:path w="407670" h="414654">
                  <a:moveTo>
                    <a:pt x="203835" y="0"/>
                  </a:moveTo>
                  <a:lnTo>
                    <a:pt x="157074" y="5468"/>
                  </a:lnTo>
                  <a:lnTo>
                    <a:pt x="114161" y="21045"/>
                  </a:lnTo>
                  <a:lnTo>
                    <a:pt x="76315" y="45486"/>
                  </a:lnTo>
                  <a:lnTo>
                    <a:pt x="44756" y="77547"/>
                  </a:lnTo>
                  <a:lnTo>
                    <a:pt x="20705" y="115984"/>
                  </a:lnTo>
                  <a:lnTo>
                    <a:pt x="5379" y="159553"/>
                  </a:lnTo>
                  <a:lnTo>
                    <a:pt x="0" y="207010"/>
                  </a:lnTo>
                  <a:lnTo>
                    <a:pt x="5379" y="254513"/>
                  </a:lnTo>
                  <a:lnTo>
                    <a:pt x="20705" y="298116"/>
                  </a:lnTo>
                  <a:lnTo>
                    <a:pt x="44756" y="336575"/>
                  </a:lnTo>
                  <a:lnTo>
                    <a:pt x="76315" y="368650"/>
                  </a:lnTo>
                  <a:lnTo>
                    <a:pt x="114161" y="393098"/>
                  </a:lnTo>
                  <a:lnTo>
                    <a:pt x="157074" y="408677"/>
                  </a:lnTo>
                  <a:lnTo>
                    <a:pt x="203835" y="414147"/>
                  </a:lnTo>
                  <a:lnTo>
                    <a:pt x="250555" y="408677"/>
                  </a:lnTo>
                  <a:lnTo>
                    <a:pt x="293453" y="393098"/>
                  </a:lnTo>
                  <a:lnTo>
                    <a:pt x="331301" y="368650"/>
                  </a:lnTo>
                  <a:lnTo>
                    <a:pt x="362873" y="336575"/>
                  </a:lnTo>
                  <a:lnTo>
                    <a:pt x="386942" y="298116"/>
                  </a:lnTo>
                  <a:lnTo>
                    <a:pt x="402283" y="254513"/>
                  </a:lnTo>
                  <a:lnTo>
                    <a:pt x="407670" y="207010"/>
                  </a:lnTo>
                  <a:lnTo>
                    <a:pt x="402283" y="159553"/>
                  </a:lnTo>
                  <a:lnTo>
                    <a:pt x="386942" y="115984"/>
                  </a:lnTo>
                  <a:lnTo>
                    <a:pt x="362873" y="77547"/>
                  </a:lnTo>
                  <a:lnTo>
                    <a:pt x="331301" y="45486"/>
                  </a:lnTo>
                  <a:lnTo>
                    <a:pt x="293453" y="21045"/>
                  </a:lnTo>
                  <a:lnTo>
                    <a:pt x="250555" y="5468"/>
                  </a:lnTo>
                  <a:lnTo>
                    <a:pt x="203835" y="0"/>
                  </a:lnTo>
                  <a:close/>
                </a:path>
              </a:pathLst>
            </a:custGeom>
            <a:solidFill>
              <a:srgbClr val="1DB7EB"/>
            </a:solidFill>
          </p:spPr>
          <p:txBody>
            <a:bodyPr wrap="square" lIns="0" tIns="0" rIns="0" bIns="0" rtlCol="0"/>
            <a:lstStyle/>
            <a:p>
              <a:endParaRPr>
                <a:solidFill>
                  <a:prstClr val="black"/>
                </a:solidFill>
                <a:latin typeface="Calibri"/>
              </a:endParaRPr>
            </a:p>
          </p:txBody>
        </p:sp>
        <p:sp>
          <p:nvSpPr>
            <p:cNvPr id="11" name="object 11"/>
            <p:cNvSpPr/>
            <p:nvPr/>
          </p:nvSpPr>
          <p:spPr>
            <a:xfrm>
              <a:off x="4219066" y="4779352"/>
              <a:ext cx="285254" cy="288709"/>
            </a:xfrm>
            <a:prstGeom prst="rect">
              <a:avLst/>
            </a:prstGeom>
            <a:blipFill>
              <a:blip r:embed="rId9" cstate="print"/>
              <a:stretch>
                <a:fillRect/>
              </a:stretch>
            </a:blipFill>
          </p:spPr>
          <p:txBody>
            <a:bodyPr wrap="square" lIns="0" tIns="0" rIns="0" bIns="0" rtlCol="0"/>
            <a:lstStyle/>
            <a:p>
              <a:endParaRPr>
                <a:solidFill>
                  <a:prstClr val="black"/>
                </a:solidFill>
                <a:latin typeface="Calibri"/>
              </a:endParaRPr>
            </a:p>
          </p:txBody>
        </p:sp>
      </p:grpSp>
      <p:grpSp>
        <p:nvGrpSpPr>
          <p:cNvPr id="12" name="object 12"/>
          <p:cNvGrpSpPr/>
          <p:nvPr/>
        </p:nvGrpSpPr>
        <p:grpSpPr>
          <a:xfrm>
            <a:off x="5681217" y="4112515"/>
            <a:ext cx="407670" cy="414655"/>
            <a:chOff x="4157217" y="4112514"/>
            <a:chExt cx="407670" cy="414655"/>
          </a:xfrm>
        </p:grpSpPr>
        <p:sp>
          <p:nvSpPr>
            <p:cNvPr id="13" name="object 13"/>
            <p:cNvSpPr/>
            <p:nvPr/>
          </p:nvSpPr>
          <p:spPr>
            <a:xfrm>
              <a:off x="4157217" y="4112514"/>
              <a:ext cx="407670" cy="414655"/>
            </a:xfrm>
            <a:custGeom>
              <a:avLst/>
              <a:gdLst/>
              <a:ahLst/>
              <a:cxnLst/>
              <a:rect l="l" t="t" r="r" b="b"/>
              <a:pathLst>
                <a:path w="407670" h="414654">
                  <a:moveTo>
                    <a:pt x="203835" y="0"/>
                  </a:moveTo>
                  <a:lnTo>
                    <a:pt x="157074" y="5469"/>
                  </a:lnTo>
                  <a:lnTo>
                    <a:pt x="114161" y="21048"/>
                  </a:lnTo>
                  <a:lnTo>
                    <a:pt x="76315" y="45496"/>
                  </a:lnTo>
                  <a:lnTo>
                    <a:pt x="44756" y="77571"/>
                  </a:lnTo>
                  <a:lnTo>
                    <a:pt x="20705" y="116030"/>
                  </a:lnTo>
                  <a:lnTo>
                    <a:pt x="5379" y="159633"/>
                  </a:lnTo>
                  <a:lnTo>
                    <a:pt x="0" y="207137"/>
                  </a:lnTo>
                  <a:lnTo>
                    <a:pt x="5379" y="254640"/>
                  </a:lnTo>
                  <a:lnTo>
                    <a:pt x="20705" y="298243"/>
                  </a:lnTo>
                  <a:lnTo>
                    <a:pt x="44756" y="336702"/>
                  </a:lnTo>
                  <a:lnTo>
                    <a:pt x="76315" y="368777"/>
                  </a:lnTo>
                  <a:lnTo>
                    <a:pt x="114161" y="393225"/>
                  </a:lnTo>
                  <a:lnTo>
                    <a:pt x="157074" y="408804"/>
                  </a:lnTo>
                  <a:lnTo>
                    <a:pt x="203835" y="414274"/>
                  </a:lnTo>
                  <a:lnTo>
                    <a:pt x="250555" y="408804"/>
                  </a:lnTo>
                  <a:lnTo>
                    <a:pt x="293453" y="393225"/>
                  </a:lnTo>
                  <a:lnTo>
                    <a:pt x="331301" y="368777"/>
                  </a:lnTo>
                  <a:lnTo>
                    <a:pt x="362873" y="336702"/>
                  </a:lnTo>
                  <a:lnTo>
                    <a:pt x="386942" y="298243"/>
                  </a:lnTo>
                  <a:lnTo>
                    <a:pt x="402283" y="254640"/>
                  </a:lnTo>
                  <a:lnTo>
                    <a:pt x="407670" y="207137"/>
                  </a:lnTo>
                  <a:lnTo>
                    <a:pt x="402283" y="159633"/>
                  </a:lnTo>
                  <a:lnTo>
                    <a:pt x="386942" y="116030"/>
                  </a:lnTo>
                  <a:lnTo>
                    <a:pt x="362873" y="77571"/>
                  </a:lnTo>
                  <a:lnTo>
                    <a:pt x="331301" y="45496"/>
                  </a:lnTo>
                  <a:lnTo>
                    <a:pt x="293453" y="21048"/>
                  </a:lnTo>
                  <a:lnTo>
                    <a:pt x="250555" y="5469"/>
                  </a:lnTo>
                  <a:lnTo>
                    <a:pt x="203835" y="0"/>
                  </a:lnTo>
                  <a:close/>
                </a:path>
              </a:pathLst>
            </a:custGeom>
            <a:solidFill>
              <a:srgbClr val="4F70A8"/>
            </a:solidFill>
          </p:spPr>
          <p:txBody>
            <a:bodyPr wrap="square" lIns="0" tIns="0" rIns="0" bIns="0" rtlCol="0"/>
            <a:lstStyle/>
            <a:p>
              <a:endParaRPr>
                <a:solidFill>
                  <a:prstClr val="black"/>
                </a:solidFill>
                <a:latin typeface="Calibri"/>
              </a:endParaRPr>
            </a:p>
          </p:txBody>
        </p:sp>
        <p:sp>
          <p:nvSpPr>
            <p:cNvPr id="14" name="object 14"/>
            <p:cNvSpPr/>
            <p:nvPr/>
          </p:nvSpPr>
          <p:spPr>
            <a:xfrm>
              <a:off x="4210430" y="4154843"/>
              <a:ext cx="286689" cy="312254"/>
            </a:xfrm>
            <a:prstGeom prst="rect">
              <a:avLst/>
            </a:prstGeom>
            <a:blipFill>
              <a:blip r:embed="rId10" cstate="print"/>
              <a:stretch>
                <a:fillRect/>
              </a:stretch>
            </a:blipFill>
          </p:spPr>
          <p:txBody>
            <a:bodyPr wrap="square" lIns="0" tIns="0" rIns="0" bIns="0" rtlCol="0"/>
            <a:lstStyle/>
            <a:p>
              <a:endParaRPr>
                <a:solidFill>
                  <a:prstClr val="black"/>
                </a:solidFill>
                <a:latin typeface="Calibri"/>
              </a:endParaRPr>
            </a:p>
          </p:txBody>
        </p:sp>
      </p:grpSp>
      <p:sp>
        <p:nvSpPr>
          <p:cNvPr id="15" name="object 15"/>
          <p:cNvSpPr txBox="1"/>
          <p:nvPr/>
        </p:nvSpPr>
        <p:spPr>
          <a:xfrm>
            <a:off x="2502205" y="1690242"/>
            <a:ext cx="2787015" cy="197490"/>
          </a:xfrm>
          <a:prstGeom prst="rect">
            <a:avLst/>
          </a:prstGeom>
        </p:spPr>
        <p:txBody>
          <a:bodyPr vert="horz" wrap="square" lIns="0" tIns="12700" rIns="0" bIns="0" rtlCol="0">
            <a:spAutoFit/>
          </a:bodyPr>
          <a:lstStyle/>
          <a:p>
            <a:pPr marL="12700">
              <a:spcBef>
                <a:spcPts val="100"/>
              </a:spcBef>
            </a:pPr>
            <a:r>
              <a:rPr sz="1200" b="1" spc="-5" dirty="0">
                <a:solidFill>
                  <a:prstClr val="black"/>
                </a:solidFill>
                <a:latin typeface="Arial"/>
                <a:cs typeface="Arial"/>
              </a:rPr>
              <a:t>THANK YOU FOR YOUR ATTENTION</a:t>
            </a:r>
            <a:r>
              <a:rPr sz="1200" b="1" spc="15" dirty="0">
                <a:solidFill>
                  <a:prstClr val="black"/>
                </a:solidFill>
                <a:latin typeface="Arial"/>
                <a:cs typeface="Arial"/>
              </a:rPr>
              <a:t> </a:t>
            </a:r>
            <a:r>
              <a:rPr sz="1200" b="1" dirty="0">
                <a:solidFill>
                  <a:prstClr val="black"/>
                </a:solidFill>
                <a:latin typeface="Arial"/>
                <a:cs typeface="Arial"/>
              </a:rPr>
              <a:t>!</a:t>
            </a:r>
            <a:endParaRPr sz="1200">
              <a:solidFill>
                <a:prstClr val="black"/>
              </a:solidFill>
              <a:latin typeface="Arial"/>
              <a:cs typeface="Arial"/>
            </a:endParaRPr>
          </a:p>
        </p:txBody>
      </p:sp>
      <p:sp>
        <p:nvSpPr>
          <p:cNvPr id="16" name="object 16"/>
          <p:cNvSpPr txBox="1"/>
          <p:nvPr/>
        </p:nvSpPr>
        <p:spPr>
          <a:xfrm>
            <a:off x="2502204" y="1950846"/>
            <a:ext cx="5985510" cy="197490"/>
          </a:xfrm>
          <a:prstGeom prst="rect">
            <a:avLst/>
          </a:prstGeom>
        </p:spPr>
        <p:txBody>
          <a:bodyPr vert="horz" wrap="square" lIns="0" tIns="12700" rIns="0" bIns="0" rtlCol="0">
            <a:spAutoFit/>
          </a:bodyPr>
          <a:lstStyle/>
          <a:p>
            <a:pPr marL="12700">
              <a:spcBef>
                <a:spcPts val="100"/>
              </a:spcBef>
            </a:pPr>
            <a:r>
              <a:rPr sz="1200" b="1" spc="-5" dirty="0">
                <a:solidFill>
                  <a:prstClr val="black"/>
                </a:solidFill>
                <a:latin typeface="Arial"/>
                <a:cs typeface="Arial"/>
              </a:rPr>
              <a:t>THANK </a:t>
            </a:r>
            <a:r>
              <a:rPr sz="1200" b="1" spc="-15" dirty="0">
                <a:solidFill>
                  <a:prstClr val="black"/>
                </a:solidFill>
                <a:latin typeface="Arial"/>
                <a:cs typeface="Arial"/>
              </a:rPr>
              <a:t>ALL </a:t>
            </a:r>
            <a:r>
              <a:rPr sz="1200" b="1" spc="-5" dirty="0">
                <a:solidFill>
                  <a:prstClr val="black"/>
                </a:solidFill>
                <a:latin typeface="Arial"/>
                <a:cs typeface="Arial"/>
              </a:rPr>
              <a:t>RESEARCHERS </a:t>
            </a:r>
            <a:r>
              <a:rPr sz="1200" b="1" dirty="0">
                <a:solidFill>
                  <a:prstClr val="black"/>
                </a:solidFill>
                <a:latin typeface="Arial"/>
                <a:cs typeface="Arial"/>
              </a:rPr>
              <a:t>FOR </a:t>
            </a:r>
            <a:r>
              <a:rPr sz="1200" b="1" spc="-5" dirty="0">
                <a:solidFill>
                  <a:prstClr val="black"/>
                </a:solidFill>
                <a:latin typeface="Arial"/>
                <a:cs typeface="Arial"/>
              </a:rPr>
              <a:t>YOUR </a:t>
            </a:r>
            <a:r>
              <a:rPr sz="1200" b="1" dirty="0">
                <a:solidFill>
                  <a:prstClr val="black"/>
                </a:solidFill>
                <a:latin typeface="Arial"/>
                <a:cs typeface="Arial"/>
              </a:rPr>
              <a:t>CLOSE </a:t>
            </a:r>
            <a:r>
              <a:rPr sz="1200" b="1" spc="-5" dirty="0">
                <a:solidFill>
                  <a:prstClr val="black"/>
                </a:solidFill>
                <a:latin typeface="Arial"/>
                <a:cs typeface="Arial"/>
              </a:rPr>
              <a:t>COOPERATION </a:t>
            </a:r>
            <a:r>
              <a:rPr sz="1200" b="1" spc="-10" dirty="0">
                <a:solidFill>
                  <a:prstClr val="black"/>
                </a:solidFill>
                <a:latin typeface="Arial"/>
                <a:cs typeface="Arial"/>
              </a:rPr>
              <a:t>AND </a:t>
            </a:r>
            <a:r>
              <a:rPr sz="1200" b="1" dirty="0">
                <a:solidFill>
                  <a:prstClr val="black"/>
                </a:solidFill>
                <a:latin typeface="Arial"/>
                <a:cs typeface="Arial"/>
              </a:rPr>
              <a:t>SUPPORT</a:t>
            </a:r>
            <a:r>
              <a:rPr sz="1200" b="1" spc="85" dirty="0">
                <a:solidFill>
                  <a:prstClr val="black"/>
                </a:solidFill>
                <a:latin typeface="Arial"/>
                <a:cs typeface="Arial"/>
              </a:rPr>
              <a:t> </a:t>
            </a:r>
            <a:r>
              <a:rPr sz="1200" b="1" dirty="0">
                <a:solidFill>
                  <a:prstClr val="black"/>
                </a:solidFill>
                <a:latin typeface="Arial"/>
                <a:cs typeface="Arial"/>
              </a:rPr>
              <a:t>!</a:t>
            </a:r>
            <a:endParaRPr sz="1200">
              <a:solidFill>
                <a:prstClr val="black"/>
              </a:solidFill>
              <a:latin typeface="Arial"/>
              <a:cs typeface="Arial"/>
            </a:endParaRPr>
          </a:p>
        </p:txBody>
      </p:sp>
      <p:sp>
        <p:nvSpPr>
          <p:cNvPr id="17" name="object 17"/>
          <p:cNvSpPr txBox="1"/>
          <p:nvPr/>
        </p:nvSpPr>
        <p:spPr>
          <a:xfrm>
            <a:off x="7105270" y="2048383"/>
            <a:ext cx="67945" cy="197490"/>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hlinkClick r:id="rId11"/>
              </a:rPr>
              <a:t>.</a:t>
            </a:r>
            <a:endParaRPr sz="1200">
              <a:solidFill>
                <a:prstClr val="black"/>
              </a:solidFill>
              <a:latin typeface="Arial"/>
              <a:cs typeface="Arial"/>
            </a:endParaRPr>
          </a:p>
        </p:txBody>
      </p:sp>
      <p:pic>
        <p:nvPicPr>
          <p:cNvPr id="18"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55377" y="4012289"/>
            <a:ext cx="3581401" cy="2546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2099</TotalTime>
  <Words>5705</Words>
  <Application>Microsoft Office PowerPoint</Application>
  <PresentationFormat>Widescreen</PresentationFormat>
  <Paragraphs>891</Paragraphs>
  <Slides>52</Slides>
  <Notes>25</Notes>
  <HiddenSlides>0</HiddenSlides>
  <MMClips>0</MMClips>
  <ScaleCrop>false</ScaleCrop>
  <HeadingPairs>
    <vt:vector size="6" baseType="variant">
      <vt:variant>
        <vt:lpstr>Fonts Used</vt:lpstr>
      </vt:variant>
      <vt:variant>
        <vt:i4>21</vt:i4>
      </vt:variant>
      <vt:variant>
        <vt:lpstr>Theme</vt:lpstr>
      </vt:variant>
      <vt:variant>
        <vt:i4>3</vt:i4>
      </vt:variant>
      <vt:variant>
        <vt:lpstr>Slide Titles</vt:lpstr>
      </vt:variant>
      <vt:variant>
        <vt:i4>52</vt:i4>
      </vt:variant>
    </vt:vector>
  </HeadingPairs>
  <TitlesOfParts>
    <vt:vector size="76" baseType="lpstr">
      <vt:lpstr>Aptos</vt:lpstr>
      <vt:lpstr>Aptos Display</vt:lpstr>
      <vt:lpstr>Arial</vt:lpstr>
      <vt:lpstr>Arial Black</vt:lpstr>
      <vt:lpstr>Calibri</vt:lpstr>
      <vt:lpstr>Cambria</vt:lpstr>
      <vt:lpstr>Canva Sans Bold</vt:lpstr>
      <vt:lpstr>HCR Batang</vt:lpstr>
      <vt:lpstr>HY헤드라인M</vt:lpstr>
      <vt:lpstr>IPAexGothic</vt:lpstr>
      <vt:lpstr>Montserrat Bold</vt:lpstr>
      <vt:lpstr>Montserrat Medium</vt:lpstr>
      <vt:lpstr>Montserrat Semi-Bold Bold</vt:lpstr>
      <vt:lpstr>Noto Sans CJK JP Regular</vt:lpstr>
      <vt:lpstr>Public Sans Bold</vt:lpstr>
      <vt:lpstr>Segoe UI</vt:lpstr>
      <vt:lpstr>Times</vt:lpstr>
      <vt:lpstr>Times New Roman</vt:lpstr>
      <vt:lpstr>Times New Roman (Body)</vt:lpstr>
      <vt:lpstr>Times New Roman (Headings)</vt:lpstr>
      <vt:lpstr>Wingdings</vt:lpstr>
      <vt:lpstr>Office Theme</vt:lpstr>
      <vt:lpstr>2_Office Theme</vt:lpstr>
      <vt:lpstr>1_Office Theme</vt:lpstr>
      <vt:lpstr>Why Vietnam: a Destination for your business success?</vt:lpstr>
      <vt:lpstr>WHY VIETNAM ?</vt:lpstr>
      <vt:lpstr>PowerPoint Presentation</vt:lpstr>
      <vt:lpstr>PowerPoint Presentation</vt:lpstr>
      <vt:lpstr>PowerPoint Presentation</vt:lpstr>
      <vt:lpstr>FTA in which Vietnam has joined cover most  continents.</vt:lpstr>
      <vt:lpstr>PowerPoint Presentation</vt:lpstr>
      <vt:lpstr>PowerPoint Presentation</vt:lpstr>
      <vt:lpstr>PowerPoint Presentation</vt:lpstr>
      <vt:lpstr>PowerPoint Presentation</vt:lpstr>
      <vt:lpstr>PowerPoint Presentation</vt:lpstr>
      <vt:lpstr>Shifts in Viet Nam’s GDP and FDI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Strategy and Preparation of Viet Nam Create a favorable legal framework</vt:lpstr>
      <vt:lpstr>PowerPoint Presentation</vt:lpstr>
      <vt:lpstr>PowerPoint Presentation</vt:lpstr>
      <vt:lpstr>PowerPoint Presentation</vt:lpstr>
      <vt:lpstr>Viet Nam’s Strategy and Preparation FDI Cooperation Strategies</vt:lpstr>
      <vt:lpstr>Viet Nam’s Strategy and Preparation Creating a Favorable Legal Framework</vt:lpstr>
      <vt:lpstr>PowerPoint Presentation</vt:lpstr>
      <vt:lpstr>PowerPoint Presentation</vt:lpstr>
      <vt:lpstr>PowerPoint Presentation</vt:lpstr>
      <vt:lpstr>Viet Nam in partners’calculator</vt:lpstr>
      <vt:lpstr>PowerPoint Presentation</vt:lpstr>
      <vt:lpstr>LARGE CORPORATIONS INVESTING IN VIET NAM </vt:lpstr>
      <vt:lpstr>ANNEX COUNTRY FACT</vt:lpstr>
      <vt:lpstr>Airport</vt:lpstr>
      <vt:lpstr>Seaport</vt:lpstr>
      <vt:lpstr>Coastal Economic Zones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Trang Phùng Kiều</dc:creator>
  <cp:lastModifiedBy>Thuong vu Bi</cp:lastModifiedBy>
  <cp:revision>83</cp:revision>
  <dcterms:created xsi:type="dcterms:W3CDTF">2025-04-23T09:45:19Z</dcterms:created>
  <dcterms:modified xsi:type="dcterms:W3CDTF">2026-05-04T08:17:31Z</dcterms:modified>
</cp:coreProperties>
</file>